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6" r:id="rId5"/>
    <p:sldId id="331" r:id="rId6"/>
    <p:sldId id="320" r:id="rId7"/>
    <p:sldId id="319" r:id="rId8"/>
    <p:sldId id="330" r:id="rId9"/>
    <p:sldId id="332" r:id="rId10"/>
    <p:sldId id="334" r:id="rId11"/>
    <p:sldId id="335" r:id="rId12"/>
    <p:sldId id="321" r:id="rId13"/>
    <p:sldId id="307" r:id="rId14"/>
    <p:sldId id="271" r:id="rId15"/>
    <p:sldId id="337" r:id="rId16"/>
    <p:sldId id="339" r:id="rId17"/>
    <p:sldId id="336" r:id="rId18"/>
    <p:sldId id="340" r:id="rId19"/>
    <p:sldId id="322" r:id="rId20"/>
    <p:sldId id="324" r:id="rId21"/>
    <p:sldId id="325" r:id="rId22"/>
    <p:sldId id="326" r:id="rId23"/>
    <p:sldId id="328" r:id="rId24"/>
    <p:sldId id="329" r:id="rId25"/>
  </p:sldIdLst>
  <p:sldSz cx="12192000" cy="6858000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5728" autoAdjust="0"/>
  </p:normalViewPr>
  <p:slideViewPr>
    <p:cSldViewPr snapToGrid="0">
      <p:cViewPr varScale="1">
        <p:scale>
          <a:sx n="66" d="100"/>
          <a:sy n="66" d="100"/>
        </p:scale>
        <p:origin x="5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8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E9340-488D-466D-9361-698B7366EC9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692C7B8-EC4B-47B7-BFA4-ED032A01BA42}">
      <dgm:prSet/>
      <dgm:spPr/>
      <dgm:t>
        <a:bodyPr/>
        <a:lstStyle/>
        <a:p>
          <a:pPr>
            <a:defRPr cap="all"/>
          </a:pPr>
          <a:r>
            <a:rPr lang="en-US" cap="none" baseline="0" dirty="0"/>
            <a:t>Provide a brief overview of the College of Health’s 2024-2030 Strategic Plan</a:t>
          </a:r>
        </a:p>
      </dgm:t>
    </dgm:pt>
    <dgm:pt modelId="{B96D9C13-6B3F-4489-B0FF-38A974847E6C}" type="parTrans" cxnId="{1FE222B3-BA65-4B39-9C0C-2D0204668AA5}">
      <dgm:prSet/>
      <dgm:spPr/>
      <dgm:t>
        <a:bodyPr/>
        <a:lstStyle/>
        <a:p>
          <a:endParaRPr lang="en-US"/>
        </a:p>
      </dgm:t>
    </dgm:pt>
    <dgm:pt modelId="{4F71CC85-37E5-48C1-B6FC-4631866E0ED8}" type="sibTrans" cxnId="{1FE222B3-BA65-4B39-9C0C-2D0204668AA5}">
      <dgm:prSet/>
      <dgm:spPr/>
      <dgm:t>
        <a:bodyPr/>
        <a:lstStyle/>
        <a:p>
          <a:endParaRPr lang="en-US"/>
        </a:p>
      </dgm:t>
    </dgm:pt>
    <dgm:pt modelId="{C088BC89-BCF8-46EF-8A3B-FF59A5910705}">
      <dgm:prSet/>
      <dgm:spPr/>
      <dgm:t>
        <a:bodyPr/>
        <a:lstStyle/>
        <a:p>
          <a:pPr>
            <a:defRPr cap="all"/>
          </a:pPr>
          <a:r>
            <a:rPr lang="en-US" cap="none" baseline="0" dirty="0"/>
            <a:t>Provide instructions for sharing your input</a:t>
          </a:r>
        </a:p>
      </dgm:t>
    </dgm:pt>
    <dgm:pt modelId="{CCFAC576-85D4-4ED5-A845-FDB15458101B}" type="parTrans" cxnId="{A55A1D7E-A143-4E28-8DBA-24342C5BB3D1}">
      <dgm:prSet/>
      <dgm:spPr/>
      <dgm:t>
        <a:bodyPr/>
        <a:lstStyle/>
        <a:p>
          <a:endParaRPr lang="en-US"/>
        </a:p>
      </dgm:t>
    </dgm:pt>
    <dgm:pt modelId="{0E85A44F-7773-4A76-9482-4205BE1F5899}" type="sibTrans" cxnId="{A55A1D7E-A143-4E28-8DBA-24342C5BB3D1}">
      <dgm:prSet/>
      <dgm:spPr/>
      <dgm:t>
        <a:bodyPr/>
        <a:lstStyle/>
        <a:p>
          <a:endParaRPr lang="en-US"/>
        </a:p>
      </dgm:t>
    </dgm:pt>
    <dgm:pt modelId="{CA22FCA1-0A49-4028-B0A7-7754923514A3}" type="pres">
      <dgm:prSet presAssocID="{487E9340-488D-466D-9361-698B7366EC9D}" presName="root" presStyleCnt="0">
        <dgm:presLayoutVars>
          <dgm:dir/>
          <dgm:resizeHandles val="exact"/>
        </dgm:presLayoutVars>
      </dgm:prSet>
      <dgm:spPr/>
    </dgm:pt>
    <dgm:pt modelId="{FF3B7214-CC47-4DCC-9A23-D0FAB5634E9C}" type="pres">
      <dgm:prSet presAssocID="{A692C7B8-EC4B-47B7-BFA4-ED032A01BA42}" presName="compNode" presStyleCnt="0"/>
      <dgm:spPr/>
    </dgm:pt>
    <dgm:pt modelId="{384F1BB4-5485-4B06-A06B-36348E4757EF}" type="pres">
      <dgm:prSet presAssocID="{A692C7B8-EC4B-47B7-BFA4-ED032A01BA42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  <a:solidFill>
          <a:srgbClr val="DC4405"/>
        </a:solidFill>
      </dgm:spPr>
    </dgm:pt>
    <dgm:pt modelId="{77A2E928-E2D5-46E3-9117-2C8944D96CC2}" type="pres">
      <dgm:prSet presAssocID="{A692C7B8-EC4B-47B7-BFA4-ED032A01BA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8740E95F-245B-4B38-A41B-CC3D11D0BDF5}" type="pres">
      <dgm:prSet presAssocID="{A692C7B8-EC4B-47B7-BFA4-ED032A01BA42}" presName="spaceRect" presStyleCnt="0"/>
      <dgm:spPr/>
    </dgm:pt>
    <dgm:pt modelId="{6E2AEDBC-B8A6-442C-96BC-310F51B55B07}" type="pres">
      <dgm:prSet presAssocID="{A692C7B8-EC4B-47B7-BFA4-ED032A01BA42}" presName="textRect" presStyleLbl="revTx" presStyleIdx="0" presStyleCnt="2">
        <dgm:presLayoutVars>
          <dgm:chMax val="1"/>
          <dgm:chPref val="1"/>
        </dgm:presLayoutVars>
      </dgm:prSet>
      <dgm:spPr/>
    </dgm:pt>
    <dgm:pt modelId="{96C05808-6662-4DAE-A56B-6C7ED227DCC9}" type="pres">
      <dgm:prSet presAssocID="{4F71CC85-37E5-48C1-B6FC-4631866E0ED8}" presName="sibTrans" presStyleCnt="0"/>
      <dgm:spPr/>
    </dgm:pt>
    <dgm:pt modelId="{BE031C3C-299B-4221-BF8F-E4013481EDBD}" type="pres">
      <dgm:prSet presAssocID="{C088BC89-BCF8-46EF-8A3B-FF59A5910705}" presName="compNode" presStyleCnt="0"/>
      <dgm:spPr/>
    </dgm:pt>
    <dgm:pt modelId="{2908E417-A6E4-46EE-8C23-2989A0868DC3}" type="pres">
      <dgm:prSet presAssocID="{C088BC89-BCF8-46EF-8A3B-FF59A5910705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BEEDB659-6F89-433E-8073-BA412A1BCB68}" type="pres">
      <dgm:prSet presAssocID="{C088BC89-BCF8-46EF-8A3B-FF59A591070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537D458-1B7B-4BC5-BF8B-A6588916FA47}" type="pres">
      <dgm:prSet presAssocID="{C088BC89-BCF8-46EF-8A3B-FF59A5910705}" presName="spaceRect" presStyleCnt="0"/>
      <dgm:spPr/>
    </dgm:pt>
    <dgm:pt modelId="{EFF047DE-D519-4E96-97EB-ACAA479B1954}" type="pres">
      <dgm:prSet presAssocID="{C088BC89-BCF8-46EF-8A3B-FF59A591070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40E8420-BE6B-4BCA-BD0A-2AEB84A5E772}" type="presOf" srcId="{A692C7B8-EC4B-47B7-BFA4-ED032A01BA42}" destId="{6E2AEDBC-B8A6-442C-96BC-310F51B55B07}" srcOrd="0" destOrd="0" presId="urn:microsoft.com/office/officeart/2018/5/layout/IconLeafLabelList"/>
    <dgm:cxn modelId="{A55A1D7E-A143-4E28-8DBA-24342C5BB3D1}" srcId="{487E9340-488D-466D-9361-698B7366EC9D}" destId="{C088BC89-BCF8-46EF-8A3B-FF59A5910705}" srcOrd="1" destOrd="0" parTransId="{CCFAC576-85D4-4ED5-A845-FDB15458101B}" sibTransId="{0E85A44F-7773-4A76-9482-4205BE1F5899}"/>
    <dgm:cxn modelId="{F57BDC85-3586-4FC9-BED9-B72C586F2CF4}" type="presOf" srcId="{C088BC89-BCF8-46EF-8A3B-FF59A5910705}" destId="{EFF047DE-D519-4E96-97EB-ACAA479B1954}" srcOrd="0" destOrd="0" presId="urn:microsoft.com/office/officeart/2018/5/layout/IconLeafLabelList"/>
    <dgm:cxn modelId="{D523A3A5-6CFB-4985-AF97-E809D5E01CE7}" type="presOf" srcId="{487E9340-488D-466D-9361-698B7366EC9D}" destId="{CA22FCA1-0A49-4028-B0A7-7754923514A3}" srcOrd="0" destOrd="0" presId="urn:microsoft.com/office/officeart/2018/5/layout/IconLeafLabelList"/>
    <dgm:cxn modelId="{1FE222B3-BA65-4B39-9C0C-2D0204668AA5}" srcId="{487E9340-488D-466D-9361-698B7366EC9D}" destId="{A692C7B8-EC4B-47B7-BFA4-ED032A01BA42}" srcOrd="0" destOrd="0" parTransId="{B96D9C13-6B3F-4489-B0FF-38A974847E6C}" sibTransId="{4F71CC85-37E5-48C1-B6FC-4631866E0ED8}"/>
    <dgm:cxn modelId="{7C3B310C-7FB8-4E09-94BE-088659943F5A}" type="presParOf" srcId="{CA22FCA1-0A49-4028-B0A7-7754923514A3}" destId="{FF3B7214-CC47-4DCC-9A23-D0FAB5634E9C}" srcOrd="0" destOrd="0" presId="urn:microsoft.com/office/officeart/2018/5/layout/IconLeafLabelList"/>
    <dgm:cxn modelId="{21F50FBD-BDA7-404F-B215-150ED9EC97A5}" type="presParOf" srcId="{FF3B7214-CC47-4DCC-9A23-D0FAB5634E9C}" destId="{384F1BB4-5485-4B06-A06B-36348E4757EF}" srcOrd="0" destOrd="0" presId="urn:microsoft.com/office/officeart/2018/5/layout/IconLeafLabelList"/>
    <dgm:cxn modelId="{DD74012D-DB8C-4B41-9BFD-320FDC22693B}" type="presParOf" srcId="{FF3B7214-CC47-4DCC-9A23-D0FAB5634E9C}" destId="{77A2E928-E2D5-46E3-9117-2C8944D96CC2}" srcOrd="1" destOrd="0" presId="urn:microsoft.com/office/officeart/2018/5/layout/IconLeafLabelList"/>
    <dgm:cxn modelId="{498AA53A-86BE-43DE-882D-8E85AE05C8CC}" type="presParOf" srcId="{FF3B7214-CC47-4DCC-9A23-D0FAB5634E9C}" destId="{8740E95F-245B-4B38-A41B-CC3D11D0BDF5}" srcOrd="2" destOrd="0" presId="urn:microsoft.com/office/officeart/2018/5/layout/IconLeafLabelList"/>
    <dgm:cxn modelId="{099AB260-A0C6-4F20-9D8A-9521983A5ED2}" type="presParOf" srcId="{FF3B7214-CC47-4DCC-9A23-D0FAB5634E9C}" destId="{6E2AEDBC-B8A6-442C-96BC-310F51B55B07}" srcOrd="3" destOrd="0" presId="urn:microsoft.com/office/officeart/2018/5/layout/IconLeafLabelList"/>
    <dgm:cxn modelId="{6D398B2B-A5D1-4F67-A165-24FA1F1700F0}" type="presParOf" srcId="{CA22FCA1-0A49-4028-B0A7-7754923514A3}" destId="{96C05808-6662-4DAE-A56B-6C7ED227DCC9}" srcOrd="1" destOrd="0" presId="urn:microsoft.com/office/officeart/2018/5/layout/IconLeafLabelList"/>
    <dgm:cxn modelId="{93C2C118-CF17-41A0-9FAC-70D18ED43934}" type="presParOf" srcId="{CA22FCA1-0A49-4028-B0A7-7754923514A3}" destId="{BE031C3C-299B-4221-BF8F-E4013481EDBD}" srcOrd="2" destOrd="0" presId="urn:microsoft.com/office/officeart/2018/5/layout/IconLeafLabelList"/>
    <dgm:cxn modelId="{AAF93970-C31C-465F-94AE-3343D8D6BC41}" type="presParOf" srcId="{BE031C3C-299B-4221-BF8F-E4013481EDBD}" destId="{2908E417-A6E4-46EE-8C23-2989A0868DC3}" srcOrd="0" destOrd="0" presId="urn:microsoft.com/office/officeart/2018/5/layout/IconLeafLabelList"/>
    <dgm:cxn modelId="{F565FDAD-1E40-4A5F-B0D5-3751AE9EE9E9}" type="presParOf" srcId="{BE031C3C-299B-4221-BF8F-E4013481EDBD}" destId="{BEEDB659-6F89-433E-8073-BA412A1BCB68}" srcOrd="1" destOrd="0" presId="urn:microsoft.com/office/officeart/2018/5/layout/IconLeafLabelList"/>
    <dgm:cxn modelId="{32A73B3F-FF54-4B82-A3A7-01154DF265BF}" type="presParOf" srcId="{BE031C3C-299B-4221-BF8F-E4013481EDBD}" destId="{1537D458-1B7B-4BC5-BF8B-A6588916FA47}" srcOrd="2" destOrd="0" presId="urn:microsoft.com/office/officeart/2018/5/layout/IconLeafLabelList"/>
    <dgm:cxn modelId="{6367B8DC-2412-4D7A-8511-7B2F1FB67DAD}" type="presParOf" srcId="{BE031C3C-299B-4221-BF8F-E4013481EDBD}" destId="{EFF047DE-D519-4E96-97EB-ACAA479B195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1CDC8-D780-4EA4-AA86-98F5985731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C50F7909-1BAF-4F14-9A43-93704ABD87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A university focused on big discoveries that drive big solutions</a:t>
          </a:r>
          <a:endParaRPr lang="en-US" dirty="0"/>
        </a:p>
      </dgm:t>
    </dgm:pt>
    <dgm:pt modelId="{ABE9EA57-0C53-4289-A2EF-F26331D376C3}" type="parTrans" cxnId="{2DFE1154-6B52-4DC9-A66C-53EFB5726EE0}">
      <dgm:prSet/>
      <dgm:spPr/>
      <dgm:t>
        <a:bodyPr/>
        <a:lstStyle/>
        <a:p>
          <a:endParaRPr lang="en-US"/>
        </a:p>
      </dgm:t>
    </dgm:pt>
    <dgm:pt modelId="{5980D0AD-E746-4E07-9425-D4EB39047940}" type="sibTrans" cxnId="{2DFE1154-6B52-4DC9-A66C-53EFB5726EE0}">
      <dgm:prSet/>
      <dgm:spPr/>
      <dgm:t>
        <a:bodyPr/>
        <a:lstStyle/>
        <a:p>
          <a:endParaRPr lang="en-US"/>
        </a:p>
      </dgm:t>
    </dgm:pt>
    <dgm:pt modelId="{15D36C9F-FB1A-4981-9FE8-2F5A868D80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A university where every student graduates</a:t>
          </a:r>
          <a:endParaRPr lang="en-US"/>
        </a:p>
      </dgm:t>
    </dgm:pt>
    <dgm:pt modelId="{8A9D7B81-4EEE-41B0-847C-E23620A399AA}" type="parTrans" cxnId="{759EB3F4-6B85-4CA3-8079-06976814EEE2}">
      <dgm:prSet/>
      <dgm:spPr/>
      <dgm:t>
        <a:bodyPr/>
        <a:lstStyle/>
        <a:p>
          <a:endParaRPr lang="en-US"/>
        </a:p>
      </dgm:t>
    </dgm:pt>
    <dgm:pt modelId="{67175A0D-AA8E-4454-9D91-A66E31D4F90E}" type="sibTrans" cxnId="{759EB3F4-6B85-4CA3-8079-06976814EEE2}">
      <dgm:prSet/>
      <dgm:spPr/>
      <dgm:t>
        <a:bodyPr/>
        <a:lstStyle/>
        <a:p>
          <a:endParaRPr lang="en-US"/>
        </a:p>
      </dgm:t>
    </dgm:pt>
    <dgm:pt modelId="{C75081C1-C35F-4581-A756-CDEDEF3051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A university that fuels a thriving world</a:t>
          </a:r>
          <a:endParaRPr lang="en-US"/>
        </a:p>
      </dgm:t>
    </dgm:pt>
    <dgm:pt modelId="{4959EBB2-0DE0-4807-A90D-329BD9A2E230}" type="parTrans" cxnId="{A839DD3F-A3BA-4572-8107-7927E5CB8097}">
      <dgm:prSet/>
      <dgm:spPr/>
      <dgm:t>
        <a:bodyPr/>
        <a:lstStyle/>
        <a:p>
          <a:endParaRPr lang="en-US"/>
        </a:p>
      </dgm:t>
    </dgm:pt>
    <dgm:pt modelId="{23EFCA7A-3D5D-46BC-B73B-3D700050AEE5}" type="sibTrans" cxnId="{A839DD3F-A3BA-4572-8107-7927E5CB8097}">
      <dgm:prSet/>
      <dgm:spPr/>
      <dgm:t>
        <a:bodyPr/>
        <a:lstStyle/>
        <a:p>
          <a:endParaRPr lang="en-US"/>
        </a:p>
      </dgm:t>
    </dgm:pt>
    <dgm:pt modelId="{735EE754-B82E-46C5-950E-37E7AB133347}" type="pres">
      <dgm:prSet presAssocID="{E191CDC8-D780-4EA4-AA86-98F59857315D}" presName="root" presStyleCnt="0">
        <dgm:presLayoutVars>
          <dgm:dir/>
          <dgm:resizeHandles val="exact"/>
        </dgm:presLayoutVars>
      </dgm:prSet>
      <dgm:spPr/>
    </dgm:pt>
    <dgm:pt modelId="{F6D57D84-140D-4FEB-98EE-7BB1E9FE0CA0}" type="pres">
      <dgm:prSet presAssocID="{C50F7909-1BAF-4F14-9A43-93704ABD873D}" presName="compNode" presStyleCnt="0"/>
      <dgm:spPr/>
    </dgm:pt>
    <dgm:pt modelId="{2B829767-0F31-40B3-B0DC-C41DB44912C2}" type="pres">
      <dgm:prSet presAssocID="{C50F7909-1BAF-4F14-9A43-93704ABD873D}" presName="bgRect" presStyleLbl="bgShp" presStyleIdx="0" presStyleCnt="3"/>
      <dgm:spPr>
        <a:solidFill>
          <a:schemeClr val="bg2">
            <a:lumMod val="50000"/>
          </a:schemeClr>
        </a:solidFill>
      </dgm:spPr>
    </dgm:pt>
    <dgm:pt modelId="{9D9644E0-2113-4AE3-94AF-5134AE4D50A0}" type="pres">
      <dgm:prSet presAssocID="{C50F7909-1BAF-4F14-9A43-93704ABD87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93D190F6-F31E-4310-8CAC-19CCC32C7489}" type="pres">
      <dgm:prSet presAssocID="{C50F7909-1BAF-4F14-9A43-93704ABD873D}" presName="spaceRect" presStyleCnt="0"/>
      <dgm:spPr/>
    </dgm:pt>
    <dgm:pt modelId="{DA95B425-0DF4-476B-B8D6-2B5BFA835A60}" type="pres">
      <dgm:prSet presAssocID="{C50F7909-1BAF-4F14-9A43-93704ABD873D}" presName="parTx" presStyleLbl="revTx" presStyleIdx="0" presStyleCnt="3">
        <dgm:presLayoutVars>
          <dgm:chMax val="0"/>
          <dgm:chPref val="0"/>
        </dgm:presLayoutVars>
      </dgm:prSet>
      <dgm:spPr/>
    </dgm:pt>
    <dgm:pt modelId="{42B11A6C-A205-4A00-8E23-93FB2DE6FDFB}" type="pres">
      <dgm:prSet presAssocID="{5980D0AD-E746-4E07-9425-D4EB39047940}" presName="sibTrans" presStyleCnt="0"/>
      <dgm:spPr/>
    </dgm:pt>
    <dgm:pt modelId="{E068BEE4-A4F7-4533-856C-CDE52CF952D3}" type="pres">
      <dgm:prSet presAssocID="{15D36C9F-FB1A-4981-9FE8-2F5A868D8014}" presName="compNode" presStyleCnt="0"/>
      <dgm:spPr/>
    </dgm:pt>
    <dgm:pt modelId="{C28AAA22-E270-49DE-B6EB-415A1E341B18}" type="pres">
      <dgm:prSet presAssocID="{15D36C9F-FB1A-4981-9FE8-2F5A868D8014}" presName="bgRect" presStyleLbl="bgShp" presStyleIdx="1" presStyleCnt="3"/>
      <dgm:spPr>
        <a:solidFill>
          <a:schemeClr val="bg2">
            <a:lumMod val="50000"/>
          </a:schemeClr>
        </a:solidFill>
      </dgm:spPr>
    </dgm:pt>
    <dgm:pt modelId="{D44AA313-1561-44C1-8E00-34F74EC6C7C9}" type="pres">
      <dgm:prSet presAssocID="{15D36C9F-FB1A-4981-9FE8-2F5A868D801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86B8CE2-6CCB-47EC-8CAD-6D6576927AB6}" type="pres">
      <dgm:prSet presAssocID="{15D36C9F-FB1A-4981-9FE8-2F5A868D8014}" presName="spaceRect" presStyleCnt="0"/>
      <dgm:spPr/>
    </dgm:pt>
    <dgm:pt modelId="{84F03CBF-13F2-4C3C-89EB-F56FE6EB2F06}" type="pres">
      <dgm:prSet presAssocID="{15D36C9F-FB1A-4981-9FE8-2F5A868D8014}" presName="parTx" presStyleLbl="revTx" presStyleIdx="1" presStyleCnt="3">
        <dgm:presLayoutVars>
          <dgm:chMax val="0"/>
          <dgm:chPref val="0"/>
        </dgm:presLayoutVars>
      </dgm:prSet>
      <dgm:spPr/>
    </dgm:pt>
    <dgm:pt modelId="{EB3F509C-FA7C-47C6-BEB8-58D3DF958AB3}" type="pres">
      <dgm:prSet presAssocID="{67175A0D-AA8E-4454-9D91-A66E31D4F90E}" presName="sibTrans" presStyleCnt="0"/>
      <dgm:spPr/>
    </dgm:pt>
    <dgm:pt modelId="{32568332-FA55-4F02-9A3B-18C196E5B1AC}" type="pres">
      <dgm:prSet presAssocID="{C75081C1-C35F-4581-A756-CDEDEF305185}" presName="compNode" presStyleCnt="0"/>
      <dgm:spPr/>
    </dgm:pt>
    <dgm:pt modelId="{C450B1F8-7DB5-44FC-9CBD-05D0E9FA3808}" type="pres">
      <dgm:prSet presAssocID="{C75081C1-C35F-4581-A756-CDEDEF305185}" presName="bgRect" presStyleLbl="bgShp" presStyleIdx="2" presStyleCnt="3"/>
      <dgm:spPr>
        <a:solidFill>
          <a:schemeClr val="bg2">
            <a:lumMod val="50000"/>
          </a:schemeClr>
        </a:solidFill>
      </dgm:spPr>
    </dgm:pt>
    <dgm:pt modelId="{4476C2EC-4358-4AD0-95DD-D9001DCDAACE}" type="pres">
      <dgm:prSet presAssocID="{C75081C1-C35F-4581-A756-CDEDEF3051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9CF2EC02-92C0-4516-B55A-184F97E55790}" type="pres">
      <dgm:prSet presAssocID="{C75081C1-C35F-4581-A756-CDEDEF305185}" presName="spaceRect" presStyleCnt="0"/>
      <dgm:spPr/>
    </dgm:pt>
    <dgm:pt modelId="{47BAE1FD-0CCB-4245-9A7B-DA9791583695}" type="pres">
      <dgm:prSet presAssocID="{C75081C1-C35F-4581-A756-CDEDEF3051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A48323-C345-489F-931F-B25B5070CB6E}" type="presOf" srcId="{E191CDC8-D780-4EA4-AA86-98F59857315D}" destId="{735EE754-B82E-46C5-950E-37E7AB133347}" srcOrd="0" destOrd="0" presId="urn:microsoft.com/office/officeart/2018/2/layout/IconVerticalSolidList"/>
    <dgm:cxn modelId="{A839DD3F-A3BA-4572-8107-7927E5CB8097}" srcId="{E191CDC8-D780-4EA4-AA86-98F59857315D}" destId="{C75081C1-C35F-4581-A756-CDEDEF305185}" srcOrd="2" destOrd="0" parTransId="{4959EBB2-0DE0-4807-A90D-329BD9A2E230}" sibTransId="{23EFCA7A-3D5D-46BC-B73B-3D700050AEE5}"/>
    <dgm:cxn modelId="{2DFE1154-6B52-4DC9-A66C-53EFB5726EE0}" srcId="{E191CDC8-D780-4EA4-AA86-98F59857315D}" destId="{C50F7909-1BAF-4F14-9A43-93704ABD873D}" srcOrd="0" destOrd="0" parTransId="{ABE9EA57-0C53-4289-A2EF-F26331D376C3}" sibTransId="{5980D0AD-E746-4E07-9425-D4EB39047940}"/>
    <dgm:cxn modelId="{6CB63B7C-E5E1-48B8-8CD3-A1F6EE23E73B}" type="presOf" srcId="{15D36C9F-FB1A-4981-9FE8-2F5A868D8014}" destId="{84F03CBF-13F2-4C3C-89EB-F56FE6EB2F06}" srcOrd="0" destOrd="0" presId="urn:microsoft.com/office/officeart/2018/2/layout/IconVerticalSolidList"/>
    <dgm:cxn modelId="{2A610DC7-2268-493C-9ED1-5963C13EF7DE}" type="presOf" srcId="{C75081C1-C35F-4581-A756-CDEDEF305185}" destId="{47BAE1FD-0CCB-4245-9A7B-DA9791583695}" srcOrd="0" destOrd="0" presId="urn:microsoft.com/office/officeart/2018/2/layout/IconVerticalSolidList"/>
    <dgm:cxn modelId="{F38882DB-4CAF-49DA-A49E-8BA41A36E7B8}" type="presOf" srcId="{C50F7909-1BAF-4F14-9A43-93704ABD873D}" destId="{DA95B425-0DF4-476B-B8D6-2B5BFA835A60}" srcOrd="0" destOrd="0" presId="urn:microsoft.com/office/officeart/2018/2/layout/IconVerticalSolidList"/>
    <dgm:cxn modelId="{759EB3F4-6B85-4CA3-8079-06976814EEE2}" srcId="{E191CDC8-D780-4EA4-AA86-98F59857315D}" destId="{15D36C9F-FB1A-4981-9FE8-2F5A868D8014}" srcOrd="1" destOrd="0" parTransId="{8A9D7B81-4EEE-41B0-847C-E23620A399AA}" sibTransId="{67175A0D-AA8E-4454-9D91-A66E31D4F90E}"/>
    <dgm:cxn modelId="{FFB8D4AB-528C-43EE-9920-69393B8F4BC5}" type="presParOf" srcId="{735EE754-B82E-46C5-950E-37E7AB133347}" destId="{F6D57D84-140D-4FEB-98EE-7BB1E9FE0CA0}" srcOrd="0" destOrd="0" presId="urn:microsoft.com/office/officeart/2018/2/layout/IconVerticalSolidList"/>
    <dgm:cxn modelId="{683934DF-A405-408E-9193-E2DC24569449}" type="presParOf" srcId="{F6D57D84-140D-4FEB-98EE-7BB1E9FE0CA0}" destId="{2B829767-0F31-40B3-B0DC-C41DB44912C2}" srcOrd="0" destOrd="0" presId="urn:microsoft.com/office/officeart/2018/2/layout/IconVerticalSolidList"/>
    <dgm:cxn modelId="{2BDA78E8-6008-4CB5-AA61-6A2F6BD7B23E}" type="presParOf" srcId="{F6D57D84-140D-4FEB-98EE-7BB1E9FE0CA0}" destId="{9D9644E0-2113-4AE3-94AF-5134AE4D50A0}" srcOrd="1" destOrd="0" presId="urn:microsoft.com/office/officeart/2018/2/layout/IconVerticalSolidList"/>
    <dgm:cxn modelId="{2CC98A56-5A6C-4354-A647-CDBCC60F9A02}" type="presParOf" srcId="{F6D57D84-140D-4FEB-98EE-7BB1E9FE0CA0}" destId="{93D190F6-F31E-4310-8CAC-19CCC32C7489}" srcOrd="2" destOrd="0" presId="urn:microsoft.com/office/officeart/2018/2/layout/IconVerticalSolidList"/>
    <dgm:cxn modelId="{81DE57D2-C02C-4AD3-977A-600F39C5BBCC}" type="presParOf" srcId="{F6D57D84-140D-4FEB-98EE-7BB1E9FE0CA0}" destId="{DA95B425-0DF4-476B-B8D6-2B5BFA835A60}" srcOrd="3" destOrd="0" presId="urn:microsoft.com/office/officeart/2018/2/layout/IconVerticalSolidList"/>
    <dgm:cxn modelId="{0818EB24-0352-405E-BA37-854FBE57EF2F}" type="presParOf" srcId="{735EE754-B82E-46C5-950E-37E7AB133347}" destId="{42B11A6C-A205-4A00-8E23-93FB2DE6FDFB}" srcOrd="1" destOrd="0" presId="urn:microsoft.com/office/officeart/2018/2/layout/IconVerticalSolidList"/>
    <dgm:cxn modelId="{22151655-36AF-4D2F-AD63-C82A39DE617E}" type="presParOf" srcId="{735EE754-B82E-46C5-950E-37E7AB133347}" destId="{E068BEE4-A4F7-4533-856C-CDE52CF952D3}" srcOrd="2" destOrd="0" presId="urn:microsoft.com/office/officeart/2018/2/layout/IconVerticalSolidList"/>
    <dgm:cxn modelId="{B18F647B-E566-4A94-8A2B-CE4B6F1BCC96}" type="presParOf" srcId="{E068BEE4-A4F7-4533-856C-CDE52CF952D3}" destId="{C28AAA22-E270-49DE-B6EB-415A1E341B18}" srcOrd="0" destOrd="0" presId="urn:microsoft.com/office/officeart/2018/2/layout/IconVerticalSolidList"/>
    <dgm:cxn modelId="{F56FFE92-D17C-49F3-AEE7-0B7FD54F74E9}" type="presParOf" srcId="{E068BEE4-A4F7-4533-856C-CDE52CF952D3}" destId="{D44AA313-1561-44C1-8E00-34F74EC6C7C9}" srcOrd="1" destOrd="0" presId="urn:microsoft.com/office/officeart/2018/2/layout/IconVerticalSolidList"/>
    <dgm:cxn modelId="{F477A9C4-2BAE-4E13-BC4C-8495DA83C90E}" type="presParOf" srcId="{E068BEE4-A4F7-4533-856C-CDE52CF952D3}" destId="{286B8CE2-6CCB-47EC-8CAD-6D6576927AB6}" srcOrd="2" destOrd="0" presId="urn:microsoft.com/office/officeart/2018/2/layout/IconVerticalSolidList"/>
    <dgm:cxn modelId="{26F07FE0-245B-4DF8-A263-3E04CF23911F}" type="presParOf" srcId="{E068BEE4-A4F7-4533-856C-CDE52CF952D3}" destId="{84F03CBF-13F2-4C3C-89EB-F56FE6EB2F06}" srcOrd="3" destOrd="0" presId="urn:microsoft.com/office/officeart/2018/2/layout/IconVerticalSolidList"/>
    <dgm:cxn modelId="{BB88C9A1-7AC0-461C-A7F4-C88C44A1A69C}" type="presParOf" srcId="{735EE754-B82E-46C5-950E-37E7AB133347}" destId="{EB3F509C-FA7C-47C6-BEB8-58D3DF958AB3}" srcOrd="3" destOrd="0" presId="urn:microsoft.com/office/officeart/2018/2/layout/IconVerticalSolidList"/>
    <dgm:cxn modelId="{CEDCCF99-D39F-46F5-8583-FD4447AA5F75}" type="presParOf" srcId="{735EE754-B82E-46C5-950E-37E7AB133347}" destId="{32568332-FA55-4F02-9A3B-18C196E5B1AC}" srcOrd="4" destOrd="0" presId="urn:microsoft.com/office/officeart/2018/2/layout/IconVerticalSolidList"/>
    <dgm:cxn modelId="{26D53860-086D-4B77-8A9C-450566FD829D}" type="presParOf" srcId="{32568332-FA55-4F02-9A3B-18C196E5B1AC}" destId="{C450B1F8-7DB5-44FC-9CBD-05D0E9FA3808}" srcOrd="0" destOrd="0" presId="urn:microsoft.com/office/officeart/2018/2/layout/IconVerticalSolidList"/>
    <dgm:cxn modelId="{8697FE78-5D2E-4019-8D36-38ECF4484CD6}" type="presParOf" srcId="{32568332-FA55-4F02-9A3B-18C196E5B1AC}" destId="{4476C2EC-4358-4AD0-95DD-D9001DCDAACE}" srcOrd="1" destOrd="0" presId="urn:microsoft.com/office/officeart/2018/2/layout/IconVerticalSolidList"/>
    <dgm:cxn modelId="{71B8F13C-57E4-4038-8B55-A9987933412E}" type="presParOf" srcId="{32568332-FA55-4F02-9A3B-18C196E5B1AC}" destId="{9CF2EC02-92C0-4516-B55A-184F97E55790}" srcOrd="2" destOrd="0" presId="urn:microsoft.com/office/officeart/2018/2/layout/IconVerticalSolidList"/>
    <dgm:cxn modelId="{910DA7E5-BDF1-4F00-AF7B-9CD3D0FF2C8E}" type="presParOf" srcId="{32568332-FA55-4F02-9A3B-18C196E5B1AC}" destId="{47BAE1FD-0CCB-4245-9A7B-DA97915836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012A7-5133-4508-9D4C-A0F68BB74F5E}" type="doc">
      <dgm:prSet loTypeId="urn:microsoft.com/office/officeart/2016/7/layout/VerticalHollowAction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6A47DD-E86A-436A-BCE8-5F31C28E316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1" baseline="0"/>
            <a:t>Research</a:t>
          </a:r>
          <a:endParaRPr lang="en-US" sz="1800"/>
        </a:p>
      </dgm:t>
    </dgm:pt>
    <dgm:pt modelId="{CA4BA878-78F7-43BE-BEB3-927C8894A13B}" type="parTrans" cxnId="{EB2E1392-FA0A-4C9A-B88E-094114921893}">
      <dgm:prSet/>
      <dgm:spPr/>
      <dgm:t>
        <a:bodyPr/>
        <a:lstStyle/>
        <a:p>
          <a:endParaRPr lang="en-US"/>
        </a:p>
      </dgm:t>
    </dgm:pt>
    <dgm:pt modelId="{C34C24D4-9081-4698-B880-0D96C500AADD}" type="sibTrans" cxnId="{EB2E1392-FA0A-4C9A-B88E-094114921893}">
      <dgm:prSet/>
      <dgm:spPr/>
      <dgm:t>
        <a:bodyPr/>
        <a:lstStyle/>
        <a:p>
          <a:endParaRPr lang="en-US"/>
        </a:p>
      </dgm:t>
    </dgm:pt>
    <dgm:pt modelId="{76380A90-8E11-452B-A60C-8F33F9DFC12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0" i="0" baseline="0" dirty="0">
              <a:solidFill>
                <a:schemeClr val="tx1"/>
              </a:solidFill>
            </a:rPr>
            <a:t>Foster groundbreaking discoveries that catalyze innovative health solutions</a:t>
          </a:r>
          <a:endParaRPr lang="en-US" sz="1800" dirty="0">
            <a:solidFill>
              <a:schemeClr val="tx1"/>
            </a:solidFill>
          </a:endParaRPr>
        </a:p>
      </dgm:t>
    </dgm:pt>
    <dgm:pt modelId="{A4303D92-F6C2-45A6-8BEF-32D5787D28A3}" type="parTrans" cxnId="{06915792-F4BE-4070-BED1-FFC550D22F07}">
      <dgm:prSet/>
      <dgm:spPr/>
      <dgm:t>
        <a:bodyPr/>
        <a:lstStyle/>
        <a:p>
          <a:endParaRPr lang="en-US"/>
        </a:p>
      </dgm:t>
    </dgm:pt>
    <dgm:pt modelId="{13026286-2028-4436-A01D-E81248C5E0E6}" type="sibTrans" cxnId="{06915792-F4BE-4070-BED1-FFC550D22F07}">
      <dgm:prSet/>
      <dgm:spPr/>
      <dgm:t>
        <a:bodyPr/>
        <a:lstStyle/>
        <a:p>
          <a:endParaRPr lang="en-US"/>
        </a:p>
      </dgm:t>
    </dgm:pt>
    <dgm:pt modelId="{38180F38-4C47-4F91-9A7A-5EE9617D198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1" baseline="0"/>
            <a:t>Teaching</a:t>
          </a:r>
          <a:endParaRPr lang="en-US" sz="1800"/>
        </a:p>
      </dgm:t>
    </dgm:pt>
    <dgm:pt modelId="{5FD19D14-EBEB-4FFD-BE15-87D6AB1B399B}" type="parTrans" cxnId="{B795D08A-B1F0-4DE3-979C-B9FF91946A56}">
      <dgm:prSet/>
      <dgm:spPr/>
      <dgm:t>
        <a:bodyPr/>
        <a:lstStyle/>
        <a:p>
          <a:endParaRPr lang="en-US"/>
        </a:p>
      </dgm:t>
    </dgm:pt>
    <dgm:pt modelId="{B9B04558-5886-4CE5-8575-79DA7F533EDA}" type="sibTrans" cxnId="{B795D08A-B1F0-4DE3-979C-B9FF91946A56}">
      <dgm:prSet/>
      <dgm:spPr/>
      <dgm:t>
        <a:bodyPr/>
        <a:lstStyle/>
        <a:p>
          <a:endParaRPr lang="en-US"/>
        </a:p>
      </dgm:t>
    </dgm:pt>
    <dgm:pt modelId="{FEA582CD-A60F-4D08-8B27-09F06DCCC7F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0" i="0" baseline="0" dirty="0">
              <a:solidFill>
                <a:schemeClr val="tx1"/>
              </a:solidFill>
            </a:rPr>
            <a:t>Be a college where every student learns, thrives, and graduates</a:t>
          </a:r>
          <a:endParaRPr lang="en-US" sz="1800" dirty="0">
            <a:solidFill>
              <a:schemeClr val="tx1"/>
            </a:solidFill>
          </a:endParaRPr>
        </a:p>
      </dgm:t>
    </dgm:pt>
    <dgm:pt modelId="{A1AA41C3-8E5B-4BE1-A869-FF7A78900ED0}" type="parTrans" cxnId="{4EC64112-7BF8-4824-A776-97C00DEBFEDD}">
      <dgm:prSet/>
      <dgm:spPr/>
      <dgm:t>
        <a:bodyPr/>
        <a:lstStyle/>
        <a:p>
          <a:endParaRPr lang="en-US"/>
        </a:p>
      </dgm:t>
    </dgm:pt>
    <dgm:pt modelId="{67A6EE78-9087-487C-A48C-E284664EB703}" type="sibTrans" cxnId="{4EC64112-7BF8-4824-A776-97C00DEBFEDD}">
      <dgm:prSet/>
      <dgm:spPr/>
      <dgm:t>
        <a:bodyPr/>
        <a:lstStyle/>
        <a:p>
          <a:endParaRPr lang="en-US"/>
        </a:p>
      </dgm:t>
    </dgm:pt>
    <dgm:pt modelId="{46A73A98-25CA-4835-B2DF-A7F3A1CD8AD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1" baseline="0"/>
            <a:t>Outreach</a:t>
          </a:r>
          <a:endParaRPr lang="en-US" sz="1800"/>
        </a:p>
      </dgm:t>
    </dgm:pt>
    <dgm:pt modelId="{DB1029BE-0309-49A5-891D-8AD4FD0C0494}" type="parTrans" cxnId="{EE14EB0F-F8BE-41A4-80C9-39AB4A3D8F6E}">
      <dgm:prSet/>
      <dgm:spPr/>
      <dgm:t>
        <a:bodyPr/>
        <a:lstStyle/>
        <a:p>
          <a:endParaRPr lang="en-US"/>
        </a:p>
      </dgm:t>
    </dgm:pt>
    <dgm:pt modelId="{09AF401A-6811-4292-B157-FF82E2B46A67}" type="sibTrans" cxnId="{EE14EB0F-F8BE-41A4-80C9-39AB4A3D8F6E}">
      <dgm:prSet/>
      <dgm:spPr/>
      <dgm:t>
        <a:bodyPr/>
        <a:lstStyle/>
        <a:p>
          <a:endParaRPr lang="en-US"/>
        </a:p>
      </dgm:t>
    </dgm:pt>
    <dgm:pt modelId="{3F63542F-FCE5-4E23-852B-FF0006B0B20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0" i="0" baseline="0" dirty="0">
              <a:solidFill>
                <a:schemeClr val="tx1"/>
              </a:solidFill>
            </a:rPr>
            <a:t>To strengthen mutually beneficial engagement with communities in Oregon, the nation, and the world</a:t>
          </a:r>
          <a:endParaRPr lang="en-US" sz="1800" dirty="0">
            <a:solidFill>
              <a:schemeClr val="tx1"/>
            </a:solidFill>
          </a:endParaRPr>
        </a:p>
      </dgm:t>
    </dgm:pt>
    <dgm:pt modelId="{1D3F8CB4-9249-49EC-BBDA-446C4F9E5C85}" type="parTrans" cxnId="{113BF5EA-4092-4ABA-9B0E-B89127260407}">
      <dgm:prSet/>
      <dgm:spPr/>
      <dgm:t>
        <a:bodyPr/>
        <a:lstStyle/>
        <a:p>
          <a:endParaRPr lang="en-US"/>
        </a:p>
      </dgm:t>
    </dgm:pt>
    <dgm:pt modelId="{09E4330E-081A-494C-95A4-471E10B5039C}" type="sibTrans" cxnId="{113BF5EA-4092-4ABA-9B0E-B89127260407}">
      <dgm:prSet/>
      <dgm:spPr/>
      <dgm:t>
        <a:bodyPr/>
        <a:lstStyle/>
        <a:p>
          <a:endParaRPr lang="en-US"/>
        </a:p>
      </dgm:t>
    </dgm:pt>
    <dgm:pt modelId="{F37285A8-DFB6-416A-97CB-E54233893AB1}">
      <dgm:prSet custT="1"/>
      <dgm:spPr/>
      <dgm:t>
        <a:bodyPr/>
        <a:lstStyle/>
        <a:p>
          <a:r>
            <a:rPr lang="en-US" sz="1800" b="1" baseline="0" dirty="0"/>
            <a:t>Financial Solvency</a:t>
          </a:r>
          <a:endParaRPr lang="en-US" sz="1800" dirty="0"/>
        </a:p>
      </dgm:t>
    </dgm:pt>
    <dgm:pt modelId="{2E3D5F08-EECF-4196-93FE-E7A287E4B679}" type="parTrans" cxnId="{E76F9843-4C42-4252-90E0-1946127F12A3}">
      <dgm:prSet/>
      <dgm:spPr/>
      <dgm:t>
        <a:bodyPr/>
        <a:lstStyle/>
        <a:p>
          <a:endParaRPr lang="en-US"/>
        </a:p>
      </dgm:t>
    </dgm:pt>
    <dgm:pt modelId="{1F982D41-3914-4D7F-824D-A68F08BFF752}" type="sibTrans" cxnId="{E76F9843-4C42-4252-90E0-1946127F12A3}">
      <dgm:prSet/>
      <dgm:spPr/>
      <dgm:t>
        <a:bodyPr/>
        <a:lstStyle/>
        <a:p>
          <a:endParaRPr lang="en-US"/>
        </a:p>
      </dgm:t>
    </dgm:pt>
    <dgm:pt modelId="{B414037C-FC6A-4CF6-B860-E772001C4435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i="0" baseline="0">
              <a:solidFill>
                <a:schemeClr val="tx1"/>
              </a:solidFill>
            </a:rPr>
            <a:t>To strengthen our financial position and improve stewardship of our resources</a:t>
          </a:r>
          <a:endParaRPr lang="en-US" sz="1800">
            <a:solidFill>
              <a:schemeClr val="tx1"/>
            </a:solidFill>
          </a:endParaRPr>
        </a:p>
      </dgm:t>
    </dgm:pt>
    <dgm:pt modelId="{4B948471-786E-49D2-AD4F-7AE0932449B8}" type="parTrans" cxnId="{6DB1BBE2-5D2D-497A-9CDD-6AC4233DBBCA}">
      <dgm:prSet/>
      <dgm:spPr/>
      <dgm:t>
        <a:bodyPr/>
        <a:lstStyle/>
        <a:p>
          <a:endParaRPr lang="en-US"/>
        </a:p>
      </dgm:t>
    </dgm:pt>
    <dgm:pt modelId="{9D57EC01-0DEF-4AA9-A03D-4B8D88D4CAA2}" type="sibTrans" cxnId="{6DB1BBE2-5D2D-497A-9CDD-6AC4233DBBCA}">
      <dgm:prSet/>
      <dgm:spPr/>
      <dgm:t>
        <a:bodyPr/>
        <a:lstStyle/>
        <a:p>
          <a:endParaRPr lang="en-US"/>
        </a:p>
      </dgm:t>
    </dgm:pt>
    <dgm:pt modelId="{639514D6-8538-4568-8E04-4E4C5C5CD721}">
      <dgm:prSet custT="1"/>
      <dgm:spPr/>
      <dgm:t>
        <a:bodyPr/>
        <a:lstStyle/>
        <a:p>
          <a:r>
            <a:rPr lang="en-US" sz="1800" b="1" baseline="0"/>
            <a:t>COH Procedures</a:t>
          </a:r>
          <a:endParaRPr lang="en-US" sz="1800"/>
        </a:p>
      </dgm:t>
    </dgm:pt>
    <dgm:pt modelId="{B489682B-F409-4FED-A8C5-C74FABBB9804}" type="parTrans" cxnId="{2B1AE08D-6275-406E-8246-2B0211FA4E5F}">
      <dgm:prSet/>
      <dgm:spPr/>
      <dgm:t>
        <a:bodyPr/>
        <a:lstStyle/>
        <a:p>
          <a:endParaRPr lang="en-US"/>
        </a:p>
      </dgm:t>
    </dgm:pt>
    <dgm:pt modelId="{2AD49886-D54A-44D1-A962-626ADC4C41BE}" type="sibTrans" cxnId="{2B1AE08D-6275-406E-8246-2B0211FA4E5F}">
      <dgm:prSet/>
      <dgm:spPr/>
      <dgm:t>
        <a:bodyPr/>
        <a:lstStyle/>
        <a:p>
          <a:endParaRPr lang="en-US"/>
        </a:p>
      </dgm:t>
    </dgm:pt>
    <dgm:pt modelId="{2B5FB9D4-13DC-40BF-BF7F-AA3BA3DCDC77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i="0" baseline="0">
              <a:solidFill>
                <a:schemeClr val="tx1"/>
              </a:solidFill>
            </a:rPr>
            <a:t>Improve, streamline, and optimize COH procedures</a:t>
          </a:r>
          <a:endParaRPr lang="en-US" sz="1800">
            <a:solidFill>
              <a:schemeClr val="tx1"/>
            </a:solidFill>
          </a:endParaRPr>
        </a:p>
      </dgm:t>
    </dgm:pt>
    <dgm:pt modelId="{FB160359-DF4B-4A97-AC97-B5AAD6DDC8F6}" type="parTrans" cxnId="{FA410E29-E196-4F31-A1DE-F27C107D8BBE}">
      <dgm:prSet/>
      <dgm:spPr/>
      <dgm:t>
        <a:bodyPr/>
        <a:lstStyle/>
        <a:p>
          <a:endParaRPr lang="en-US"/>
        </a:p>
      </dgm:t>
    </dgm:pt>
    <dgm:pt modelId="{3B70F4F9-3A5C-46C4-BFB4-9E1AE5481F51}" type="sibTrans" cxnId="{FA410E29-E196-4F31-A1DE-F27C107D8BBE}">
      <dgm:prSet/>
      <dgm:spPr/>
      <dgm:t>
        <a:bodyPr/>
        <a:lstStyle/>
        <a:p>
          <a:endParaRPr lang="en-US"/>
        </a:p>
      </dgm:t>
    </dgm:pt>
    <dgm:pt modelId="{97016867-18DD-45DE-8547-47E5BDFF2148}">
      <dgm:prSet custT="1"/>
      <dgm:spPr/>
      <dgm:t>
        <a:bodyPr/>
        <a:lstStyle/>
        <a:p>
          <a:r>
            <a:rPr lang="en-US" sz="1800" b="1" baseline="0"/>
            <a:t>Staff &amp; Faculty Morale</a:t>
          </a:r>
          <a:endParaRPr lang="en-US" sz="1800"/>
        </a:p>
      </dgm:t>
    </dgm:pt>
    <dgm:pt modelId="{76C1A9AD-10CE-45A7-96B5-079315086E15}" type="parTrans" cxnId="{5EA1EF5F-9C4C-4ADA-9C75-229412D9EBB6}">
      <dgm:prSet/>
      <dgm:spPr/>
      <dgm:t>
        <a:bodyPr/>
        <a:lstStyle/>
        <a:p>
          <a:endParaRPr lang="en-US"/>
        </a:p>
      </dgm:t>
    </dgm:pt>
    <dgm:pt modelId="{FDB889F9-BA88-4DF6-9F02-F39C8B3F104F}" type="sibTrans" cxnId="{5EA1EF5F-9C4C-4ADA-9C75-229412D9EBB6}">
      <dgm:prSet/>
      <dgm:spPr/>
      <dgm:t>
        <a:bodyPr/>
        <a:lstStyle/>
        <a:p>
          <a:endParaRPr lang="en-US"/>
        </a:p>
      </dgm:t>
    </dgm:pt>
    <dgm:pt modelId="{8789AF44-3F93-475C-AF25-60E472331B74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i="0" baseline="0">
              <a:solidFill>
                <a:schemeClr val="tx1"/>
              </a:solidFill>
            </a:rPr>
            <a:t>Improve staff and faculty development and morale</a:t>
          </a:r>
          <a:endParaRPr lang="en-US" sz="1800">
            <a:solidFill>
              <a:schemeClr val="tx1"/>
            </a:solidFill>
          </a:endParaRPr>
        </a:p>
      </dgm:t>
    </dgm:pt>
    <dgm:pt modelId="{79A278F1-CAB2-4659-8C62-EE89B0F807C9}" type="parTrans" cxnId="{BD415905-F51F-4996-8F22-673D593D2CAB}">
      <dgm:prSet/>
      <dgm:spPr/>
      <dgm:t>
        <a:bodyPr/>
        <a:lstStyle/>
        <a:p>
          <a:endParaRPr lang="en-US"/>
        </a:p>
      </dgm:t>
    </dgm:pt>
    <dgm:pt modelId="{4E17E106-6D4E-4264-AB5D-AA6EAC94632B}" type="sibTrans" cxnId="{BD415905-F51F-4996-8F22-673D593D2CAB}">
      <dgm:prSet/>
      <dgm:spPr/>
      <dgm:t>
        <a:bodyPr/>
        <a:lstStyle/>
        <a:p>
          <a:endParaRPr lang="en-US"/>
        </a:p>
      </dgm:t>
    </dgm:pt>
    <dgm:pt modelId="{EC7F516D-956C-4B81-AE17-B36B16084D09}" type="pres">
      <dgm:prSet presAssocID="{7B2012A7-5133-4508-9D4C-A0F68BB74F5E}" presName="Name0" presStyleCnt="0">
        <dgm:presLayoutVars>
          <dgm:dir/>
          <dgm:animLvl val="lvl"/>
          <dgm:resizeHandles val="exact"/>
        </dgm:presLayoutVars>
      </dgm:prSet>
      <dgm:spPr/>
    </dgm:pt>
    <dgm:pt modelId="{B94D7FCB-8E03-4359-8D6A-F69CDD4E9292}" type="pres">
      <dgm:prSet presAssocID="{3E6A47DD-E86A-436A-BCE8-5F31C28E316D}" presName="linNode" presStyleCnt="0"/>
      <dgm:spPr/>
    </dgm:pt>
    <dgm:pt modelId="{6E45B009-90A1-4A96-83F6-D4F99D5FBBE7}" type="pres">
      <dgm:prSet presAssocID="{3E6A47DD-E86A-436A-BCE8-5F31C28E316D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A878DBBD-A654-4513-9B82-E76C82B902A1}" type="pres">
      <dgm:prSet presAssocID="{3E6A47DD-E86A-436A-BCE8-5F31C28E316D}" presName="descendantText" presStyleLbl="alignNode1" presStyleIdx="0" presStyleCnt="6">
        <dgm:presLayoutVars>
          <dgm:bulletEnabled/>
        </dgm:presLayoutVars>
      </dgm:prSet>
      <dgm:spPr/>
    </dgm:pt>
    <dgm:pt modelId="{F6A924A7-9B6B-4570-B07D-58A582EEA3C2}" type="pres">
      <dgm:prSet presAssocID="{C34C24D4-9081-4698-B880-0D96C500AADD}" presName="sp" presStyleCnt="0"/>
      <dgm:spPr/>
    </dgm:pt>
    <dgm:pt modelId="{BAA8095B-5ED9-458E-8923-2A9EC673CCC9}" type="pres">
      <dgm:prSet presAssocID="{38180F38-4C47-4F91-9A7A-5EE9617D1981}" presName="linNode" presStyleCnt="0"/>
      <dgm:spPr/>
    </dgm:pt>
    <dgm:pt modelId="{A1998A6B-3113-4B8D-A512-5E3344009039}" type="pres">
      <dgm:prSet presAssocID="{38180F38-4C47-4F91-9A7A-5EE9617D1981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60838BE7-5A3D-4B10-A404-9C376D8A6BDF}" type="pres">
      <dgm:prSet presAssocID="{38180F38-4C47-4F91-9A7A-5EE9617D1981}" presName="descendantText" presStyleLbl="alignNode1" presStyleIdx="1" presStyleCnt="6">
        <dgm:presLayoutVars>
          <dgm:bulletEnabled/>
        </dgm:presLayoutVars>
      </dgm:prSet>
      <dgm:spPr/>
    </dgm:pt>
    <dgm:pt modelId="{17605D59-97E6-4162-AD72-43A369675A52}" type="pres">
      <dgm:prSet presAssocID="{B9B04558-5886-4CE5-8575-79DA7F533EDA}" presName="sp" presStyleCnt="0"/>
      <dgm:spPr/>
    </dgm:pt>
    <dgm:pt modelId="{F2B0AB6D-D152-4EC7-B657-A234D7852B44}" type="pres">
      <dgm:prSet presAssocID="{46A73A98-25CA-4835-B2DF-A7F3A1CD8AD9}" presName="linNode" presStyleCnt="0"/>
      <dgm:spPr/>
    </dgm:pt>
    <dgm:pt modelId="{B807359A-89E8-47A7-B9C6-5A55D88EE847}" type="pres">
      <dgm:prSet presAssocID="{46A73A98-25CA-4835-B2DF-A7F3A1CD8AD9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D5C1C8E3-3CCC-445D-B5DB-64CFCAF0E5C6}" type="pres">
      <dgm:prSet presAssocID="{46A73A98-25CA-4835-B2DF-A7F3A1CD8AD9}" presName="descendantText" presStyleLbl="alignNode1" presStyleIdx="2" presStyleCnt="6">
        <dgm:presLayoutVars>
          <dgm:bulletEnabled/>
        </dgm:presLayoutVars>
      </dgm:prSet>
      <dgm:spPr/>
    </dgm:pt>
    <dgm:pt modelId="{A87E79CA-CD16-49C4-B2EA-662069C57945}" type="pres">
      <dgm:prSet presAssocID="{09AF401A-6811-4292-B157-FF82E2B46A67}" presName="sp" presStyleCnt="0"/>
      <dgm:spPr/>
    </dgm:pt>
    <dgm:pt modelId="{FFA18405-99B5-4CDF-8A3F-7B94D85F7608}" type="pres">
      <dgm:prSet presAssocID="{F37285A8-DFB6-416A-97CB-E54233893AB1}" presName="linNode" presStyleCnt="0"/>
      <dgm:spPr/>
    </dgm:pt>
    <dgm:pt modelId="{A342DCFC-1C17-47A5-9FD0-5792F6EF24CD}" type="pres">
      <dgm:prSet presAssocID="{F37285A8-DFB6-416A-97CB-E54233893AB1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A2888B26-DF75-4306-AB80-60F0919B7975}" type="pres">
      <dgm:prSet presAssocID="{F37285A8-DFB6-416A-97CB-E54233893AB1}" presName="descendantText" presStyleLbl="alignNode1" presStyleIdx="3" presStyleCnt="6">
        <dgm:presLayoutVars>
          <dgm:bulletEnabled/>
        </dgm:presLayoutVars>
      </dgm:prSet>
      <dgm:spPr/>
    </dgm:pt>
    <dgm:pt modelId="{AD24E5DD-0AB5-4C19-A139-8CE8B78A0610}" type="pres">
      <dgm:prSet presAssocID="{1F982D41-3914-4D7F-824D-A68F08BFF752}" presName="sp" presStyleCnt="0"/>
      <dgm:spPr/>
    </dgm:pt>
    <dgm:pt modelId="{7A40F81F-FADB-42AB-AC05-B4468B668237}" type="pres">
      <dgm:prSet presAssocID="{639514D6-8538-4568-8E04-4E4C5C5CD721}" presName="linNode" presStyleCnt="0"/>
      <dgm:spPr/>
    </dgm:pt>
    <dgm:pt modelId="{FB157BB2-4E65-4100-BFB4-DF417981A582}" type="pres">
      <dgm:prSet presAssocID="{639514D6-8538-4568-8E04-4E4C5C5CD721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61DC9E40-E3A6-4BB3-9C19-E5522AE70ADC}" type="pres">
      <dgm:prSet presAssocID="{639514D6-8538-4568-8E04-4E4C5C5CD721}" presName="descendantText" presStyleLbl="alignNode1" presStyleIdx="4" presStyleCnt="6">
        <dgm:presLayoutVars>
          <dgm:bulletEnabled/>
        </dgm:presLayoutVars>
      </dgm:prSet>
      <dgm:spPr/>
    </dgm:pt>
    <dgm:pt modelId="{784EDB1C-F377-4041-8BFC-D51DA4A94182}" type="pres">
      <dgm:prSet presAssocID="{2AD49886-D54A-44D1-A962-626ADC4C41BE}" presName="sp" presStyleCnt="0"/>
      <dgm:spPr/>
    </dgm:pt>
    <dgm:pt modelId="{86229D81-C0BD-4C87-A720-AB4F942462F6}" type="pres">
      <dgm:prSet presAssocID="{97016867-18DD-45DE-8547-47E5BDFF2148}" presName="linNode" presStyleCnt="0"/>
      <dgm:spPr/>
    </dgm:pt>
    <dgm:pt modelId="{1D24C717-0034-4E09-9367-5C4B6F0A787B}" type="pres">
      <dgm:prSet presAssocID="{97016867-18DD-45DE-8547-47E5BDFF2148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E6C3D694-E3CF-4492-95FD-B1B92BEABD67}" type="pres">
      <dgm:prSet presAssocID="{97016867-18DD-45DE-8547-47E5BDFF2148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BD415905-F51F-4996-8F22-673D593D2CAB}" srcId="{97016867-18DD-45DE-8547-47E5BDFF2148}" destId="{8789AF44-3F93-475C-AF25-60E472331B74}" srcOrd="0" destOrd="0" parTransId="{79A278F1-CAB2-4659-8C62-EE89B0F807C9}" sibTransId="{4E17E106-6D4E-4264-AB5D-AA6EAC94632B}"/>
    <dgm:cxn modelId="{F4CFE60E-8D0C-4DA3-AD47-A47FA55F13A4}" type="presOf" srcId="{639514D6-8538-4568-8E04-4E4C5C5CD721}" destId="{FB157BB2-4E65-4100-BFB4-DF417981A582}" srcOrd="0" destOrd="0" presId="urn:microsoft.com/office/officeart/2016/7/layout/VerticalHollowActionList"/>
    <dgm:cxn modelId="{EE14EB0F-F8BE-41A4-80C9-39AB4A3D8F6E}" srcId="{7B2012A7-5133-4508-9D4C-A0F68BB74F5E}" destId="{46A73A98-25CA-4835-B2DF-A7F3A1CD8AD9}" srcOrd="2" destOrd="0" parTransId="{DB1029BE-0309-49A5-891D-8AD4FD0C0494}" sibTransId="{09AF401A-6811-4292-B157-FF82E2B46A67}"/>
    <dgm:cxn modelId="{4EC64112-7BF8-4824-A776-97C00DEBFEDD}" srcId="{38180F38-4C47-4F91-9A7A-5EE9617D1981}" destId="{FEA582CD-A60F-4D08-8B27-09F06DCCC7F1}" srcOrd="0" destOrd="0" parTransId="{A1AA41C3-8E5B-4BE1-A869-FF7A78900ED0}" sibTransId="{67A6EE78-9087-487C-A48C-E284664EB703}"/>
    <dgm:cxn modelId="{FB80DA20-70B5-4E16-B1FB-354D115B1176}" type="presOf" srcId="{B414037C-FC6A-4CF6-B860-E772001C4435}" destId="{A2888B26-DF75-4306-AB80-60F0919B7975}" srcOrd="0" destOrd="0" presId="urn:microsoft.com/office/officeart/2016/7/layout/VerticalHollowActionList"/>
    <dgm:cxn modelId="{47CA5122-E18D-4FB4-BECA-29088BFD562D}" type="presOf" srcId="{FEA582CD-A60F-4D08-8B27-09F06DCCC7F1}" destId="{60838BE7-5A3D-4B10-A404-9C376D8A6BDF}" srcOrd="0" destOrd="0" presId="urn:microsoft.com/office/officeart/2016/7/layout/VerticalHollowActionList"/>
    <dgm:cxn modelId="{FA410E29-E196-4F31-A1DE-F27C107D8BBE}" srcId="{639514D6-8538-4568-8E04-4E4C5C5CD721}" destId="{2B5FB9D4-13DC-40BF-BF7F-AA3BA3DCDC77}" srcOrd="0" destOrd="0" parTransId="{FB160359-DF4B-4A97-AC97-B5AAD6DDC8F6}" sibTransId="{3B70F4F9-3A5C-46C4-BFB4-9E1AE5481F51}"/>
    <dgm:cxn modelId="{5EA1EF5F-9C4C-4ADA-9C75-229412D9EBB6}" srcId="{7B2012A7-5133-4508-9D4C-A0F68BB74F5E}" destId="{97016867-18DD-45DE-8547-47E5BDFF2148}" srcOrd="5" destOrd="0" parTransId="{76C1A9AD-10CE-45A7-96B5-079315086E15}" sibTransId="{FDB889F9-BA88-4DF6-9F02-F39C8B3F104F}"/>
    <dgm:cxn modelId="{E76F9843-4C42-4252-90E0-1946127F12A3}" srcId="{7B2012A7-5133-4508-9D4C-A0F68BB74F5E}" destId="{F37285A8-DFB6-416A-97CB-E54233893AB1}" srcOrd="3" destOrd="0" parTransId="{2E3D5F08-EECF-4196-93FE-E7A287E4B679}" sibTransId="{1F982D41-3914-4D7F-824D-A68F08BFF752}"/>
    <dgm:cxn modelId="{2B523352-5744-4744-BF6F-ECB80AFF55E9}" type="presOf" srcId="{3E6A47DD-E86A-436A-BCE8-5F31C28E316D}" destId="{6E45B009-90A1-4A96-83F6-D4F99D5FBBE7}" srcOrd="0" destOrd="0" presId="urn:microsoft.com/office/officeart/2016/7/layout/VerticalHollowActionList"/>
    <dgm:cxn modelId="{A403FE75-2141-43BC-8383-33038BAB6CFD}" type="presOf" srcId="{3F63542F-FCE5-4E23-852B-FF0006B0B204}" destId="{D5C1C8E3-3CCC-445D-B5DB-64CFCAF0E5C6}" srcOrd="0" destOrd="0" presId="urn:microsoft.com/office/officeart/2016/7/layout/VerticalHollowActionList"/>
    <dgm:cxn modelId="{FF3B7B7A-8364-4FD1-AC51-5275D6D2624C}" type="presOf" srcId="{7B2012A7-5133-4508-9D4C-A0F68BB74F5E}" destId="{EC7F516D-956C-4B81-AE17-B36B16084D09}" srcOrd="0" destOrd="0" presId="urn:microsoft.com/office/officeart/2016/7/layout/VerticalHollowActionList"/>
    <dgm:cxn modelId="{B3448E8A-35A3-4D7E-9A08-22B83C583E1E}" type="presOf" srcId="{F37285A8-DFB6-416A-97CB-E54233893AB1}" destId="{A342DCFC-1C17-47A5-9FD0-5792F6EF24CD}" srcOrd="0" destOrd="0" presId="urn:microsoft.com/office/officeart/2016/7/layout/VerticalHollowActionList"/>
    <dgm:cxn modelId="{B795D08A-B1F0-4DE3-979C-B9FF91946A56}" srcId="{7B2012A7-5133-4508-9D4C-A0F68BB74F5E}" destId="{38180F38-4C47-4F91-9A7A-5EE9617D1981}" srcOrd="1" destOrd="0" parTransId="{5FD19D14-EBEB-4FFD-BE15-87D6AB1B399B}" sibTransId="{B9B04558-5886-4CE5-8575-79DA7F533EDA}"/>
    <dgm:cxn modelId="{2B1AE08D-6275-406E-8246-2B0211FA4E5F}" srcId="{7B2012A7-5133-4508-9D4C-A0F68BB74F5E}" destId="{639514D6-8538-4568-8E04-4E4C5C5CD721}" srcOrd="4" destOrd="0" parTransId="{B489682B-F409-4FED-A8C5-C74FABBB9804}" sibTransId="{2AD49886-D54A-44D1-A962-626ADC4C41BE}"/>
    <dgm:cxn modelId="{FC4FA191-7A39-4A1A-930B-13DE666FE9FF}" type="presOf" srcId="{8789AF44-3F93-475C-AF25-60E472331B74}" destId="{E6C3D694-E3CF-4492-95FD-B1B92BEABD67}" srcOrd="0" destOrd="0" presId="urn:microsoft.com/office/officeart/2016/7/layout/VerticalHollowActionList"/>
    <dgm:cxn modelId="{EB2E1392-FA0A-4C9A-B88E-094114921893}" srcId="{7B2012A7-5133-4508-9D4C-A0F68BB74F5E}" destId="{3E6A47DD-E86A-436A-BCE8-5F31C28E316D}" srcOrd="0" destOrd="0" parTransId="{CA4BA878-78F7-43BE-BEB3-927C8894A13B}" sibTransId="{C34C24D4-9081-4698-B880-0D96C500AADD}"/>
    <dgm:cxn modelId="{06915792-F4BE-4070-BED1-FFC550D22F07}" srcId="{3E6A47DD-E86A-436A-BCE8-5F31C28E316D}" destId="{76380A90-8E11-452B-A60C-8F33F9DFC12C}" srcOrd="0" destOrd="0" parTransId="{A4303D92-F6C2-45A6-8BEF-32D5787D28A3}" sibTransId="{13026286-2028-4436-A01D-E81248C5E0E6}"/>
    <dgm:cxn modelId="{51A9BC9F-275F-4F5B-B1A0-9EDF13DB5914}" type="presOf" srcId="{38180F38-4C47-4F91-9A7A-5EE9617D1981}" destId="{A1998A6B-3113-4B8D-A512-5E3344009039}" srcOrd="0" destOrd="0" presId="urn:microsoft.com/office/officeart/2016/7/layout/VerticalHollowActionList"/>
    <dgm:cxn modelId="{FB9EFBAA-83EB-49F9-96DA-31343DAB90A3}" type="presOf" srcId="{46A73A98-25CA-4835-B2DF-A7F3A1CD8AD9}" destId="{B807359A-89E8-47A7-B9C6-5A55D88EE847}" srcOrd="0" destOrd="0" presId="urn:microsoft.com/office/officeart/2016/7/layout/VerticalHollowActionList"/>
    <dgm:cxn modelId="{81E516B4-73EC-43A4-9B3C-A50635E890D0}" type="presOf" srcId="{97016867-18DD-45DE-8547-47E5BDFF2148}" destId="{1D24C717-0034-4E09-9367-5C4B6F0A787B}" srcOrd="0" destOrd="0" presId="urn:microsoft.com/office/officeart/2016/7/layout/VerticalHollowActionList"/>
    <dgm:cxn modelId="{AF915ABC-75FE-4A10-8494-2234645EEA5C}" type="presOf" srcId="{2B5FB9D4-13DC-40BF-BF7F-AA3BA3DCDC77}" destId="{61DC9E40-E3A6-4BB3-9C19-E5522AE70ADC}" srcOrd="0" destOrd="0" presId="urn:microsoft.com/office/officeart/2016/7/layout/VerticalHollowActionList"/>
    <dgm:cxn modelId="{6DB1BBE2-5D2D-497A-9CDD-6AC4233DBBCA}" srcId="{F37285A8-DFB6-416A-97CB-E54233893AB1}" destId="{B414037C-FC6A-4CF6-B860-E772001C4435}" srcOrd="0" destOrd="0" parTransId="{4B948471-786E-49D2-AD4F-7AE0932449B8}" sibTransId="{9D57EC01-0DEF-4AA9-A03D-4B8D88D4CAA2}"/>
    <dgm:cxn modelId="{113BF5EA-4092-4ABA-9B0E-B89127260407}" srcId="{46A73A98-25CA-4835-B2DF-A7F3A1CD8AD9}" destId="{3F63542F-FCE5-4E23-852B-FF0006B0B204}" srcOrd="0" destOrd="0" parTransId="{1D3F8CB4-9249-49EC-BBDA-446C4F9E5C85}" sibTransId="{09E4330E-081A-494C-95A4-471E10B5039C}"/>
    <dgm:cxn modelId="{2A6E7BF9-D6C5-4026-A42A-DAD45A118AD3}" type="presOf" srcId="{76380A90-8E11-452B-A60C-8F33F9DFC12C}" destId="{A878DBBD-A654-4513-9B82-E76C82B902A1}" srcOrd="0" destOrd="0" presId="urn:microsoft.com/office/officeart/2016/7/layout/VerticalHollowActionList"/>
    <dgm:cxn modelId="{8404899F-53D7-4F5A-9D00-657154B92A89}" type="presParOf" srcId="{EC7F516D-956C-4B81-AE17-B36B16084D09}" destId="{B94D7FCB-8E03-4359-8D6A-F69CDD4E9292}" srcOrd="0" destOrd="0" presId="urn:microsoft.com/office/officeart/2016/7/layout/VerticalHollowActionList"/>
    <dgm:cxn modelId="{11AFA7F0-6491-4218-83B8-E95A12972E59}" type="presParOf" srcId="{B94D7FCB-8E03-4359-8D6A-F69CDD4E9292}" destId="{6E45B009-90A1-4A96-83F6-D4F99D5FBBE7}" srcOrd="0" destOrd="0" presId="urn:microsoft.com/office/officeart/2016/7/layout/VerticalHollowActionList"/>
    <dgm:cxn modelId="{8291173B-F25B-4859-ABCD-9DF8130AB1D3}" type="presParOf" srcId="{B94D7FCB-8E03-4359-8D6A-F69CDD4E9292}" destId="{A878DBBD-A654-4513-9B82-E76C82B902A1}" srcOrd="1" destOrd="0" presId="urn:microsoft.com/office/officeart/2016/7/layout/VerticalHollowActionList"/>
    <dgm:cxn modelId="{782D90F8-5D30-4952-934F-EBB0DAD5341C}" type="presParOf" srcId="{EC7F516D-956C-4B81-AE17-B36B16084D09}" destId="{F6A924A7-9B6B-4570-B07D-58A582EEA3C2}" srcOrd="1" destOrd="0" presId="urn:microsoft.com/office/officeart/2016/7/layout/VerticalHollowActionList"/>
    <dgm:cxn modelId="{DE4B15CE-ED1C-4728-BB6D-DF5545B8B235}" type="presParOf" srcId="{EC7F516D-956C-4B81-AE17-B36B16084D09}" destId="{BAA8095B-5ED9-458E-8923-2A9EC673CCC9}" srcOrd="2" destOrd="0" presId="urn:microsoft.com/office/officeart/2016/7/layout/VerticalHollowActionList"/>
    <dgm:cxn modelId="{B57D643A-F3AB-4C71-BCF4-B9A860DCB515}" type="presParOf" srcId="{BAA8095B-5ED9-458E-8923-2A9EC673CCC9}" destId="{A1998A6B-3113-4B8D-A512-5E3344009039}" srcOrd="0" destOrd="0" presId="urn:microsoft.com/office/officeart/2016/7/layout/VerticalHollowActionList"/>
    <dgm:cxn modelId="{6C638BCA-E584-4565-998C-3CE5C67E6DFD}" type="presParOf" srcId="{BAA8095B-5ED9-458E-8923-2A9EC673CCC9}" destId="{60838BE7-5A3D-4B10-A404-9C376D8A6BDF}" srcOrd="1" destOrd="0" presId="urn:microsoft.com/office/officeart/2016/7/layout/VerticalHollowActionList"/>
    <dgm:cxn modelId="{7AEABBAE-F0EE-4E3B-9FBE-22B9E11AFA52}" type="presParOf" srcId="{EC7F516D-956C-4B81-AE17-B36B16084D09}" destId="{17605D59-97E6-4162-AD72-43A369675A52}" srcOrd="3" destOrd="0" presId="urn:microsoft.com/office/officeart/2016/7/layout/VerticalHollowActionList"/>
    <dgm:cxn modelId="{5D394EF4-8457-4CC2-A043-9491B914D8E3}" type="presParOf" srcId="{EC7F516D-956C-4B81-AE17-B36B16084D09}" destId="{F2B0AB6D-D152-4EC7-B657-A234D7852B44}" srcOrd="4" destOrd="0" presId="urn:microsoft.com/office/officeart/2016/7/layout/VerticalHollowActionList"/>
    <dgm:cxn modelId="{F2C1B547-021B-48D1-B3CE-274112CF8335}" type="presParOf" srcId="{F2B0AB6D-D152-4EC7-B657-A234D7852B44}" destId="{B807359A-89E8-47A7-B9C6-5A55D88EE847}" srcOrd="0" destOrd="0" presId="urn:microsoft.com/office/officeart/2016/7/layout/VerticalHollowActionList"/>
    <dgm:cxn modelId="{EB3CC6E7-C994-4957-9741-7D24B44EE00D}" type="presParOf" srcId="{F2B0AB6D-D152-4EC7-B657-A234D7852B44}" destId="{D5C1C8E3-3CCC-445D-B5DB-64CFCAF0E5C6}" srcOrd="1" destOrd="0" presId="urn:microsoft.com/office/officeart/2016/7/layout/VerticalHollowActionList"/>
    <dgm:cxn modelId="{D2734C52-6293-4547-BF2C-6A63163024F5}" type="presParOf" srcId="{EC7F516D-956C-4B81-AE17-B36B16084D09}" destId="{A87E79CA-CD16-49C4-B2EA-662069C57945}" srcOrd="5" destOrd="0" presId="urn:microsoft.com/office/officeart/2016/7/layout/VerticalHollowActionList"/>
    <dgm:cxn modelId="{7D10F525-4D91-406F-968A-AD0D9ADEC447}" type="presParOf" srcId="{EC7F516D-956C-4B81-AE17-B36B16084D09}" destId="{FFA18405-99B5-4CDF-8A3F-7B94D85F7608}" srcOrd="6" destOrd="0" presId="urn:microsoft.com/office/officeart/2016/7/layout/VerticalHollowActionList"/>
    <dgm:cxn modelId="{F866D3D1-28A3-42B4-898F-79006A0AB8CE}" type="presParOf" srcId="{FFA18405-99B5-4CDF-8A3F-7B94D85F7608}" destId="{A342DCFC-1C17-47A5-9FD0-5792F6EF24CD}" srcOrd="0" destOrd="0" presId="urn:microsoft.com/office/officeart/2016/7/layout/VerticalHollowActionList"/>
    <dgm:cxn modelId="{77BE7DDF-068C-4B62-8D51-5F84F685BF54}" type="presParOf" srcId="{FFA18405-99B5-4CDF-8A3F-7B94D85F7608}" destId="{A2888B26-DF75-4306-AB80-60F0919B7975}" srcOrd="1" destOrd="0" presId="urn:microsoft.com/office/officeart/2016/7/layout/VerticalHollowActionList"/>
    <dgm:cxn modelId="{0CCA55CD-56F0-4AB6-AE00-557F09DE3E36}" type="presParOf" srcId="{EC7F516D-956C-4B81-AE17-B36B16084D09}" destId="{AD24E5DD-0AB5-4C19-A139-8CE8B78A0610}" srcOrd="7" destOrd="0" presId="urn:microsoft.com/office/officeart/2016/7/layout/VerticalHollowActionList"/>
    <dgm:cxn modelId="{ABFFBED3-B9A0-4819-A34A-95C04B8964EF}" type="presParOf" srcId="{EC7F516D-956C-4B81-AE17-B36B16084D09}" destId="{7A40F81F-FADB-42AB-AC05-B4468B668237}" srcOrd="8" destOrd="0" presId="urn:microsoft.com/office/officeart/2016/7/layout/VerticalHollowActionList"/>
    <dgm:cxn modelId="{E74766F8-04A9-45AB-87CD-E4C00D0B8270}" type="presParOf" srcId="{7A40F81F-FADB-42AB-AC05-B4468B668237}" destId="{FB157BB2-4E65-4100-BFB4-DF417981A582}" srcOrd="0" destOrd="0" presId="urn:microsoft.com/office/officeart/2016/7/layout/VerticalHollowActionList"/>
    <dgm:cxn modelId="{E4866173-ABAD-44B6-9172-92D0F73E2CFE}" type="presParOf" srcId="{7A40F81F-FADB-42AB-AC05-B4468B668237}" destId="{61DC9E40-E3A6-4BB3-9C19-E5522AE70ADC}" srcOrd="1" destOrd="0" presId="urn:microsoft.com/office/officeart/2016/7/layout/VerticalHollowActionList"/>
    <dgm:cxn modelId="{ED674980-A7A7-4EAB-9AF1-B66DF2E23AAF}" type="presParOf" srcId="{EC7F516D-956C-4B81-AE17-B36B16084D09}" destId="{784EDB1C-F377-4041-8BFC-D51DA4A94182}" srcOrd="9" destOrd="0" presId="urn:microsoft.com/office/officeart/2016/7/layout/VerticalHollowActionList"/>
    <dgm:cxn modelId="{251CE456-2B1E-4BEA-AFF3-F1357BDD440E}" type="presParOf" srcId="{EC7F516D-956C-4B81-AE17-B36B16084D09}" destId="{86229D81-C0BD-4C87-A720-AB4F942462F6}" srcOrd="10" destOrd="0" presId="urn:microsoft.com/office/officeart/2016/7/layout/VerticalHollowActionList"/>
    <dgm:cxn modelId="{5E2B96DD-B90D-40E5-9167-598F1B43BCEC}" type="presParOf" srcId="{86229D81-C0BD-4C87-A720-AB4F942462F6}" destId="{1D24C717-0034-4E09-9367-5C4B6F0A787B}" srcOrd="0" destOrd="0" presId="urn:microsoft.com/office/officeart/2016/7/layout/VerticalHollowActionList"/>
    <dgm:cxn modelId="{8D0FAB00-094E-4C62-A620-E89F2EE71ABC}" type="presParOf" srcId="{86229D81-C0BD-4C87-A720-AB4F942462F6}" destId="{E6C3D694-E3CF-4492-95FD-B1B92BEABD6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2012A7-5133-4508-9D4C-A0F68BB74F5E}" type="doc">
      <dgm:prSet loTypeId="urn:microsoft.com/office/officeart/2016/7/layout/VerticalHollowAction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6A47DD-E86A-436A-BCE8-5F31C28E316D}">
      <dgm:prSet custT="1"/>
      <dgm:spPr/>
      <dgm:t>
        <a:bodyPr/>
        <a:lstStyle/>
        <a:p>
          <a:r>
            <a:rPr lang="en-US" sz="1800" b="1" baseline="0"/>
            <a:t>Research</a:t>
          </a:r>
          <a:endParaRPr lang="en-US" sz="1800"/>
        </a:p>
      </dgm:t>
    </dgm:pt>
    <dgm:pt modelId="{CA4BA878-78F7-43BE-BEB3-927C8894A13B}" type="parTrans" cxnId="{EB2E1392-FA0A-4C9A-B88E-094114921893}">
      <dgm:prSet/>
      <dgm:spPr/>
      <dgm:t>
        <a:bodyPr/>
        <a:lstStyle/>
        <a:p>
          <a:endParaRPr lang="en-US"/>
        </a:p>
      </dgm:t>
    </dgm:pt>
    <dgm:pt modelId="{C34C24D4-9081-4698-B880-0D96C500AADD}" type="sibTrans" cxnId="{EB2E1392-FA0A-4C9A-B88E-094114921893}">
      <dgm:prSet/>
      <dgm:spPr/>
      <dgm:t>
        <a:bodyPr/>
        <a:lstStyle/>
        <a:p>
          <a:endParaRPr lang="en-US"/>
        </a:p>
      </dgm:t>
    </dgm:pt>
    <dgm:pt modelId="{76380A90-8E11-452B-A60C-8F33F9DFC12C}">
      <dgm:prSet custT="1"/>
      <dgm:spPr>
        <a:solidFill>
          <a:schemeClr val="bg1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Marie Harvey and Susan Emerson</a:t>
          </a:r>
        </a:p>
      </dgm:t>
    </dgm:pt>
    <dgm:pt modelId="{A4303D92-F6C2-45A6-8BEF-32D5787D28A3}" type="parTrans" cxnId="{06915792-F4BE-4070-BED1-FFC550D22F07}">
      <dgm:prSet/>
      <dgm:spPr/>
      <dgm:t>
        <a:bodyPr/>
        <a:lstStyle/>
        <a:p>
          <a:endParaRPr lang="en-US"/>
        </a:p>
      </dgm:t>
    </dgm:pt>
    <dgm:pt modelId="{13026286-2028-4436-A01D-E81248C5E0E6}" type="sibTrans" cxnId="{06915792-F4BE-4070-BED1-FFC550D22F07}">
      <dgm:prSet/>
      <dgm:spPr/>
      <dgm:t>
        <a:bodyPr/>
        <a:lstStyle/>
        <a:p>
          <a:endParaRPr lang="en-US"/>
        </a:p>
      </dgm:t>
    </dgm:pt>
    <dgm:pt modelId="{38180F38-4C47-4F91-9A7A-5EE9617D1981}">
      <dgm:prSet custT="1"/>
      <dgm:spPr/>
      <dgm:t>
        <a:bodyPr/>
        <a:lstStyle/>
        <a:p>
          <a:r>
            <a:rPr lang="en-US" sz="1800" b="1" baseline="0"/>
            <a:t>Teaching</a:t>
          </a:r>
          <a:endParaRPr lang="en-US" sz="1800"/>
        </a:p>
      </dgm:t>
    </dgm:pt>
    <dgm:pt modelId="{5FD19D14-EBEB-4FFD-BE15-87D6AB1B399B}" type="parTrans" cxnId="{B795D08A-B1F0-4DE3-979C-B9FF91946A56}">
      <dgm:prSet/>
      <dgm:spPr/>
      <dgm:t>
        <a:bodyPr/>
        <a:lstStyle/>
        <a:p>
          <a:endParaRPr lang="en-US"/>
        </a:p>
      </dgm:t>
    </dgm:pt>
    <dgm:pt modelId="{B9B04558-5886-4CE5-8575-79DA7F533EDA}" type="sibTrans" cxnId="{B795D08A-B1F0-4DE3-979C-B9FF91946A56}">
      <dgm:prSet/>
      <dgm:spPr/>
      <dgm:t>
        <a:bodyPr/>
        <a:lstStyle/>
        <a:p>
          <a:endParaRPr lang="en-US"/>
        </a:p>
      </dgm:t>
    </dgm:pt>
    <dgm:pt modelId="{FEA582CD-A60F-4D08-8B27-09F06DCCC7F1}">
      <dgm:prSet custT="1"/>
      <dgm:spPr>
        <a:solidFill>
          <a:schemeClr val="bg1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Doris Cancel-Tirado, Megan MacDonald, and Maureen Leong-Kee</a:t>
          </a:r>
        </a:p>
      </dgm:t>
    </dgm:pt>
    <dgm:pt modelId="{A1AA41C3-8E5B-4BE1-A869-FF7A78900ED0}" type="parTrans" cxnId="{4EC64112-7BF8-4824-A776-97C00DEBFEDD}">
      <dgm:prSet/>
      <dgm:spPr/>
      <dgm:t>
        <a:bodyPr/>
        <a:lstStyle/>
        <a:p>
          <a:endParaRPr lang="en-US"/>
        </a:p>
      </dgm:t>
    </dgm:pt>
    <dgm:pt modelId="{67A6EE78-9087-487C-A48C-E284664EB703}" type="sibTrans" cxnId="{4EC64112-7BF8-4824-A776-97C00DEBFEDD}">
      <dgm:prSet/>
      <dgm:spPr/>
      <dgm:t>
        <a:bodyPr/>
        <a:lstStyle/>
        <a:p>
          <a:endParaRPr lang="en-US"/>
        </a:p>
      </dgm:t>
    </dgm:pt>
    <dgm:pt modelId="{46A73A98-25CA-4835-B2DF-A7F3A1CD8AD9}">
      <dgm:prSet custT="1"/>
      <dgm:spPr/>
      <dgm:t>
        <a:bodyPr/>
        <a:lstStyle/>
        <a:p>
          <a:r>
            <a:rPr lang="en-US" sz="1800" b="1" baseline="0"/>
            <a:t>Outreach</a:t>
          </a:r>
          <a:endParaRPr lang="en-US" sz="1800"/>
        </a:p>
      </dgm:t>
    </dgm:pt>
    <dgm:pt modelId="{DB1029BE-0309-49A5-891D-8AD4FD0C0494}" type="parTrans" cxnId="{EE14EB0F-F8BE-41A4-80C9-39AB4A3D8F6E}">
      <dgm:prSet/>
      <dgm:spPr/>
      <dgm:t>
        <a:bodyPr/>
        <a:lstStyle/>
        <a:p>
          <a:endParaRPr lang="en-US"/>
        </a:p>
      </dgm:t>
    </dgm:pt>
    <dgm:pt modelId="{09AF401A-6811-4292-B157-FF82E2B46A67}" type="sibTrans" cxnId="{EE14EB0F-F8BE-41A4-80C9-39AB4A3D8F6E}">
      <dgm:prSet/>
      <dgm:spPr/>
      <dgm:t>
        <a:bodyPr/>
        <a:lstStyle/>
        <a:p>
          <a:endParaRPr lang="en-US"/>
        </a:p>
      </dgm:t>
    </dgm:pt>
    <dgm:pt modelId="{3F63542F-FCE5-4E23-852B-FF0006B0B204}">
      <dgm:prSet custT="1"/>
      <dgm:spPr>
        <a:solidFill>
          <a:schemeClr val="bg1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Allison Myers and Jessica </a:t>
          </a:r>
          <a:r>
            <a:rPr lang="en-US" sz="1800" dirty="0" err="1">
              <a:solidFill>
                <a:schemeClr val="tx1"/>
              </a:solidFill>
            </a:rPr>
            <a:t>Merkner</a:t>
          </a:r>
          <a:endParaRPr lang="en-US" sz="1800" dirty="0">
            <a:solidFill>
              <a:schemeClr val="tx1"/>
            </a:solidFill>
          </a:endParaRPr>
        </a:p>
      </dgm:t>
    </dgm:pt>
    <dgm:pt modelId="{1D3F8CB4-9249-49EC-BBDA-446C4F9E5C85}" type="parTrans" cxnId="{113BF5EA-4092-4ABA-9B0E-B89127260407}">
      <dgm:prSet/>
      <dgm:spPr/>
      <dgm:t>
        <a:bodyPr/>
        <a:lstStyle/>
        <a:p>
          <a:endParaRPr lang="en-US"/>
        </a:p>
      </dgm:t>
    </dgm:pt>
    <dgm:pt modelId="{09E4330E-081A-494C-95A4-471E10B5039C}" type="sibTrans" cxnId="{113BF5EA-4092-4ABA-9B0E-B89127260407}">
      <dgm:prSet/>
      <dgm:spPr/>
      <dgm:t>
        <a:bodyPr/>
        <a:lstStyle/>
        <a:p>
          <a:endParaRPr lang="en-US"/>
        </a:p>
      </dgm:t>
    </dgm:pt>
    <dgm:pt modelId="{F37285A8-DFB6-416A-97CB-E54233893AB1}">
      <dgm:prSet custT="1"/>
      <dgm:spPr/>
      <dgm:t>
        <a:bodyPr/>
        <a:lstStyle/>
        <a:p>
          <a:r>
            <a:rPr lang="en-US" sz="1800" b="1" baseline="0" dirty="0"/>
            <a:t>Financial Solvency</a:t>
          </a:r>
          <a:endParaRPr lang="en-US" sz="1800" dirty="0"/>
        </a:p>
      </dgm:t>
    </dgm:pt>
    <dgm:pt modelId="{2E3D5F08-EECF-4196-93FE-E7A287E4B679}" type="parTrans" cxnId="{E76F9843-4C42-4252-90E0-1946127F12A3}">
      <dgm:prSet/>
      <dgm:spPr/>
      <dgm:t>
        <a:bodyPr/>
        <a:lstStyle/>
        <a:p>
          <a:endParaRPr lang="en-US"/>
        </a:p>
      </dgm:t>
    </dgm:pt>
    <dgm:pt modelId="{1F982D41-3914-4D7F-824D-A68F08BFF752}" type="sibTrans" cxnId="{E76F9843-4C42-4252-90E0-1946127F12A3}">
      <dgm:prSet/>
      <dgm:spPr/>
      <dgm:t>
        <a:bodyPr/>
        <a:lstStyle/>
        <a:p>
          <a:endParaRPr lang="en-US"/>
        </a:p>
      </dgm:t>
    </dgm:pt>
    <dgm:pt modelId="{B414037C-FC6A-4CF6-B860-E772001C4435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i="0" baseline="0" dirty="0">
              <a:solidFill>
                <a:schemeClr val="tx1"/>
              </a:solidFill>
            </a:rPr>
            <a:t>Marc Norcross and </a:t>
          </a:r>
          <a:r>
            <a:rPr lang="en-US" sz="1800" b="0" i="0" dirty="0">
              <a:solidFill>
                <a:schemeClr val="tx1"/>
              </a:solidFill>
            </a:rPr>
            <a:t>Lisa </a:t>
          </a:r>
          <a:r>
            <a:rPr lang="en-US" sz="1800" b="0" i="0" dirty="0" err="1">
              <a:solidFill>
                <a:schemeClr val="tx1"/>
              </a:solidFill>
            </a:rPr>
            <a:t>Silbernagel</a:t>
          </a:r>
          <a:r>
            <a:rPr lang="en-US" sz="1800" b="0" i="0" dirty="0">
              <a:solidFill>
                <a:schemeClr val="tx1"/>
              </a:solidFill>
            </a:rPr>
            <a:t>, Interim (TBD)</a:t>
          </a:r>
          <a:endParaRPr lang="en-US" sz="1800" dirty="0">
            <a:solidFill>
              <a:schemeClr val="tx1"/>
            </a:solidFill>
          </a:endParaRPr>
        </a:p>
      </dgm:t>
    </dgm:pt>
    <dgm:pt modelId="{4B948471-786E-49D2-AD4F-7AE0932449B8}" type="parTrans" cxnId="{6DB1BBE2-5D2D-497A-9CDD-6AC4233DBBCA}">
      <dgm:prSet/>
      <dgm:spPr/>
      <dgm:t>
        <a:bodyPr/>
        <a:lstStyle/>
        <a:p>
          <a:endParaRPr lang="en-US"/>
        </a:p>
      </dgm:t>
    </dgm:pt>
    <dgm:pt modelId="{9D57EC01-0DEF-4AA9-A03D-4B8D88D4CAA2}" type="sibTrans" cxnId="{6DB1BBE2-5D2D-497A-9CDD-6AC4233DBBCA}">
      <dgm:prSet/>
      <dgm:spPr/>
      <dgm:t>
        <a:bodyPr/>
        <a:lstStyle/>
        <a:p>
          <a:endParaRPr lang="en-US"/>
        </a:p>
      </dgm:t>
    </dgm:pt>
    <dgm:pt modelId="{639514D6-8538-4568-8E04-4E4C5C5CD721}">
      <dgm:prSet custT="1"/>
      <dgm:spPr/>
      <dgm:t>
        <a:bodyPr/>
        <a:lstStyle/>
        <a:p>
          <a:r>
            <a:rPr lang="en-US" sz="1800" b="1" baseline="0"/>
            <a:t>COH Procedures</a:t>
          </a:r>
          <a:endParaRPr lang="en-US" sz="1800"/>
        </a:p>
      </dgm:t>
    </dgm:pt>
    <dgm:pt modelId="{B489682B-F409-4FED-A8C5-C74FABBB9804}" type="parTrans" cxnId="{2B1AE08D-6275-406E-8246-2B0211FA4E5F}">
      <dgm:prSet/>
      <dgm:spPr/>
      <dgm:t>
        <a:bodyPr/>
        <a:lstStyle/>
        <a:p>
          <a:endParaRPr lang="en-US"/>
        </a:p>
      </dgm:t>
    </dgm:pt>
    <dgm:pt modelId="{2AD49886-D54A-44D1-A962-626ADC4C41BE}" type="sibTrans" cxnId="{2B1AE08D-6275-406E-8246-2B0211FA4E5F}">
      <dgm:prSet/>
      <dgm:spPr/>
      <dgm:t>
        <a:bodyPr/>
        <a:lstStyle/>
        <a:p>
          <a:endParaRPr lang="en-US"/>
        </a:p>
      </dgm:t>
    </dgm:pt>
    <dgm:pt modelId="{2B5FB9D4-13DC-40BF-BF7F-AA3BA3DCDC77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i="0" baseline="0" dirty="0">
              <a:solidFill>
                <a:schemeClr val="tx1"/>
              </a:solidFill>
            </a:rPr>
            <a:t>Brian Primack and Larry Gilley</a:t>
          </a:r>
          <a:endParaRPr lang="en-US" sz="1800" dirty="0">
            <a:solidFill>
              <a:schemeClr val="tx1"/>
            </a:solidFill>
          </a:endParaRPr>
        </a:p>
      </dgm:t>
    </dgm:pt>
    <dgm:pt modelId="{FB160359-DF4B-4A97-AC97-B5AAD6DDC8F6}" type="parTrans" cxnId="{FA410E29-E196-4F31-A1DE-F27C107D8BBE}">
      <dgm:prSet/>
      <dgm:spPr/>
      <dgm:t>
        <a:bodyPr/>
        <a:lstStyle/>
        <a:p>
          <a:endParaRPr lang="en-US"/>
        </a:p>
      </dgm:t>
    </dgm:pt>
    <dgm:pt modelId="{3B70F4F9-3A5C-46C4-BFB4-9E1AE5481F51}" type="sibTrans" cxnId="{FA410E29-E196-4F31-A1DE-F27C107D8BBE}">
      <dgm:prSet/>
      <dgm:spPr/>
      <dgm:t>
        <a:bodyPr/>
        <a:lstStyle/>
        <a:p>
          <a:endParaRPr lang="en-US"/>
        </a:p>
      </dgm:t>
    </dgm:pt>
    <dgm:pt modelId="{97016867-18DD-45DE-8547-47E5BDFF2148}">
      <dgm:prSet custT="1"/>
      <dgm:spPr/>
      <dgm:t>
        <a:bodyPr/>
        <a:lstStyle/>
        <a:p>
          <a:r>
            <a:rPr lang="en-US" sz="1800" b="1" baseline="0"/>
            <a:t>Staff &amp; Faculty Morale</a:t>
          </a:r>
          <a:endParaRPr lang="en-US" sz="1800"/>
        </a:p>
      </dgm:t>
    </dgm:pt>
    <dgm:pt modelId="{76C1A9AD-10CE-45A7-96B5-079315086E15}" type="parTrans" cxnId="{5EA1EF5F-9C4C-4ADA-9C75-229412D9EBB6}">
      <dgm:prSet/>
      <dgm:spPr/>
      <dgm:t>
        <a:bodyPr/>
        <a:lstStyle/>
        <a:p>
          <a:endParaRPr lang="en-US"/>
        </a:p>
      </dgm:t>
    </dgm:pt>
    <dgm:pt modelId="{FDB889F9-BA88-4DF6-9F02-F39C8B3F104F}" type="sibTrans" cxnId="{5EA1EF5F-9C4C-4ADA-9C75-229412D9EBB6}">
      <dgm:prSet/>
      <dgm:spPr/>
      <dgm:t>
        <a:bodyPr/>
        <a:lstStyle/>
        <a:p>
          <a:endParaRPr lang="en-US"/>
        </a:p>
      </dgm:t>
    </dgm:pt>
    <dgm:pt modelId="{8789AF44-3F93-475C-AF25-60E472331B74}">
      <dgm:prSet custT="1"/>
      <dgm:spPr>
        <a:solidFill>
          <a:schemeClr val="bg1"/>
        </a:solidFill>
      </dgm:spPr>
      <dgm:t>
        <a:bodyPr/>
        <a:lstStyle/>
        <a:p>
          <a:r>
            <a:rPr lang="en-US" sz="1800" b="0" i="0" baseline="0" dirty="0">
              <a:solidFill>
                <a:schemeClr val="tx1"/>
              </a:solidFill>
            </a:rPr>
            <a:t>Laurel </a:t>
          </a:r>
          <a:r>
            <a:rPr lang="en-US" sz="1800" b="0" i="0" baseline="0" dirty="0" err="1">
              <a:solidFill>
                <a:schemeClr val="tx1"/>
              </a:solidFill>
            </a:rPr>
            <a:t>Kincl</a:t>
          </a:r>
          <a:r>
            <a:rPr lang="en-US" sz="1800" b="0" i="0" baseline="0" dirty="0">
              <a:solidFill>
                <a:schemeClr val="tx1"/>
              </a:solidFill>
            </a:rPr>
            <a:t> and Keri Fisher</a:t>
          </a:r>
          <a:endParaRPr lang="en-US" sz="1800" dirty="0">
            <a:solidFill>
              <a:schemeClr val="tx1"/>
            </a:solidFill>
          </a:endParaRPr>
        </a:p>
      </dgm:t>
    </dgm:pt>
    <dgm:pt modelId="{79A278F1-CAB2-4659-8C62-EE89B0F807C9}" type="parTrans" cxnId="{BD415905-F51F-4996-8F22-673D593D2CAB}">
      <dgm:prSet/>
      <dgm:spPr/>
      <dgm:t>
        <a:bodyPr/>
        <a:lstStyle/>
        <a:p>
          <a:endParaRPr lang="en-US"/>
        </a:p>
      </dgm:t>
    </dgm:pt>
    <dgm:pt modelId="{4E17E106-6D4E-4264-AB5D-AA6EAC94632B}" type="sibTrans" cxnId="{BD415905-F51F-4996-8F22-673D593D2CAB}">
      <dgm:prSet/>
      <dgm:spPr/>
      <dgm:t>
        <a:bodyPr/>
        <a:lstStyle/>
        <a:p>
          <a:endParaRPr lang="en-US"/>
        </a:p>
      </dgm:t>
    </dgm:pt>
    <dgm:pt modelId="{EC7F516D-956C-4B81-AE17-B36B16084D09}" type="pres">
      <dgm:prSet presAssocID="{7B2012A7-5133-4508-9D4C-A0F68BB74F5E}" presName="Name0" presStyleCnt="0">
        <dgm:presLayoutVars>
          <dgm:dir/>
          <dgm:animLvl val="lvl"/>
          <dgm:resizeHandles val="exact"/>
        </dgm:presLayoutVars>
      </dgm:prSet>
      <dgm:spPr/>
    </dgm:pt>
    <dgm:pt modelId="{B94D7FCB-8E03-4359-8D6A-F69CDD4E9292}" type="pres">
      <dgm:prSet presAssocID="{3E6A47DD-E86A-436A-BCE8-5F31C28E316D}" presName="linNode" presStyleCnt="0"/>
      <dgm:spPr/>
    </dgm:pt>
    <dgm:pt modelId="{6E45B009-90A1-4A96-83F6-D4F99D5FBBE7}" type="pres">
      <dgm:prSet presAssocID="{3E6A47DD-E86A-436A-BCE8-5F31C28E316D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A878DBBD-A654-4513-9B82-E76C82B902A1}" type="pres">
      <dgm:prSet presAssocID="{3E6A47DD-E86A-436A-BCE8-5F31C28E316D}" presName="descendantText" presStyleLbl="alignNode1" presStyleIdx="0" presStyleCnt="6">
        <dgm:presLayoutVars>
          <dgm:bulletEnabled/>
        </dgm:presLayoutVars>
      </dgm:prSet>
      <dgm:spPr/>
    </dgm:pt>
    <dgm:pt modelId="{F6A924A7-9B6B-4570-B07D-58A582EEA3C2}" type="pres">
      <dgm:prSet presAssocID="{C34C24D4-9081-4698-B880-0D96C500AADD}" presName="sp" presStyleCnt="0"/>
      <dgm:spPr/>
    </dgm:pt>
    <dgm:pt modelId="{BAA8095B-5ED9-458E-8923-2A9EC673CCC9}" type="pres">
      <dgm:prSet presAssocID="{38180F38-4C47-4F91-9A7A-5EE9617D1981}" presName="linNode" presStyleCnt="0"/>
      <dgm:spPr/>
    </dgm:pt>
    <dgm:pt modelId="{A1998A6B-3113-4B8D-A512-5E3344009039}" type="pres">
      <dgm:prSet presAssocID="{38180F38-4C47-4F91-9A7A-5EE9617D1981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60838BE7-5A3D-4B10-A404-9C376D8A6BDF}" type="pres">
      <dgm:prSet presAssocID="{38180F38-4C47-4F91-9A7A-5EE9617D1981}" presName="descendantText" presStyleLbl="alignNode1" presStyleIdx="1" presStyleCnt="6">
        <dgm:presLayoutVars>
          <dgm:bulletEnabled/>
        </dgm:presLayoutVars>
      </dgm:prSet>
      <dgm:spPr/>
    </dgm:pt>
    <dgm:pt modelId="{17605D59-97E6-4162-AD72-43A369675A52}" type="pres">
      <dgm:prSet presAssocID="{B9B04558-5886-4CE5-8575-79DA7F533EDA}" presName="sp" presStyleCnt="0"/>
      <dgm:spPr/>
    </dgm:pt>
    <dgm:pt modelId="{F2B0AB6D-D152-4EC7-B657-A234D7852B44}" type="pres">
      <dgm:prSet presAssocID="{46A73A98-25CA-4835-B2DF-A7F3A1CD8AD9}" presName="linNode" presStyleCnt="0"/>
      <dgm:spPr/>
    </dgm:pt>
    <dgm:pt modelId="{B807359A-89E8-47A7-B9C6-5A55D88EE847}" type="pres">
      <dgm:prSet presAssocID="{46A73A98-25CA-4835-B2DF-A7F3A1CD8AD9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D5C1C8E3-3CCC-445D-B5DB-64CFCAF0E5C6}" type="pres">
      <dgm:prSet presAssocID="{46A73A98-25CA-4835-B2DF-A7F3A1CD8AD9}" presName="descendantText" presStyleLbl="alignNode1" presStyleIdx="2" presStyleCnt="6">
        <dgm:presLayoutVars>
          <dgm:bulletEnabled/>
        </dgm:presLayoutVars>
      </dgm:prSet>
      <dgm:spPr/>
    </dgm:pt>
    <dgm:pt modelId="{A87E79CA-CD16-49C4-B2EA-662069C57945}" type="pres">
      <dgm:prSet presAssocID="{09AF401A-6811-4292-B157-FF82E2B46A67}" presName="sp" presStyleCnt="0"/>
      <dgm:spPr/>
    </dgm:pt>
    <dgm:pt modelId="{FFA18405-99B5-4CDF-8A3F-7B94D85F7608}" type="pres">
      <dgm:prSet presAssocID="{F37285A8-DFB6-416A-97CB-E54233893AB1}" presName="linNode" presStyleCnt="0"/>
      <dgm:spPr/>
    </dgm:pt>
    <dgm:pt modelId="{A342DCFC-1C17-47A5-9FD0-5792F6EF24CD}" type="pres">
      <dgm:prSet presAssocID="{F37285A8-DFB6-416A-97CB-E54233893AB1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A2888B26-DF75-4306-AB80-60F0919B7975}" type="pres">
      <dgm:prSet presAssocID="{F37285A8-DFB6-416A-97CB-E54233893AB1}" presName="descendantText" presStyleLbl="alignNode1" presStyleIdx="3" presStyleCnt="6">
        <dgm:presLayoutVars>
          <dgm:bulletEnabled/>
        </dgm:presLayoutVars>
      </dgm:prSet>
      <dgm:spPr/>
    </dgm:pt>
    <dgm:pt modelId="{AD24E5DD-0AB5-4C19-A139-8CE8B78A0610}" type="pres">
      <dgm:prSet presAssocID="{1F982D41-3914-4D7F-824D-A68F08BFF752}" presName="sp" presStyleCnt="0"/>
      <dgm:spPr/>
    </dgm:pt>
    <dgm:pt modelId="{7A40F81F-FADB-42AB-AC05-B4468B668237}" type="pres">
      <dgm:prSet presAssocID="{639514D6-8538-4568-8E04-4E4C5C5CD721}" presName="linNode" presStyleCnt="0"/>
      <dgm:spPr/>
    </dgm:pt>
    <dgm:pt modelId="{FB157BB2-4E65-4100-BFB4-DF417981A582}" type="pres">
      <dgm:prSet presAssocID="{639514D6-8538-4568-8E04-4E4C5C5CD721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61DC9E40-E3A6-4BB3-9C19-E5522AE70ADC}" type="pres">
      <dgm:prSet presAssocID="{639514D6-8538-4568-8E04-4E4C5C5CD721}" presName="descendantText" presStyleLbl="alignNode1" presStyleIdx="4" presStyleCnt="6">
        <dgm:presLayoutVars>
          <dgm:bulletEnabled/>
        </dgm:presLayoutVars>
      </dgm:prSet>
      <dgm:spPr/>
    </dgm:pt>
    <dgm:pt modelId="{784EDB1C-F377-4041-8BFC-D51DA4A94182}" type="pres">
      <dgm:prSet presAssocID="{2AD49886-D54A-44D1-A962-626ADC4C41BE}" presName="sp" presStyleCnt="0"/>
      <dgm:spPr/>
    </dgm:pt>
    <dgm:pt modelId="{86229D81-C0BD-4C87-A720-AB4F942462F6}" type="pres">
      <dgm:prSet presAssocID="{97016867-18DD-45DE-8547-47E5BDFF2148}" presName="linNode" presStyleCnt="0"/>
      <dgm:spPr/>
    </dgm:pt>
    <dgm:pt modelId="{1D24C717-0034-4E09-9367-5C4B6F0A787B}" type="pres">
      <dgm:prSet presAssocID="{97016867-18DD-45DE-8547-47E5BDFF2148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E6C3D694-E3CF-4492-95FD-B1B92BEABD67}" type="pres">
      <dgm:prSet presAssocID="{97016867-18DD-45DE-8547-47E5BDFF2148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BD415905-F51F-4996-8F22-673D593D2CAB}" srcId="{97016867-18DD-45DE-8547-47E5BDFF2148}" destId="{8789AF44-3F93-475C-AF25-60E472331B74}" srcOrd="0" destOrd="0" parTransId="{79A278F1-CAB2-4659-8C62-EE89B0F807C9}" sibTransId="{4E17E106-6D4E-4264-AB5D-AA6EAC94632B}"/>
    <dgm:cxn modelId="{F4CFE60E-8D0C-4DA3-AD47-A47FA55F13A4}" type="presOf" srcId="{639514D6-8538-4568-8E04-4E4C5C5CD721}" destId="{FB157BB2-4E65-4100-BFB4-DF417981A582}" srcOrd="0" destOrd="0" presId="urn:microsoft.com/office/officeart/2016/7/layout/VerticalHollowActionList"/>
    <dgm:cxn modelId="{EE14EB0F-F8BE-41A4-80C9-39AB4A3D8F6E}" srcId="{7B2012A7-5133-4508-9D4C-A0F68BB74F5E}" destId="{46A73A98-25CA-4835-B2DF-A7F3A1CD8AD9}" srcOrd="2" destOrd="0" parTransId="{DB1029BE-0309-49A5-891D-8AD4FD0C0494}" sibTransId="{09AF401A-6811-4292-B157-FF82E2B46A67}"/>
    <dgm:cxn modelId="{4EC64112-7BF8-4824-A776-97C00DEBFEDD}" srcId="{38180F38-4C47-4F91-9A7A-5EE9617D1981}" destId="{FEA582CD-A60F-4D08-8B27-09F06DCCC7F1}" srcOrd="0" destOrd="0" parTransId="{A1AA41C3-8E5B-4BE1-A869-FF7A78900ED0}" sibTransId="{67A6EE78-9087-487C-A48C-E284664EB703}"/>
    <dgm:cxn modelId="{FB80DA20-70B5-4E16-B1FB-354D115B1176}" type="presOf" srcId="{B414037C-FC6A-4CF6-B860-E772001C4435}" destId="{A2888B26-DF75-4306-AB80-60F0919B7975}" srcOrd="0" destOrd="0" presId="urn:microsoft.com/office/officeart/2016/7/layout/VerticalHollowActionList"/>
    <dgm:cxn modelId="{47CA5122-E18D-4FB4-BECA-29088BFD562D}" type="presOf" srcId="{FEA582CD-A60F-4D08-8B27-09F06DCCC7F1}" destId="{60838BE7-5A3D-4B10-A404-9C376D8A6BDF}" srcOrd="0" destOrd="0" presId="urn:microsoft.com/office/officeart/2016/7/layout/VerticalHollowActionList"/>
    <dgm:cxn modelId="{FA410E29-E196-4F31-A1DE-F27C107D8BBE}" srcId="{639514D6-8538-4568-8E04-4E4C5C5CD721}" destId="{2B5FB9D4-13DC-40BF-BF7F-AA3BA3DCDC77}" srcOrd="0" destOrd="0" parTransId="{FB160359-DF4B-4A97-AC97-B5AAD6DDC8F6}" sibTransId="{3B70F4F9-3A5C-46C4-BFB4-9E1AE5481F51}"/>
    <dgm:cxn modelId="{5EA1EF5F-9C4C-4ADA-9C75-229412D9EBB6}" srcId="{7B2012A7-5133-4508-9D4C-A0F68BB74F5E}" destId="{97016867-18DD-45DE-8547-47E5BDFF2148}" srcOrd="5" destOrd="0" parTransId="{76C1A9AD-10CE-45A7-96B5-079315086E15}" sibTransId="{FDB889F9-BA88-4DF6-9F02-F39C8B3F104F}"/>
    <dgm:cxn modelId="{E76F9843-4C42-4252-90E0-1946127F12A3}" srcId="{7B2012A7-5133-4508-9D4C-A0F68BB74F5E}" destId="{F37285A8-DFB6-416A-97CB-E54233893AB1}" srcOrd="3" destOrd="0" parTransId="{2E3D5F08-EECF-4196-93FE-E7A287E4B679}" sibTransId="{1F982D41-3914-4D7F-824D-A68F08BFF752}"/>
    <dgm:cxn modelId="{2B523352-5744-4744-BF6F-ECB80AFF55E9}" type="presOf" srcId="{3E6A47DD-E86A-436A-BCE8-5F31C28E316D}" destId="{6E45B009-90A1-4A96-83F6-D4F99D5FBBE7}" srcOrd="0" destOrd="0" presId="urn:microsoft.com/office/officeart/2016/7/layout/VerticalHollowActionList"/>
    <dgm:cxn modelId="{A403FE75-2141-43BC-8383-33038BAB6CFD}" type="presOf" srcId="{3F63542F-FCE5-4E23-852B-FF0006B0B204}" destId="{D5C1C8E3-3CCC-445D-B5DB-64CFCAF0E5C6}" srcOrd="0" destOrd="0" presId="urn:microsoft.com/office/officeart/2016/7/layout/VerticalHollowActionList"/>
    <dgm:cxn modelId="{FF3B7B7A-8364-4FD1-AC51-5275D6D2624C}" type="presOf" srcId="{7B2012A7-5133-4508-9D4C-A0F68BB74F5E}" destId="{EC7F516D-956C-4B81-AE17-B36B16084D09}" srcOrd="0" destOrd="0" presId="urn:microsoft.com/office/officeart/2016/7/layout/VerticalHollowActionList"/>
    <dgm:cxn modelId="{B3448E8A-35A3-4D7E-9A08-22B83C583E1E}" type="presOf" srcId="{F37285A8-DFB6-416A-97CB-E54233893AB1}" destId="{A342DCFC-1C17-47A5-9FD0-5792F6EF24CD}" srcOrd="0" destOrd="0" presId="urn:microsoft.com/office/officeart/2016/7/layout/VerticalHollowActionList"/>
    <dgm:cxn modelId="{B795D08A-B1F0-4DE3-979C-B9FF91946A56}" srcId="{7B2012A7-5133-4508-9D4C-A0F68BB74F5E}" destId="{38180F38-4C47-4F91-9A7A-5EE9617D1981}" srcOrd="1" destOrd="0" parTransId="{5FD19D14-EBEB-4FFD-BE15-87D6AB1B399B}" sibTransId="{B9B04558-5886-4CE5-8575-79DA7F533EDA}"/>
    <dgm:cxn modelId="{2B1AE08D-6275-406E-8246-2B0211FA4E5F}" srcId="{7B2012A7-5133-4508-9D4C-A0F68BB74F5E}" destId="{639514D6-8538-4568-8E04-4E4C5C5CD721}" srcOrd="4" destOrd="0" parTransId="{B489682B-F409-4FED-A8C5-C74FABBB9804}" sibTransId="{2AD49886-D54A-44D1-A962-626ADC4C41BE}"/>
    <dgm:cxn modelId="{FC4FA191-7A39-4A1A-930B-13DE666FE9FF}" type="presOf" srcId="{8789AF44-3F93-475C-AF25-60E472331B74}" destId="{E6C3D694-E3CF-4492-95FD-B1B92BEABD67}" srcOrd="0" destOrd="0" presId="urn:microsoft.com/office/officeart/2016/7/layout/VerticalHollowActionList"/>
    <dgm:cxn modelId="{EB2E1392-FA0A-4C9A-B88E-094114921893}" srcId="{7B2012A7-5133-4508-9D4C-A0F68BB74F5E}" destId="{3E6A47DD-E86A-436A-BCE8-5F31C28E316D}" srcOrd="0" destOrd="0" parTransId="{CA4BA878-78F7-43BE-BEB3-927C8894A13B}" sibTransId="{C34C24D4-9081-4698-B880-0D96C500AADD}"/>
    <dgm:cxn modelId="{06915792-F4BE-4070-BED1-FFC550D22F07}" srcId="{3E6A47DD-E86A-436A-BCE8-5F31C28E316D}" destId="{76380A90-8E11-452B-A60C-8F33F9DFC12C}" srcOrd="0" destOrd="0" parTransId="{A4303D92-F6C2-45A6-8BEF-32D5787D28A3}" sibTransId="{13026286-2028-4436-A01D-E81248C5E0E6}"/>
    <dgm:cxn modelId="{51A9BC9F-275F-4F5B-B1A0-9EDF13DB5914}" type="presOf" srcId="{38180F38-4C47-4F91-9A7A-5EE9617D1981}" destId="{A1998A6B-3113-4B8D-A512-5E3344009039}" srcOrd="0" destOrd="0" presId="urn:microsoft.com/office/officeart/2016/7/layout/VerticalHollowActionList"/>
    <dgm:cxn modelId="{FB9EFBAA-83EB-49F9-96DA-31343DAB90A3}" type="presOf" srcId="{46A73A98-25CA-4835-B2DF-A7F3A1CD8AD9}" destId="{B807359A-89E8-47A7-B9C6-5A55D88EE847}" srcOrd="0" destOrd="0" presId="urn:microsoft.com/office/officeart/2016/7/layout/VerticalHollowActionList"/>
    <dgm:cxn modelId="{81E516B4-73EC-43A4-9B3C-A50635E890D0}" type="presOf" srcId="{97016867-18DD-45DE-8547-47E5BDFF2148}" destId="{1D24C717-0034-4E09-9367-5C4B6F0A787B}" srcOrd="0" destOrd="0" presId="urn:microsoft.com/office/officeart/2016/7/layout/VerticalHollowActionList"/>
    <dgm:cxn modelId="{AF915ABC-75FE-4A10-8494-2234645EEA5C}" type="presOf" srcId="{2B5FB9D4-13DC-40BF-BF7F-AA3BA3DCDC77}" destId="{61DC9E40-E3A6-4BB3-9C19-E5522AE70ADC}" srcOrd="0" destOrd="0" presId="urn:microsoft.com/office/officeart/2016/7/layout/VerticalHollowActionList"/>
    <dgm:cxn modelId="{6DB1BBE2-5D2D-497A-9CDD-6AC4233DBBCA}" srcId="{F37285A8-DFB6-416A-97CB-E54233893AB1}" destId="{B414037C-FC6A-4CF6-B860-E772001C4435}" srcOrd="0" destOrd="0" parTransId="{4B948471-786E-49D2-AD4F-7AE0932449B8}" sibTransId="{9D57EC01-0DEF-4AA9-A03D-4B8D88D4CAA2}"/>
    <dgm:cxn modelId="{113BF5EA-4092-4ABA-9B0E-B89127260407}" srcId="{46A73A98-25CA-4835-B2DF-A7F3A1CD8AD9}" destId="{3F63542F-FCE5-4E23-852B-FF0006B0B204}" srcOrd="0" destOrd="0" parTransId="{1D3F8CB4-9249-49EC-BBDA-446C4F9E5C85}" sibTransId="{09E4330E-081A-494C-95A4-471E10B5039C}"/>
    <dgm:cxn modelId="{2A6E7BF9-D6C5-4026-A42A-DAD45A118AD3}" type="presOf" srcId="{76380A90-8E11-452B-A60C-8F33F9DFC12C}" destId="{A878DBBD-A654-4513-9B82-E76C82B902A1}" srcOrd="0" destOrd="0" presId="urn:microsoft.com/office/officeart/2016/7/layout/VerticalHollowActionList"/>
    <dgm:cxn modelId="{8404899F-53D7-4F5A-9D00-657154B92A89}" type="presParOf" srcId="{EC7F516D-956C-4B81-AE17-B36B16084D09}" destId="{B94D7FCB-8E03-4359-8D6A-F69CDD4E9292}" srcOrd="0" destOrd="0" presId="urn:microsoft.com/office/officeart/2016/7/layout/VerticalHollowActionList"/>
    <dgm:cxn modelId="{11AFA7F0-6491-4218-83B8-E95A12972E59}" type="presParOf" srcId="{B94D7FCB-8E03-4359-8D6A-F69CDD4E9292}" destId="{6E45B009-90A1-4A96-83F6-D4F99D5FBBE7}" srcOrd="0" destOrd="0" presId="urn:microsoft.com/office/officeart/2016/7/layout/VerticalHollowActionList"/>
    <dgm:cxn modelId="{8291173B-F25B-4859-ABCD-9DF8130AB1D3}" type="presParOf" srcId="{B94D7FCB-8E03-4359-8D6A-F69CDD4E9292}" destId="{A878DBBD-A654-4513-9B82-E76C82B902A1}" srcOrd="1" destOrd="0" presId="urn:microsoft.com/office/officeart/2016/7/layout/VerticalHollowActionList"/>
    <dgm:cxn modelId="{782D90F8-5D30-4952-934F-EBB0DAD5341C}" type="presParOf" srcId="{EC7F516D-956C-4B81-AE17-B36B16084D09}" destId="{F6A924A7-9B6B-4570-B07D-58A582EEA3C2}" srcOrd="1" destOrd="0" presId="urn:microsoft.com/office/officeart/2016/7/layout/VerticalHollowActionList"/>
    <dgm:cxn modelId="{DE4B15CE-ED1C-4728-BB6D-DF5545B8B235}" type="presParOf" srcId="{EC7F516D-956C-4B81-AE17-B36B16084D09}" destId="{BAA8095B-5ED9-458E-8923-2A9EC673CCC9}" srcOrd="2" destOrd="0" presId="urn:microsoft.com/office/officeart/2016/7/layout/VerticalHollowActionList"/>
    <dgm:cxn modelId="{B57D643A-F3AB-4C71-BCF4-B9A860DCB515}" type="presParOf" srcId="{BAA8095B-5ED9-458E-8923-2A9EC673CCC9}" destId="{A1998A6B-3113-4B8D-A512-5E3344009039}" srcOrd="0" destOrd="0" presId="urn:microsoft.com/office/officeart/2016/7/layout/VerticalHollowActionList"/>
    <dgm:cxn modelId="{6C638BCA-E584-4565-998C-3CE5C67E6DFD}" type="presParOf" srcId="{BAA8095B-5ED9-458E-8923-2A9EC673CCC9}" destId="{60838BE7-5A3D-4B10-A404-9C376D8A6BDF}" srcOrd="1" destOrd="0" presId="urn:microsoft.com/office/officeart/2016/7/layout/VerticalHollowActionList"/>
    <dgm:cxn modelId="{7AEABBAE-F0EE-4E3B-9FBE-22B9E11AFA52}" type="presParOf" srcId="{EC7F516D-956C-4B81-AE17-B36B16084D09}" destId="{17605D59-97E6-4162-AD72-43A369675A52}" srcOrd="3" destOrd="0" presId="urn:microsoft.com/office/officeart/2016/7/layout/VerticalHollowActionList"/>
    <dgm:cxn modelId="{5D394EF4-8457-4CC2-A043-9491B914D8E3}" type="presParOf" srcId="{EC7F516D-956C-4B81-AE17-B36B16084D09}" destId="{F2B0AB6D-D152-4EC7-B657-A234D7852B44}" srcOrd="4" destOrd="0" presId="urn:microsoft.com/office/officeart/2016/7/layout/VerticalHollowActionList"/>
    <dgm:cxn modelId="{F2C1B547-021B-48D1-B3CE-274112CF8335}" type="presParOf" srcId="{F2B0AB6D-D152-4EC7-B657-A234D7852B44}" destId="{B807359A-89E8-47A7-B9C6-5A55D88EE847}" srcOrd="0" destOrd="0" presId="urn:microsoft.com/office/officeart/2016/7/layout/VerticalHollowActionList"/>
    <dgm:cxn modelId="{EB3CC6E7-C994-4957-9741-7D24B44EE00D}" type="presParOf" srcId="{F2B0AB6D-D152-4EC7-B657-A234D7852B44}" destId="{D5C1C8E3-3CCC-445D-B5DB-64CFCAF0E5C6}" srcOrd="1" destOrd="0" presId="urn:microsoft.com/office/officeart/2016/7/layout/VerticalHollowActionList"/>
    <dgm:cxn modelId="{D2734C52-6293-4547-BF2C-6A63163024F5}" type="presParOf" srcId="{EC7F516D-956C-4B81-AE17-B36B16084D09}" destId="{A87E79CA-CD16-49C4-B2EA-662069C57945}" srcOrd="5" destOrd="0" presId="urn:microsoft.com/office/officeart/2016/7/layout/VerticalHollowActionList"/>
    <dgm:cxn modelId="{7D10F525-4D91-406F-968A-AD0D9ADEC447}" type="presParOf" srcId="{EC7F516D-956C-4B81-AE17-B36B16084D09}" destId="{FFA18405-99B5-4CDF-8A3F-7B94D85F7608}" srcOrd="6" destOrd="0" presId="urn:microsoft.com/office/officeart/2016/7/layout/VerticalHollowActionList"/>
    <dgm:cxn modelId="{F866D3D1-28A3-42B4-898F-79006A0AB8CE}" type="presParOf" srcId="{FFA18405-99B5-4CDF-8A3F-7B94D85F7608}" destId="{A342DCFC-1C17-47A5-9FD0-5792F6EF24CD}" srcOrd="0" destOrd="0" presId="urn:microsoft.com/office/officeart/2016/7/layout/VerticalHollowActionList"/>
    <dgm:cxn modelId="{77BE7DDF-068C-4B62-8D51-5F84F685BF54}" type="presParOf" srcId="{FFA18405-99B5-4CDF-8A3F-7B94D85F7608}" destId="{A2888B26-DF75-4306-AB80-60F0919B7975}" srcOrd="1" destOrd="0" presId="urn:microsoft.com/office/officeart/2016/7/layout/VerticalHollowActionList"/>
    <dgm:cxn modelId="{0CCA55CD-56F0-4AB6-AE00-557F09DE3E36}" type="presParOf" srcId="{EC7F516D-956C-4B81-AE17-B36B16084D09}" destId="{AD24E5DD-0AB5-4C19-A139-8CE8B78A0610}" srcOrd="7" destOrd="0" presId="urn:microsoft.com/office/officeart/2016/7/layout/VerticalHollowActionList"/>
    <dgm:cxn modelId="{ABFFBED3-B9A0-4819-A34A-95C04B8964EF}" type="presParOf" srcId="{EC7F516D-956C-4B81-AE17-B36B16084D09}" destId="{7A40F81F-FADB-42AB-AC05-B4468B668237}" srcOrd="8" destOrd="0" presId="urn:microsoft.com/office/officeart/2016/7/layout/VerticalHollowActionList"/>
    <dgm:cxn modelId="{E74766F8-04A9-45AB-87CD-E4C00D0B8270}" type="presParOf" srcId="{7A40F81F-FADB-42AB-AC05-B4468B668237}" destId="{FB157BB2-4E65-4100-BFB4-DF417981A582}" srcOrd="0" destOrd="0" presId="urn:microsoft.com/office/officeart/2016/7/layout/VerticalHollowActionList"/>
    <dgm:cxn modelId="{E4866173-ABAD-44B6-9172-92D0F73E2CFE}" type="presParOf" srcId="{7A40F81F-FADB-42AB-AC05-B4468B668237}" destId="{61DC9E40-E3A6-4BB3-9C19-E5522AE70ADC}" srcOrd="1" destOrd="0" presId="urn:microsoft.com/office/officeart/2016/7/layout/VerticalHollowActionList"/>
    <dgm:cxn modelId="{ED674980-A7A7-4EAB-9AF1-B66DF2E23AAF}" type="presParOf" srcId="{EC7F516D-956C-4B81-AE17-B36B16084D09}" destId="{784EDB1C-F377-4041-8BFC-D51DA4A94182}" srcOrd="9" destOrd="0" presId="urn:microsoft.com/office/officeart/2016/7/layout/VerticalHollowActionList"/>
    <dgm:cxn modelId="{251CE456-2B1E-4BEA-AFF3-F1357BDD440E}" type="presParOf" srcId="{EC7F516D-956C-4B81-AE17-B36B16084D09}" destId="{86229D81-C0BD-4C87-A720-AB4F942462F6}" srcOrd="10" destOrd="0" presId="urn:microsoft.com/office/officeart/2016/7/layout/VerticalHollowActionList"/>
    <dgm:cxn modelId="{5E2B96DD-B90D-40E5-9167-598F1B43BCEC}" type="presParOf" srcId="{86229D81-C0BD-4C87-A720-AB4F942462F6}" destId="{1D24C717-0034-4E09-9367-5C4B6F0A787B}" srcOrd="0" destOrd="0" presId="urn:microsoft.com/office/officeart/2016/7/layout/VerticalHollowActionList"/>
    <dgm:cxn modelId="{8D0FAB00-094E-4C62-A620-E89F2EE71ABC}" type="presParOf" srcId="{86229D81-C0BD-4C87-A720-AB4F942462F6}" destId="{E6C3D694-E3CF-4492-95FD-B1B92BEABD6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F1BB4-5485-4B06-A06B-36348E4757EF}">
      <dsp:nvSpPr>
        <dsp:cNvPr id="0" name=""/>
        <dsp:cNvSpPr/>
      </dsp:nvSpPr>
      <dsp:spPr>
        <a:xfrm>
          <a:off x="204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rgbClr val="DC44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2E928-E2D5-46E3-9117-2C8944D96CC2}">
      <dsp:nvSpPr>
        <dsp:cNvPr id="0" name=""/>
        <dsp:cNvSpPr/>
      </dsp:nvSpPr>
      <dsp:spPr>
        <a:xfrm>
          <a:off x="251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AEDBC-B8A6-442C-96BC-310F51B55B07}">
      <dsp:nvSpPr>
        <dsp:cNvPr id="0" name=""/>
        <dsp:cNvSpPr/>
      </dsp:nvSpPr>
      <dsp:spPr>
        <a:xfrm>
          <a:off x="134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/>
            <a:t>Provide a brief overview of the College of Health’s 2024-2030 Strategic Plan</a:t>
          </a:r>
        </a:p>
      </dsp:txBody>
      <dsp:txXfrm>
        <a:off x="1342800" y="3256272"/>
        <a:ext cx="3600000" cy="720000"/>
      </dsp:txXfrm>
    </dsp:sp>
    <dsp:sp modelId="{2908E417-A6E4-46EE-8C23-2989A0868DC3}">
      <dsp:nvSpPr>
        <dsp:cNvPr id="0" name=""/>
        <dsp:cNvSpPr/>
      </dsp:nvSpPr>
      <dsp:spPr>
        <a:xfrm>
          <a:off x="627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DB659-6F89-433E-8073-BA412A1BCB68}">
      <dsp:nvSpPr>
        <dsp:cNvPr id="0" name=""/>
        <dsp:cNvSpPr/>
      </dsp:nvSpPr>
      <dsp:spPr>
        <a:xfrm>
          <a:off x="674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047DE-D519-4E96-97EB-ACAA479B1954}">
      <dsp:nvSpPr>
        <dsp:cNvPr id="0" name=""/>
        <dsp:cNvSpPr/>
      </dsp:nvSpPr>
      <dsp:spPr>
        <a:xfrm>
          <a:off x="557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/>
            <a:t>Provide instructions for sharing your input</a:t>
          </a:r>
        </a:p>
      </dsp:txBody>
      <dsp:txXfrm>
        <a:off x="5572800" y="325627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29767-0F31-40B3-B0DC-C41DB44912C2}">
      <dsp:nvSpPr>
        <dsp:cNvPr id="0" name=""/>
        <dsp:cNvSpPr/>
      </dsp:nvSpPr>
      <dsp:spPr>
        <a:xfrm>
          <a:off x="0" y="531"/>
          <a:ext cx="10515600" cy="124328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644E0-2113-4AE3-94AF-5134AE4D50A0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5B425-0DF4-476B-B8D6-2B5BFA835A60}">
      <dsp:nvSpPr>
        <dsp:cNvPr id="0" name=""/>
        <dsp:cNvSpPr/>
      </dsp:nvSpPr>
      <dsp:spPr>
        <a:xfrm>
          <a:off x="1435988" y="5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A university focused on big discoveries that drive big solutions</a:t>
          </a:r>
          <a:endParaRPr lang="en-US" sz="2500" kern="1200" dirty="0"/>
        </a:p>
      </dsp:txBody>
      <dsp:txXfrm>
        <a:off x="1435988" y="531"/>
        <a:ext cx="9079611" cy="1243280"/>
      </dsp:txXfrm>
    </dsp:sp>
    <dsp:sp modelId="{C28AAA22-E270-49DE-B6EB-415A1E341B18}">
      <dsp:nvSpPr>
        <dsp:cNvPr id="0" name=""/>
        <dsp:cNvSpPr/>
      </dsp:nvSpPr>
      <dsp:spPr>
        <a:xfrm>
          <a:off x="0" y="1554631"/>
          <a:ext cx="10515600" cy="124328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AA313-1561-44C1-8E00-34F74EC6C7C9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03CBF-13F2-4C3C-89EB-F56FE6EB2F06}">
      <dsp:nvSpPr>
        <dsp:cNvPr id="0" name=""/>
        <dsp:cNvSpPr/>
      </dsp:nvSpPr>
      <dsp:spPr>
        <a:xfrm>
          <a:off x="1435988" y="15546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A university where every student graduates</a:t>
          </a:r>
          <a:endParaRPr lang="en-US" sz="2500" kern="1200"/>
        </a:p>
      </dsp:txBody>
      <dsp:txXfrm>
        <a:off x="1435988" y="1554631"/>
        <a:ext cx="9079611" cy="1243280"/>
      </dsp:txXfrm>
    </dsp:sp>
    <dsp:sp modelId="{C450B1F8-7DB5-44FC-9CBD-05D0E9FA3808}">
      <dsp:nvSpPr>
        <dsp:cNvPr id="0" name=""/>
        <dsp:cNvSpPr/>
      </dsp:nvSpPr>
      <dsp:spPr>
        <a:xfrm>
          <a:off x="0" y="3108732"/>
          <a:ext cx="10515600" cy="124328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6C2EC-4358-4AD0-95DD-D9001DCDAACE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AE1FD-0CCB-4245-9A7B-DA9791583695}">
      <dsp:nvSpPr>
        <dsp:cNvPr id="0" name=""/>
        <dsp:cNvSpPr/>
      </dsp:nvSpPr>
      <dsp:spPr>
        <a:xfrm>
          <a:off x="1435988" y="3108732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A university that fuels a thriving world</a:t>
          </a:r>
          <a:endParaRPr lang="en-US" sz="2500" kern="1200"/>
        </a:p>
      </dsp:txBody>
      <dsp:txXfrm>
        <a:off x="1435988" y="3108732"/>
        <a:ext cx="9079611" cy="124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8DBBD-A654-4513-9B82-E76C82B902A1}">
      <dsp:nvSpPr>
        <dsp:cNvPr id="0" name=""/>
        <dsp:cNvSpPr/>
      </dsp:nvSpPr>
      <dsp:spPr>
        <a:xfrm>
          <a:off x="2103120" y="531"/>
          <a:ext cx="8412480" cy="6905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Foster groundbreaking discoveries that catalyze innovative health solutions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03120" y="531"/>
        <a:ext cx="8412480" cy="690519"/>
      </dsp:txXfrm>
    </dsp:sp>
    <dsp:sp modelId="{6E45B009-90A1-4A96-83F6-D4F99D5FBBE7}">
      <dsp:nvSpPr>
        <dsp:cNvPr id="0" name=""/>
        <dsp:cNvSpPr/>
      </dsp:nvSpPr>
      <dsp:spPr>
        <a:xfrm>
          <a:off x="0" y="531"/>
          <a:ext cx="2103120" cy="6905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Research</a:t>
          </a:r>
          <a:endParaRPr lang="en-US" sz="1800" kern="1200"/>
        </a:p>
      </dsp:txBody>
      <dsp:txXfrm>
        <a:off x="0" y="531"/>
        <a:ext cx="2103120" cy="690519"/>
      </dsp:txXfrm>
    </dsp:sp>
    <dsp:sp modelId="{60838BE7-5A3D-4B10-A404-9C376D8A6BDF}">
      <dsp:nvSpPr>
        <dsp:cNvPr id="0" name=""/>
        <dsp:cNvSpPr/>
      </dsp:nvSpPr>
      <dsp:spPr>
        <a:xfrm>
          <a:off x="2103120" y="732482"/>
          <a:ext cx="8412480" cy="6905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Be a college where every student learns, thrives, and graduates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03120" y="732482"/>
        <a:ext cx="8412480" cy="690519"/>
      </dsp:txXfrm>
    </dsp:sp>
    <dsp:sp modelId="{A1998A6B-3113-4B8D-A512-5E3344009039}">
      <dsp:nvSpPr>
        <dsp:cNvPr id="0" name=""/>
        <dsp:cNvSpPr/>
      </dsp:nvSpPr>
      <dsp:spPr>
        <a:xfrm>
          <a:off x="0" y="732482"/>
          <a:ext cx="2103120" cy="6905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Teaching</a:t>
          </a:r>
          <a:endParaRPr lang="en-US" sz="1800" kern="1200"/>
        </a:p>
      </dsp:txBody>
      <dsp:txXfrm>
        <a:off x="0" y="732482"/>
        <a:ext cx="2103120" cy="690519"/>
      </dsp:txXfrm>
    </dsp:sp>
    <dsp:sp modelId="{D5C1C8E3-3CCC-445D-B5DB-64CFCAF0E5C6}">
      <dsp:nvSpPr>
        <dsp:cNvPr id="0" name=""/>
        <dsp:cNvSpPr/>
      </dsp:nvSpPr>
      <dsp:spPr>
        <a:xfrm>
          <a:off x="2103120" y="1464433"/>
          <a:ext cx="8412480" cy="6905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To strengthen mutually beneficial engagement with communities in Oregon, the nation, and the world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03120" y="1464433"/>
        <a:ext cx="8412480" cy="690519"/>
      </dsp:txXfrm>
    </dsp:sp>
    <dsp:sp modelId="{B807359A-89E8-47A7-B9C6-5A55D88EE847}">
      <dsp:nvSpPr>
        <dsp:cNvPr id="0" name=""/>
        <dsp:cNvSpPr/>
      </dsp:nvSpPr>
      <dsp:spPr>
        <a:xfrm>
          <a:off x="0" y="1464433"/>
          <a:ext cx="2103120" cy="6905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Outreach</a:t>
          </a:r>
          <a:endParaRPr lang="en-US" sz="1800" kern="1200"/>
        </a:p>
      </dsp:txBody>
      <dsp:txXfrm>
        <a:off x="0" y="1464433"/>
        <a:ext cx="2103120" cy="690519"/>
      </dsp:txXfrm>
    </dsp:sp>
    <dsp:sp modelId="{A2888B26-DF75-4306-AB80-60F0919B7975}">
      <dsp:nvSpPr>
        <dsp:cNvPr id="0" name=""/>
        <dsp:cNvSpPr/>
      </dsp:nvSpPr>
      <dsp:spPr>
        <a:xfrm>
          <a:off x="2103120" y="2196384"/>
          <a:ext cx="8412480" cy="690519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schemeClr val="tx1"/>
              </a:solidFill>
            </a:rPr>
            <a:t>To strengthen our financial position and improve stewardship of our resources</a:t>
          </a:r>
          <a:endParaRPr lang="en-US" sz="1800" kern="1200">
            <a:solidFill>
              <a:schemeClr val="tx1"/>
            </a:solidFill>
          </a:endParaRPr>
        </a:p>
      </dsp:txBody>
      <dsp:txXfrm>
        <a:off x="2103120" y="2196384"/>
        <a:ext cx="8412480" cy="690519"/>
      </dsp:txXfrm>
    </dsp:sp>
    <dsp:sp modelId="{A342DCFC-1C17-47A5-9FD0-5792F6EF24CD}">
      <dsp:nvSpPr>
        <dsp:cNvPr id="0" name=""/>
        <dsp:cNvSpPr/>
      </dsp:nvSpPr>
      <dsp:spPr>
        <a:xfrm>
          <a:off x="0" y="2196384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Financial Solvency</a:t>
          </a:r>
          <a:endParaRPr lang="en-US" sz="1800" kern="1200" dirty="0"/>
        </a:p>
      </dsp:txBody>
      <dsp:txXfrm>
        <a:off x="0" y="2196384"/>
        <a:ext cx="2103120" cy="690519"/>
      </dsp:txXfrm>
    </dsp:sp>
    <dsp:sp modelId="{61DC9E40-E3A6-4BB3-9C19-E5522AE70ADC}">
      <dsp:nvSpPr>
        <dsp:cNvPr id="0" name=""/>
        <dsp:cNvSpPr/>
      </dsp:nvSpPr>
      <dsp:spPr>
        <a:xfrm>
          <a:off x="2103120" y="2928335"/>
          <a:ext cx="8412480" cy="690519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schemeClr val="tx1"/>
              </a:solidFill>
            </a:rPr>
            <a:t>Improve, streamline, and optimize COH procedures</a:t>
          </a:r>
          <a:endParaRPr lang="en-US" sz="1800" kern="1200">
            <a:solidFill>
              <a:schemeClr val="tx1"/>
            </a:solidFill>
          </a:endParaRPr>
        </a:p>
      </dsp:txBody>
      <dsp:txXfrm>
        <a:off x="2103120" y="2928335"/>
        <a:ext cx="8412480" cy="690519"/>
      </dsp:txXfrm>
    </dsp:sp>
    <dsp:sp modelId="{FB157BB2-4E65-4100-BFB4-DF417981A582}">
      <dsp:nvSpPr>
        <dsp:cNvPr id="0" name=""/>
        <dsp:cNvSpPr/>
      </dsp:nvSpPr>
      <dsp:spPr>
        <a:xfrm>
          <a:off x="0" y="2928335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COH Procedures</a:t>
          </a:r>
          <a:endParaRPr lang="en-US" sz="1800" kern="1200"/>
        </a:p>
      </dsp:txBody>
      <dsp:txXfrm>
        <a:off x="0" y="2928335"/>
        <a:ext cx="2103120" cy="690519"/>
      </dsp:txXfrm>
    </dsp:sp>
    <dsp:sp modelId="{E6C3D694-E3CF-4492-95FD-B1B92BEABD67}">
      <dsp:nvSpPr>
        <dsp:cNvPr id="0" name=""/>
        <dsp:cNvSpPr/>
      </dsp:nvSpPr>
      <dsp:spPr>
        <a:xfrm>
          <a:off x="2103120" y="3660286"/>
          <a:ext cx="8412480" cy="690519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schemeClr val="tx1"/>
              </a:solidFill>
            </a:rPr>
            <a:t>Improve staff and faculty development and morale</a:t>
          </a:r>
          <a:endParaRPr lang="en-US" sz="1800" kern="1200">
            <a:solidFill>
              <a:schemeClr val="tx1"/>
            </a:solidFill>
          </a:endParaRPr>
        </a:p>
      </dsp:txBody>
      <dsp:txXfrm>
        <a:off x="2103120" y="3660286"/>
        <a:ext cx="8412480" cy="690519"/>
      </dsp:txXfrm>
    </dsp:sp>
    <dsp:sp modelId="{1D24C717-0034-4E09-9367-5C4B6F0A787B}">
      <dsp:nvSpPr>
        <dsp:cNvPr id="0" name=""/>
        <dsp:cNvSpPr/>
      </dsp:nvSpPr>
      <dsp:spPr>
        <a:xfrm>
          <a:off x="0" y="3660286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Staff &amp; Faculty Morale</a:t>
          </a:r>
          <a:endParaRPr lang="en-US" sz="1800" kern="1200"/>
        </a:p>
      </dsp:txBody>
      <dsp:txXfrm>
        <a:off x="0" y="3660286"/>
        <a:ext cx="2103120" cy="690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8DBBD-A654-4513-9B82-E76C82B902A1}">
      <dsp:nvSpPr>
        <dsp:cNvPr id="0" name=""/>
        <dsp:cNvSpPr/>
      </dsp:nvSpPr>
      <dsp:spPr>
        <a:xfrm>
          <a:off x="2103120" y="531"/>
          <a:ext cx="8412480" cy="690519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Marie Harvey and Susan Emerson</a:t>
          </a:r>
        </a:p>
      </dsp:txBody>
      <dsp:txXfrm>
        <a:off x="2103120" y="531"/>
        <a:ext cx="8412480" cy="690519"/>
      </dsp:txXfrm>
    </dsp:sp>
    <dsp:sp modelId="{6E45B009-90A1-4A96-83F6-D4F99D5FBBE7}">
      <dsp:nvSpPr>
        <dsp:cNvPr id="0" name=""/>
        <dsp:cNvSpPr/>
      </dsp:nvSpPr>
      <dsp:spPr>
        <a:xfrm>
          <a:off x="0" y="531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Research</a:t>
          </a:r>
          <a:endParaRPr lang="en-US" sz="1800" kern="1200"/>
        </a:p>
      </dsp:txBody>
      <dsp:txXfrm>
        <a:off x="0" y="531"/>
        <a:ext cx="2103120" cy="690519"/>
      </dsp:txXfrm>
    </dsp:sp>
    <dsp:sp modelId="{60838BE7-5A3D-4B10-A404-9C376D8A6BDF}">
      <dsp:nvSpPr>
        <dsp:cNvPr id="0" name=""/>
        <dsp:cNvSpPr/>
      </dsp:nvSpPr>
      <dsp:spPr>
        <a:xfrm>
          <a:off x="2103120" y="732482"/>
          <a:ext cx="8412480" cy="690519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Doris Cancel-Tirado, Megan MacDonald, and Maureen Leong-Kee</a:t>
          </a:r>
        </a:p>
      </dsp:txBody>
      <dsp:txXfrm>
        <a:off x="2103120" y="732482"/>
        <a:ext cx="8412480" cy="690519"/>
      </dsp:txXfrm>
    </dsp:sp>
    <dsp:sp modelId="{A1998A6B-3113-4B8D-A512-5E3344009039}">
      <dsp:nvSpPr>
        <dsp:cNvPr id="0" name=""/>
        <dsp:cNvSpPr/>
      </dsp:nvSpPr>
      <dsp:spPr>
        <a:xfrm>
          <a:off x="0" y="732482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Teaching</a:t>
          </a:r>
          <a:endParaRPr lang="en-US" sz="1800" kern="1200"/>
        </a:p>
      </dsp:txBody>
      <dsp:txXfrm>
        <a:off x="0" y="732482"/>
        <a:ext cx="2103120" cy="690519"/>
      </dsp:txXfrm>
    </dsp:sp>
    <dsp:sp modelId="{D5C1C8E3-3CCC-445D-B5DB-64CFCAF0E5C6}">
      <dsp:nvSpPr>
        <dsp:cNvPr id="0" name=""/>
        <dsp:cNvSpPr/>
      </dsp:nvSpPr>
      <dsp:spPr>
        <a:xfrm>
          <a:off x="2103120" y="1464433"/>
          <a:ext cx="8412480" cy="690519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Allison Myers and Jessica </a:t>
          </a:r>
          <a:r>
            <a:rPr lang="en-US" sz="1800" kern="1200" dirty="0" err="1">
              <a:solidFill>
                <a:schemeClr val="tx1"/>
              </a:solidFill>
            </a:rPr>
            <a:t>Merkner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03120" y="1464433"/>
        <a:ext cx="8412480" cy="690519"/>
      </dsp:txXfrm>
    </dsp:sp>
    <dsp:sp modelId="{B807359A-89E8-47A7-B9C6-5A55D88EE847}">
      <dsp:nvSpPr>
        <dsp:cNvPr id="0" name=""/>
        <dsp:cNvSpPr/>
      </dsp:nvSpPr>
      <dsp:spPr>
        <a:xfrm>
          <a:off x="0" y="1464433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Outreach</a:t>
          </a:r>
          <a:endParaRPr lang="en-US" sz="1800" kern="1200"/>
        </a:p>
      </dsp:txBody>
      <dsp:txXfrm>
        <a:off x="0" y="1464433"/>
        <a:ext cx="2103120" cy="690519"/>
      </dsp:txXfrm>
    </dsp:sp>
    <dsp:sp modelId="{A2888B26-DF75-4306-AB80-60F0919B7975}">
      <dsp:nvSpPr>
        <dsp:cNvPr id="0" name=""/>
        <dsp:cNvSpPr/>
      </dsp:nvSpPr>
      <dsp:spPr>
        <a:xfrm>
          <a:off x="2103120" y="2196384"/>
          <a:ext cx="8412480" cy="690519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Marc Norcross and </a:t>
          </a:r>
          <a:r>
            <a:rPr lang="en-US" sz="1800" b="0" i="0" kern="1200" dirty="0">
              <a:solidFill>
                <a:schemeClr val="tx1"/>
              </a:solidFill>
            </a:rPr>
            <a:t>Lisa </a:t>
          </a:r>
          <a:r>
            <a:rPr lang="en-US" sz="1800" b="0" i="0" kern="1200" dirty="0" err="1">
              <a:solidFill>
                <a:schemeClr val="tx1"/>
              </a:solidFill>
            </a:rPr>
            <a:t>Silbernagel</a:t>
          </a:r>
          <a:r>
            <a:rPr lang="en-US" sz="1800" b="0" i="0" kern="1200" dirty="0">
              <a:solidFill>
                <a:schemeClr val="tx1"/>
              </a:solidFill>
            </a:rPr>
            <a:t>, Interim (TBD)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03120" y="2196384"/>
        <a:ext cx="8412480" cy="690519"/>
      </dsp:txXfrm>
    </dsp:sp>
    <dsp:sp modelId="{A342DCFC-1C17-47A5-9FD0-5792F6EF24CD}">
      <dsp:nvSpPr>
        <dsp:cNvPr id="0" name=""/>
        <dsp:cNvSpPr/>
      </dsp:nvSpPr>
      <dsp:spPr>
        <a:xfrm>
          <a:off x="0" y="2196384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Financial Solvency</a:t>
          </a:r>
          <a:endParaRPr lang="en-US" sz="1800" kern="1200" dirty="0"/>
        </a:p>
      </dsp:txBody>
      <dsp:txXfrm>
        <a:off x="0" y="2196384"/>
        <a:ext cx="2103120" cy="690519"/>
      </dsp:txXfrm>
    </dsp:sp>
    <dsp:sp modelId="{61DC9E40-E3A6-4BB3-9C19-E5522AE70ADC}">
      <dsp:nvSpPr>
        <dsp:cNvPr id="0" name=""/>
        <dsp:cNvSpPr/>
      </dsp:nvSpPr>
      <dsp:spPr>
        <a:xfrm>
          <a:off x="2103120" y="2928335"/>
          <a:ext cx="8412480" cy="690519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Brian Primack and Larry Gilley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03120" y="2928335"/>
        <a:ext cx="8412480" cy="690519"/>
      </dsp:txXfrm>
    </dsp:sp>
    <dsp:sp modelId="{FB157BB2-4E65-4100-BFB4-DF417981A582}">
      <dsp:nvSpPr>
        <dsp:cNvPr id="0" name=""/>
        <dsp:cNvSpPr/>
      </dsp:nvSpPr>
      <dsp:spPr>
        <a:xfrm>
          <a:off x="0" y="2928335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COH Procedures</a:t>
          </a:r>
          <a:endParaRPr lang="en-US" sz="1800" kern="1200"/>
        </a:p>
      </dsp:txBody>
      <dsp:txXfrm>
        <a:off x="0" y="2928335"/>
        <a:ext cx="2103120" cy="690519"/>
      </dsp:txXfrm>
    </dsp:sp>
    <dsp:sp modelId="{E6C3D694-E3CF-4492-95FD-B1B92BEABD67}">
      <dsp:nvSpPr>
        <dsp:cNvPr id="0" name=""/>
        <dsp:cNvSpPr/>
      </dsp:nvSpPr>
      <dsp:spPr>
        <a:xfrm>
          <a:off x="2103120" y="3660286"/>
          <a:ext cx="8412480" cy="690519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Laurel </a:t>
          </a:r>
          <a:r>
            <a:rPr lang="en-US" sz="1800" b="0" i="0" kern="1200" baseline="0" dirty="0" err="1">
              <a:solidFill>
                <a:schemeClr val="tx1"/>
              </a:solidFill>
            </a:rPr>
            <a:t>Kincl</a:t>
          </a:r>
          <a:r>
            <a:rPr lang="en-US" sz="1800" b="0" i="0" kern="1200" baseline="0" dirty="0">
              <a:solidFill>
                <a:schemeClr val="tx1"/>
              </a:solidFill>
            </a:rPr>
            <a:t> and Keri Fisher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03120" y="3660286"/>
        <a:ext cx="8412480" cy="690519"/>
      </dsp:txXfrm>
    </dsp:sp>
    <dsp:sp modelId="{1D24C717-0034-4E09-9367-5C4B6F0A787B}">
      <dsp:nvSpPr>
        <dsp:cNvPr id="0" name=""/>
        <dsp:cNvSpPr/>
      </dsp:nvSpPr>
      <dsp:spPr>
        <a:xfrm>
          <a:off x="0" y="3660286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Staff &amp; Faculty Morale</a:t>
          </a:r>
          <a:endParaRPr lang="en-US" sz="1800" kern="1200"/>
        </a:p>
      </dsp:txBody>
      <dsp:txXfrm>
        <a:off x="0" y="3660286"/>
        <a:ext cx="2103120" cy="690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31665E-8E8E-CD46-BDAB-7B39B3612E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9AA0-DC88-6D40-8682-160ECDE1C5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EE12BC-EC0E-6446-A774-DE9589606F6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9A54F-F223-C047-8C29-75C2D0917B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C03E6-2154-F44D-8AD5-7CE26A0BFC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6B4A11-0E5F-3B47-AF47-054059848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EB66A8-84A3-4029-AEE0-ABE9D052231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51FE3D-A77A-45B8-8A34-524A2599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1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2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0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2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4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1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26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2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0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3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4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suggest not providing a detailed description of the process but provide a general description of the timeline to present. </a:t>
            </a:r>
          </a:p>
          <a:p>
            <a:r>
              <a:rPr lang="en-US" dirty="0"/>
              <a:t>They have link to review the timeline and process in depth on their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3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OSU has the following 3 goals in its strategic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First 3 goals align with university strategic goals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Each goal has a strategy, tactics, and timelines.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You can find the details in the draft SP you received.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8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Each SP goal has two Champions who are responsible for managing each goal BUT not implementing each strategic element themselves.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 dean and associate deans selected champions based on their roles in the college.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Ultimately, Dean Primack will have the final decision about the SP.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Simply: Our charge is to listen to constituents, integrate the feedback, and share feedback to the </a:t>
            </a:r>
            <a:r>
              <a:rPr lang="en-US" dirty="0" err="1"/>
              <a:t>COH</a:t>
            </a:r>
            <a:r>
              <a:rPr lang="en-US" dirty="0"/>
              <a:t> Executive Committee</a:t>
            </a:r>
          </a:p>
          <a:p>
            <a:endParaRPr lang="en-US" dirty="0"/>
          </a:p>
          <a:p>
            <a:r>
              <a:rPr lang="en-US" dirty="0"/>
              <a:t>The specifics of our charge include: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696199" y="0"/>
            <a:ext cx="4572002" cy="6858000"/>
            <a:chOff x="0" y="0"/>
            <a:chExt cx="4572002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31832"/>
              <a:ext cx="4572001" cy="826168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97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22363"/>
            <a:ext cx="7716253" cy="2387600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7716253" cy="165576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F8AE7DE-3128-9DAC-084E-029FDCD5F8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788" y="5097162"/>
            <a:ext cx="2343431" cy="7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3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" y="10633"/>
            <a:ext cx="12192431" cy="684736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194" y="0"/>
            <a:ext cx="12189806" cy="2923082"/>
            <a:chOff x="0" y="0"/>
            <a:chExt cx="9141806" cy="2923082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1806" cy="2923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7377"/>
            <a:stretch>
              <a:fillRect/>
            </a:stretch>
          </p:blipFill>
          <p:spPr>
            <a:xfrm>
              <a:off x="0" y="0"/>
              <a:ext cx="9141806" cy="2923082"/>
            </a:xfrm>
            <a:custGeom>
              <a:avLst/>
              <a:gdLst>
                <a:gd name="connsiteX0" fmla="*/ 0 w 9141806"/>
                <a:gd name="connsiteY0" fmla="*/ 0 h 2923082"/>
                <a:gd name="connsiteX1" fmla="*/ 9141806 w 9141806"/>
                <a:gd name="connsiteY1" fmla="*/ 0 h 2923082"/>
                <a:gd name="connsiteX2" fmla="*/ 9141806 w 9141806"/>
                <a:gd name="connsiteY2" fmla="*/ 2923082 h 2923082"/>
                <a:gd name="connsiteX3" fmla="*/ 0 w 9141806"/>
                <a:gd name="connsiteY3" fmla="*/ 2923082 h 292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1806" h="2923082">
                  <a:moveTo>
                    <a:pt x="0" y="0"/>
                  </a:moveTo>
                  <a:lnTo>
                    <a:pt x="9141806" y="0"/>
                  </a:lnTo>
                  <a:lnTo>
                    <a:pt x="9141806" y="2923082"/>
                  </a:lnTo>
                  <a:lnTo>
                    <a:pt x="0" y="2923082"/>
                  </a:lnTo>
                  <a:close/>
                </a:path>
              </a:pathLst>
            </a:custGeom>
          </p:spPr>
        </p:pic>
      </p:grpSp>
      <p:sp>
        <p:nvSpPr>
          <p:cNvPr id="9" name="Rectangle 8"/>
          <p:cNvSpPr/>
          <p:nvPr userDrawn="1"/>
        </p:nvSpPr>
        <p:spPr>
          <a:xfrm>
            <a:off x="723900" y="723900"/>
            <a:ext cx="10262216" cy="3013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3738" y="958878"/>
            <a:ext cx="8855470" cy="56919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592662" y="958878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734055" y="1100271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1604963"/>
            <a:ext cx="8856663" cy="1957387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+mn-lt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6" y="2904955"/>
            <a:ext cx="12192431" cy="3970678"/>
          </a:xfrm>
          <a:custGeom>
            <a:avLst/>
            <a:gdLst>
              <a:gd name="connsiteX0" fmla="*/ 0 w 12192000"/>
              <a:gd name="connsiteY0" fmla="*/ 983853 h 3935412"/>
              <a:gd name="connsiteX1" fmla="*/ 983853 w 12192000"/>
              <a:gd name="connsiteY1" fmla="*/ 983853 h 3935412"/>
              <a:gd name="connsiteX2" fmla="*/ 983853 w 12192000"/>
              <a:gd name="connsiteY2" fmla="*/ 0 h 3935412"/>
              <a:gd name="connsiteX3" fmla="*/ 11208147 w 12192000"/>
              <a:gd name="connsiteY3" fmla="*/ 0 h 3935412"/>
              <a:gd name="connsiteX4" fmla="*/ 11208147 w 12192000"/>
              <a:gd name="connsiteY4" fmla="*/ 983853 h 3935412"/>
              <a:gd name="connsiteX5" fmla="*/ 12192000 w 12192000"/>
              <a:gd name="connsiteY5" fmla="*/ 983853 h 3935412"/>
              <a:gd name="connsiteX6" fmla="*/ 12192000 w 12192000"/>
              <a:gd name="connsiteY6" fmla="*/ 2951559 h 3935412"/>
              <a:gd name="connsiteX7" fmla="*/ 11208147 w 12192000"/>
              <a:gd name="connsiteY7" fmla="*/ 2951559 h 3935412"/>
              <a:gd name="connsiteX8" fmla="*/ 11208147 w 12192000"/>
              <a:gd name="connsiteY8" fmla="*/ 3935412 h 3935412"/>
              <a:gd name="connsiteX9" fmla="*/ 983853 w 12192000"/>
              <a:gd name="connsiteY9" fmla="*/ 3935412 h 3935412"/>
              <a:gd name="connsiteX10" fmla="*/ 983853 w 12192000"/>
              <a:gd name="connsiteY10" fmla="*/ 2951559 h 3935412"/>
              <a:gd name="connsiteX11" fmla="*/ 0 w 12192000"/>
              <a:gd name="connsiteY11" fmla="*/ 2951559 h 3935412"/>
              <a:gd name="connsiteX12" fmla="*/ 0 w 12192000"/>
              <a:gd name="connsiteY12" fmla="*/ 983853 h 3935412"/>
              <a:gd name="connsiteX0" fmla="*/ 10633 w 12192000"/>
              <a:gd name="connsiteY0" fmla="*/ 0 h 3940387"/>
              <a:gd name="connsiteX1" fmla="*/ 983853 w 12192000"/>
              <a:gd name="connsiteY1" fmla="*/ 988828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0632 h 3951019"/>
              <a:gd name="connsiteX1" fmla="*/ 728672 w 12192000"/>
              <a:gd name="connsiteY1" fmla="*/ 0 h 3951019"/>
              <a:gd name="connsiteX2" fmla="*/ 718039 w 12192000"/>
              <a:gd name="connsiteY2" fmla="*/ 834314 h 3951019"/>
              <a:gd name="connsiteX3" fmla="*/ 11208147 w 12192000"/>
              <a:gd name="connsiteY3" fmla="*/ 15607 h 3951019"/>
              <a:gd name="connsiteX4" fmla="*/ 11208147 w 12192000"/>
              <a:gd name="connsiteY4" fmla="*/ 999460 h 3951019"/>
              <a:gd name="connsiteX5" fmla="*/ 12192000 w 12192000"/>
              <a:gd name="connsiteY5" fmla="*/ 999460 h 3951019"/>
              <a:gd name="connsiteX6" fmla="*/ 12192000 w 12192000"/>
              <a:gd name="connsiteY6" fmla="*/ 2967166 h 3951019"/>
              <a:gd name="connsiteX7" fmla="*/ 11208147 w 12192000"/>
              <a:gd name="connsiteY7" fmla="*/ 2967166 h 3951019"/>
              <a:gd name="connsiteX8" fmla="*/ 11208147 w 12192000"/>
              <a:gd name="connsiteY8" fmla="*/ 3951019 h 3951019"/>
              <a:gd name="connsiteX9" fmla="*/ 983853 w 12192000"/>
              <a:gd name="connsiteY9" fmla="*/ 3951019 h 3951019"/>
              <a:gd name="connsiteX10" fmla="*/ 983853 w 12192000"/>
              <a:gd name="connsiteY10" fmla="*/ 2967166 h 3951019"/>
              <a:gd name="connsiteX11" fmla="*/ 0 w 12192000"/>
              <a:gd name="connsiteY11" fmla="*/ 2967166 h 3951019"/>
              <a:gd name="connsiteX12" fmla="*/ 10633 w 12192000"/>
              <a:gd name="connsiteY12" fmla="*/ 10632 h 3951019"/>
              <a:gd name="connsiteX0" fmla="*/ 10633 w 12192000"/>
              <a:gd name="connsiteY0" fmla="*/ 0 h 3940387"/>
              <a:gd name="connsiteX1" fmla="*/ 718039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0622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0999141 w 12192000"/>
              <a:gd name="connsiteY3" fmla="*/ 806163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9141 w 12192000"/>
              <a:gd name="connsiteY3" fmla="*/ 818821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7418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216"/>
              <a:gd name="connsiteY0" fmla="*/ 12658 h 3961969"/>
              <a:gd name="connsiteX1" fmla="*/ 718039 w 12192216"/>
              <a:gd name="connsiteY1" fmla="*/ 14583 h 3961969"/>
              <a:gd name="connsiteX2" fmla="*/ 718039 w 12192216"/>
              <a:gd name="connsiteY2" fmla="*/ 836340 h 3961969"/>
              <a:gd name="connsiteX3" fmla="*/ 10990432 w 12192216"/>
              <a:gd name="connsiteY3" fmla="*/ 827529 h 3961969"/>
              <a:gd name="connsiteX4" fmla="*/ 10999141 w 12192216"/>
              <a:gd name="connsiteY4" fmla="*/ 0 h 3961969"/>
              <a:gd name="connsiteX5" fmla="*/ 12192000 w 12192216"/>
              <a:gd name="connsiteY5" fmla="*/ 17418 h 3961969"/>
              <a:gd name="connsiteX6" fmla="*/ 12192000 w 12192216"/>
              <a:gd name="connsiteY6" fmla="*/ 2969192 h 3961969"/>
              <a:gd name="connsiteX7" fmla="*/ 12192216 w 12192216"/>
              <a:gd name="connsiteY7" fmla="*/ 3961969 h 3961969"/>
              <a:gd name="connsiteX8" fmla="*/ 11208147 w 12192216"/>
              <a:gd name="connsiteY8" fmla="*/ 3953045 h 3961969"/>
              <a:gd name="connsiteX9" fmla="*/ 983853 w 12192216"/>
              <a:gd name="connsiteY9" fmla="*/ 3953045 h 3961969"/>
              <a:gd name="connsiteX10" fmla="*/ 983853 w 12192216"/>
              <a:gd name="connsiteY10" fmla="*/ 2969192 h 3961969"/>
              <a:gd name="connsiteX11" fmla="*/ 0 w 12192216"/>
              <a:gd name="connsiteY11" fmla="*/ 2969192 h 3961969"/>
              <a:gd name="connsiteX12" fmla="*/ 10633 w 12192216"/>
              <a:gd name="connsiteY12" fmla="*/ 12658 h 3961969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81939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431" h="3970678">
                <a:moveTo>
                  <a:pt x="10848" y="12658"/>
                </a:moveTo>
                <a:lnTo>
                  <a:pt x="718254" y="14583"/>
                </a:lnTo>
                <a:lnTo>
                  <a:pt x="718254" y="836340"/>
                </a:lnTo>
                <a:lnTo>
                  <a:pt x="10990647" y="827529"/>
                </a:lnTo>
                <a:cubicBezTo>
                  <a:pt x="10987744" y="551686"/>
                  <a:pt x="10984842" y="275843"/>
                  <a:pt x="10981939" y="0"/>
                </a:cubicBezTo>
                <a:lnTo>
                  <a:pt x="12192215" y="17418"/>
                </a:lnTo>
                <a:lnTo>
                  <a:pt x="12192215" y="2969192"/>
                </a:lnTo>
                <a:lnTo>
                  <a:pt x="12192431" y="3961969"/>
                </a:lnTo>
                <a:lnTo>
                  <a:pt x="11208362" y="3953045"/>
                </a:lnTo>
                <a:lnTo>
                  <a:pt x="984068" y="3953045"/>
                </a:lnTo>
                <a:lnTo>
                  <a:pt x="0" y="3970678"/>
                </a:lnTo>
                <a:cubicBezTo>
                  <a:pt x="72" y="3636849"/>
                  <a:pt x="143" y="3303021"/>
                  <a:pt x="215" y="2969192"/>
                </a:cubicBezTo>
                <a:cubicBezTo>
                  <a:pt x="3759" y="1983681"/>
                  <a:pt x="7304" y="998169"/>
                  <a:pt x="10848" y="1265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56238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291" y="1671262"/>
            <a:ext cx="3049621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8309" y="3189027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7945" y="3663821"/>
            <a:ext cx="3226565" cy="2898775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4482354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23747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3839" y="3180590"/>
            <a:ext cx="3191743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2354" y="366308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8339863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481256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5642" y="3189397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5278" y="366419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183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56238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291" y="1671262"/>
            <a:ext cx="3049621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8309" y="3189027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7945" y="3663821"/>
            <a:ext cx="3226565" cy="2898775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4482354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23747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3839" y="3180590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2354" y="366308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8339863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481256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5642" y="3189397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5278" y="366419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595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291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9813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999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291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35" y="2962642"/>
            <a:ext cx="5078455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3" y="3437436"/>
            <a:ext cx="5078864" cy="24849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507867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649260" y="2090348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508230" y="2962642"/>
            <a:ext cx="5065461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07867" y="3437436"/>
            <a:ext cx="5078864" cy="24849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3620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35" y="2962642"/>
            <a:ext cx="5078455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3" y="3437436"/>
            <a:ext cx="5078864" cy="24849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507867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649260" y="2090348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508230" y="2962642"/>
            <a:ext cx="5065461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07867" y="3437436"/>
            <a:ext cx="5078864" cy="24849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052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6" t="-319" r="58838" b="5"/>
          <a:stretch/>
        </p:blipFill>
        <p:spPr>
          <a:xfrm>
            <a:off x="9135291" y="-21265"/>
            <a:ext cx="3060253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" b="-1"/>
          <a:stretch/>
        </p:blipFill>
        <p:spPr>
          <a:xfrm>
            <a:off x="0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1010766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F0F-2CBB-394C-8D28-1DF13077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14" y="2813879"/>
            <a:ext cx="7326313" cy="1263176"/>
          </a:xfrm>
        </p:spPr>
        <p:txBody>
          <a:bodyPr/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1237" y="2329567"/>
            <a:ext cx="2231800" cy="223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15804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"/>
          <a:stretch/>
        </p:blipFill>
        <p:spPr>
          <a:xfrm>
            <a:off x="9145921" y="-21265"/>
            <a:ext cx="3070889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" b="-1"/>
          <a:stretch/>
        </p:blipFill>
        <p:spPr>
          <a:xfrm>
            <a:off x="-3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998891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3C989-1309-994B-B24D-52010CD7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549" y="2893321"/>
            <a:ext cx="7326314" cy="1104292"/>
          </a:xfrm>
        </p:spPr>
        <p:txBody>
          <a:bodyPr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1237" y="2329567"/>
            <a:ext cx="2231800" cy="223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367783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01478-0708-F548-B1EB-39A1F968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75092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683522"/>
            <a:ext cx="9112250" cy="1644003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/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/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405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138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1F63B3-6FE0-3D4F-9AB1-C16F9215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75092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683522"/>
            <a:ext cx="9112250" cy="1644003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588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34C4C1-9B17-BE4B-864B-3201438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30" y="1912357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20788"/>
            <a:ext cx="9112250" cy="1606738"/>
          </a:xfrm>
        </p:spPr>
        <p:txBody>
          <a:bodyPr anchor="ctr" anchorCtr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7209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F70703-6BF1-C845-A5DA-3580FFC5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910830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61861"/>
            <a:ext cx="9112250" cy="1565664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4405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97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989875-230F-E04E-A996-BB83824C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30" y="1912357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58052"/>
            <a:ext cx="9112250" cy="1569473"/>
          </a:xfrm>
        </p:spPr>
        <p:txBody>
          <a:bodyPr anchor="ctr" anchorCtr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880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5FBC4E-4719-5B44-AFFB-ED854845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92169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24539"/>
            <a:ext cx="9112250" cy="1602986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4193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3050617" cy="6858000"/>
          </a:xfrm>
          <a:prstGeom prst="rect">
            <a:avLst/>
          </a:prstGeom>
          <a:solidFill>
            <a:srgbClr val="DC430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9887" y="0"/>
            <a:ext cx="3058740" cy="6858000"/>
          </a:xfrm>
          <a:prstGeom prst="rect">
            <a:avLst/>
          </a:prstGeom>
          <a:solidFill>
            <a:srgbClr val="DC430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51090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68699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64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069991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069628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17495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117132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57682" y="2184822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157319" y="2659616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148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939574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96212" y="365473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496212" y="4059937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7990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7991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8995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Gill Sans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939574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96212" y="365473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496212" y="4059937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7990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7991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34946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089509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646147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46147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789640" y="3271801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46278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346279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0197991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0197991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59278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089509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646147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46147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789640" y="3271801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46278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346279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0197991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0197991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484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0122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1914525"/>
            <a:ext cx="10452100" cy="454977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000" baseline="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eriod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+mj-lt"/>
              <a:buAutoNum type="arabicPeriod"/>
              <a:defRPr sz="1600" baseline="0"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 sz="1400" baseline="0"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eriod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14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97385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7417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74010" y="2195519"/>
            <a:ext cx="3318690" cy="3318690"/>
          </a:xfrm>
          <a:prstGeom prst="ellipse">
            <a:avLst/>
          </a:prstGeom>
          <a:noFill/>
          <a:ln w="50800">
            <a:solidFill>
              <a:srgbClr val="B3B3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4010" y="2216577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4170" y="2222100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3850" y="2216681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78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97385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7417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74010" y="2195519"/>
            <a:ext cx="3318690" cy="3318690"/>
          </a:xfrm>
          <a:prstGeom prst="ellipse">
            <a:avLst/>
          </a:prstGeom>
          <a:noFill/>
          <a:ln w="50800">
            <a:solidFill>
              <a:srgbClr val="B3B3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4010" y="2216577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4170" y="2222100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3850" y="2216681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30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018145" y="1386020"/>
            <a:ext cx="4112166" cy="4112166"/>
          </a:xfrm>
          <a:prstGeom prst="ellipse">
            <a:avLst/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3420" y="3859025"/>
            <a:ext cx="3638939" cy="494927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617028" y="2165323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36607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548" y="0"/>
            <a:ext cx="8442370" cy="6858000"/>
          </a:xfrm>
          <a:prstGeom prst="rect">
            <a:avLst/>
          </a:prstGeom>
        </p:spPr>
      </p:pic>
      <p:sp>
        <p:nvSpPr>
          <p:cNvPr id="39" name="Picture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55" y="-10632"/>
            <a:ext cx="6141447" cy="6876034"/>
          </a:xfrm>
          <a:custGeom>
            <a:avLst/>
            <a:gdLst>
              <a:gd name="connsiteX0" fmla="*/ 0 w 6137275"/>
              <a:gd name="connsiteY0" fmla="*/ 1534319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0 w 6137275"/>
              <a:gd name="connsiteY12" fmla="*/ 1534319 h 6858000"/>
              <a:gd name="connsiteX0" fmla="*/ 489098 w 6137275"/>
              <a:gd name="connsiteY0" fmla="*/ 715612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489098 w 6137275"/>
              <a:gd name="connsiteY12" fmla="*/ 715612 h 6858000"/>
              <a:gd name="connsiteX0" fmla="*/ 0 w 5648177"/>
              <a:gd name="connsiteY0" fmla="*/ 715612 h 6858000"/>
              <a:gd name="connsiteX1" fmla="*/ 1045221 w 5648177"/>
              <a:gd name="connsiteY1" fmla="*/ 1534319 h 6858000"/>
              <a:gd name="connsiteX2" fmla="*/ 1045221 w 5648177"/>
              <a:gd name="connsiteY2" fmla="*/ 0 h 6858000"/>
              <a:gd name="connsiteX3" fmla="*/ 4113858 w 5648177"/>
              <a:gd name="connsiteY3" fmla="*/ 0 h 6858000"/>
              <a:gd name="connsiteX4" fmla="*/ 4113858 w 5648177"/>
              <a:gd name="connsiteY4" fmla="*/ 1534319 h 6858000"/>
              <a:gd name="connsiteX5" fmla="*/ 5648177 w 5648177"/>
              <a:gd name="connsiteY5" fmla="*/ 1534319 h 6858000"/>
              <a:gd name="connsiteX6" fmla="*/ 5648177 w 5648177"/>
              <a:gd name="connsiteY6" fmla="*/ 5323681 h 6858000"/>
              <a:gd name="connsiteX7" fmla="*/ 4113858 w 5648177"/>
              <a:gd name="connsiteY7" fmla="*/ 5323681 h 6858000"/>
              <a:gd name="connsiteX8" fmla="*/ 4113858 w 5648177"/>
              <a:gd name="connsiteY8" fmla="*/ 6858000 h 6858000"/>
              <a:gd name="connsiteX9" fmla="*/ 1045221 w 5648177"/>
              <a:gd name="connsiteY9" fmla="*/ 6858000 h 6858000"/>
              <a:gd name="connsiteX10" fmla="*/ 1045221 w 5648177"/>
              <a:gd name="connsiteY10" fmla="*/ 5323681 h 6858000"/>
              <a:gd name="connsiteX11" fmla="*/ 10632 w 5648177"/>
              <a:gd name="connsiteY11" fmla="*/ 6131755 h 6858000"/>
              <a:gd name="connsiteX12" fmla="*/ 0 w 5648177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531089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96500 w 6144677"/>
              <a:gd name="connsiteY0" fmla="*/ 715612 h 6858000"/>
              <a:gd name="connsiteX1" fmla="*/ 0 w 6144677"/>
              <a:gd name="connsiteY1" fmla="*/ 715612 h 6858000"/>
              <a:gd name="connsiteX2" fmla="*/ 1541721 w 6144677"/>
              <a:gd name="connsiteY2" fmla="*/ 0 h 6858000"/>
              <a:gd name="connsiteX3" fmla="*/ 4610358 w 6144677"/>
              <a:gd name="connsiteY3" fmla="*/ 0 h 6858000"/>
              <a:gd name="connsiteX4" fmla="*/ 4610358 w 6144677"/>
              <a:gd name="connsiteY4" fmla="*/ 1534319 h 6858000"/>
              <a:gd name="connsiteX5" fmla="*/ 6144677 w 6144677"/>
              <a:gd name="connsiteY5" fmla="*/ 1534319 h 6858000"/>
              <a:gd name="connsiteX6" fmla="*/ 6144677 w 6144677"/>
              <a:gd name="connsiteY6" fmla="*/ 5323681 h 6858000"/>
              <a:gd name="connsiteX7" fmla="*/ 4610358 w 6144677"/>
              <a:gd name="connsiteY7" fmla="*/ 5323681 h 6858000"/>
              <a:gd name="connsiteX8" fmla="*/ 4610358 w 6144677"/>
              <a:gd name="connsiteY8" fmla="*/ 6858000 h 6858000"/>
              <a:gd name="connsiteX9" fmla="*/ 10633 w 6144677"/>
              <a:gd name="connsiteY9" fmla="*/ 6858000 h 6858000"/>
              <a:gd name="connsiteX10" fmla="*/ 10632 w 6144677"/>
              <a:gd name="connsiteY10" fmla="*/ 6131755 h 6858000"/>
              <a:gd name="connsiteX11" fmla="*/ 507132 w 6144677"/>
              <a:gd name="connsiteY11" fmla="*/ 6131755 h 6858000"/>
              <a:gd name="connsiteX12" fmla="*/ 496500 w 6144677"/>
              <a:gd name="connsiteY12" fmla="*/ 715612 h 6858000"/>
              <a:gd name="connsiteX0" fmla="*/ 496500 w 6144677"/>
              <a:gd name="connsiteY0" fmla="*/ 736877 h 6879265"/>
              <a:gd name="connsiteX1" fmla="*/ 0 w 6144677"/>
              <a:gd name="connsiteY1" fmla="*/ 736877 h 6879265"/>
              <a:gd name="connsiteX2" fmla="*/ 10633 w 6144677"/>
              <a:gd name="connsiteY2" fmla="*/ 0 h 6879265"/>
              <a:gd name="connsiteX3" fmla="*/ 4610358 w 6144677"/>
              <a:gd name="connsiteY3" fmla="*/ 21265 h 6879265"/>
              <a:gd name="connsiteX4" fmla="*/ 4610358 w 6144677"/>
              <a:gd name="connsiteY4" fmla="*/ 1555584 h 6879265"/>
              <a:gd name="connsiteX5" fmla="*/ 6144677 w 6144677"/>
              <a:gd name="connsiteY5" fmla="*/ 1555584 h 6879265"/>
              <a:gd name="connsiteX6" fmla="*/ 6144677 w 6144677"/>
              <a:gd name="connsiteY6" fmla="*/ 5344946 h 6879265"/>
              <a:gd name="connsiteX7" fmla="*/ 4610358 w 6144677"/>
              <a:gd name="connsiteY7" fmla="*/ 5344946 h 6879265"/>
              <a:gd name="connsiteX8" fmla="*/ 4610358 w 6144677"/>
              <a:gd name="connsiteY8" fmla="*/ 6879265 h 6879265"/>
              <a:gd name="connsiteX9" fmla="*/ 10633 w 6144677"/>
              <a:gd name="connsiteY9" fmla="*/ 6879265 h 6879265"/>
              <a:gd name="connsiteX10" fmla="*/ 10632 w 6144677"/>
              <a:gd name="connsiteY10" fmla="*/ 6153020 h 6879265"/>
              <a:gd name="connsiteX11" fmla="*/ 507132 w 6144677"/>
              <a:gd name="connsiteY11" fmla="*/ 6153020 h 6879265"/>
              <a:gd name="connsiteX12" fmla="*/ 496500 w 6144677"/>
              <a:gd name="connsiteY12" fmla="*/ 736877 h 6879265"/>
              <a:gd name="connsiteX0" fmla="*/ 496500 w 6144677"/>
              <a:gd name="connsiteY0" fmla="*/ 726244 h 6868632"/>
              <a:gd name="connsiteX1" fmla="*/ 0 w 6144677"/>
              <a:gd name="connsiteY1" fmla="*/ 726244 h 6868632"/>
              <a:gd name="connsiteX2" fmla="*/ 10633 w 6144677"/>
              <a:gd name="connsiteY2" fmla="*/ 0 h 6868632"/>
              <a:gd name="connsiteX3" fmla="*/ 4610358 w 6144677"/>
              <a:gd name="connsiteY3" fmla="*/ 10632 h 6868632"/>
              <a:gd name="connsiteX4" fmla="*/ 4610358 w 6144677"/>
              <a:gd name="connsiteY4" fmla="*/ 1544951 h 6868632"/>
              <a:gd name="connsiteX5" fmla="*/ 6144677 w 6144677"/>
              <a:gd name="connsiteY5" fmla="*/ 1544951 h 6868632"/>
              <a:gd name="connsiteX6" fmla="*/ 6144677 w 6144677"/>
              <a:gd name="connsiteY6" fmla="*/ 5334313 h 6868632"/>
              <a:gd name="connsiteX7" fmla="*/ 4610358 w 6144677"/>
              <a:gd name="connsiteY7" fmla="*/ 5334313 h 6868632"/>
              <a:gd name="connsiteX8" fmla="*/ 4610358 w 6144677"/>
              <a:gd name="connsiteY8" fmla="*/ 6868632 h 6868632"/>
              <a:gd name="connsiteX9" fmla="*/ 10633 w 6144677"/>
              <a:gd name="connsiteY9" fmla="*/ 6868632 h 6868632"/>
              <a:gd name="connsiteX10" fmla="*/ 10632 w 6144677"/>
              <a:gd name="connsiteY10" fmla="*/ 6142387 h 6868632"/>
              <a:gd name="connsiteX11" fmla="*/ 507132 w 6144677"/>
              <a:gd name="connsiteY11" fmla="*/ 6142387 h 6868632"/>
              <a:gd name="connsiteX12" fmla="*/ 496500 w 6144677"/>
              <a:gd name="connsiteY12" fmla="*/ 726244 h 6868632"/>
              <a:gd name="connsiteX0" fmla="*/ 485868 w 6134045"/>
              <a:gd name="connsiteY0" fmla="*/ 726244 h 6868632"/>
              <a:gd name="connsiteX1" fmla="*/ 10634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34045"/>
              <a:gd name="connsiteY0" fmla="*/ 726244 h 6868632"/>
              <a:gd name="connsiteX1" fmla="*/ 2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41447"/>
              <a:gd name="connsiteY0" fmla="*/ 726244 h 6868632"/>
              <a:gd name="connsiteX1" fmla="*/ 2 w 6141447"/>
              <a:gd name="connsiteY1" fmla="*/ 726244 h 6868632"/>
              <a:gd name="connsiteX2" fmla="*/ 1 w 6141447"/>
              <a:gd name="connsiteY2" fmla="*/ 0 h 6868632"/>
              <a:gd name="connsiteX3" fmla="*/ 4599726 w 6141447"/>
              <a:gd name="connsiteY3" fmla="*/ 10632 h 6868632"/>
              <a:gd name="connsiteX4" fmla="*/ 6141447 w 6141447"/>
              <a:gd name="connsiteY4" fmla="*/ 24495 h 6868632"/>
              <a:gd name="connsiteX5" fmla="*/ 6134045 w 6141447"/>
              <a:gd name="connsiteY5" fmla="*/ 1544951 h 6868632"/>
              <a:gd name="connsiteX6" fmla="*/ 6134045 w 6141447"/>
              <a:gd name="connsiteY6" fmla="*/ 5334313 h 6868632"/>
              <a:gd name="connsiteX7" fmla="*/ 4599726 w 6141447"/>
              <a:gd name="connsiteY7" fmla="*/ 5334313 h 6868632"/>
              <a:gd name="connsiteX8" fmla="*/ 4599726 w 6141447"/>
              <a:gd name="connsiteY8" fmla="*/ 6868632 h 6868632"/>
              <a:gd name="connsiteX9" fmla="*/ 1 w 6141447"/>
              <a:gd name="connsiteY9" fmla="*/ 6868632 h 6868632"/>
              <a:gd name="connsiteX10" fmla="*/ 0 w 6141447"/>
              <a:gd name="connsiteY10" fmla="*/ 6142387 h 6868632"/>
              <a:gd name="connsiteX11" fmla="*/ 496500 w 6141447"/>
              <a:gd name="connsiteY11" fmla="*/ 6142387 h 6868632"/>
              <a:gd name="connsiteX12" fmla="*/ 485868 w 6141447"/>
              <a:gd name="connsiteY12" fmla="*/ 726244 h 6868632"/>
              <a:gd name="connsiteX0" fmla="*/ 485868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485868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34953 h 6876034"/>
              <a:gd name="connsiteX0" fmla="*/ 849299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49299 w 6141447"/>
              <a:gd name="connsiteY12" fmla="*/ 734953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447" h="6876034">
                <a:moveTo>
                  <a:pt x="849299" y="734953"/>
                </a:moveTo>
                <a:lnTo>
                  <a:pt x="2" y="734953"/>
                </a:lnTo>
                <a:cubicBezTo>
                  <a:pt x="2" y="492872"/>
                  <a:pt x="1" y="242081"/>
                  <a:pt x="1" y="0"/>
                </a:cubicBezTo>
                <a:lnTo>
                  <a:pt x="4599726" y="10632"/>
                </a:lnTo>
                <a:lnTo>
                  <a:pt x="6141447" y="24495"/>
                </a:lnTo>
                <a:cubicBezTo>
                  <a:pt x="6138980" y="531314"/>
                  <a:pt x="6136512" y="1038132"/>
                  <a:pt x="6134045" y="1544951"/>
                </a:cubicBezTo>
                <a:lnTo>
                  <a:pt x="6134045" y="5334313"/>
                </a:lnTo>
                <a:cubicBezTo>
                  <a:pt x="6136512" y="5848220"/>
                  <a:pt x="6138980" y="6362127"/>
                  <a:pt x="6141447" y="6876034"/>
                </a:cubicBezTo>
                <a:lnTo>
                  <a:pt x="4599726" y="6868632"/>
                </a:lnTo>
                <a:lnTo>
                  <a:pt x="1" y="6868632"/>
                </a:lnTo>
                <a:cubicBezTo>
                  <a:pt x="1" y="6626550"/>
                  <a:pt x="0" y="6384469"/>
                  <a:pt x="0" y="6142387"/>
                </a:cubicBezTo>
                <a:lnTo>
                  <a:pt x="847374" y="6142387"/>
                </a:lnTo>
                <a:cubicBezTo>
                  <a:pt x="850918" y="4337006"/>
                  <a:pt x="845755" y="2540334"/>
                  <a:pt x="849299" y="734953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483326" y="0"/>
            <a:ext cx="4572002" cy="6858000"/>
            <a:chOff x="0" y="0"/>
            <a:chExt cx="4572002" cy="6858000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0" y="0"/>
            <a:ext cx="4572002" cy="6858000"/>
            <a:chOff x="0" y="0"/>
            <a:chExt cx="4572002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46" name="Rectangle 45"/>
          <p:cNvSpPr/>
          <p:nvPr userDrawn="1"/>
        </p:nvSpPr>
        <p:spPr>
          <a:xfrm>
            <a:off x="1031358" y="723900"/>
            <a:ext cx="5879805" cy="5410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818168" y="1300438"/>
            <a:ext cx="4391246" cy="104698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659170" y="1153553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4876" y="129494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18168" y="2519265"/>
            <a:ext cx="4391246" cy="3442996"/>
          </a:xfrm>
        </p:spPr>
        <p:txBody>
          <a:bodyPr anchor="t" anchorCtr="0"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005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548" y="0"/>
            <a:ext cx="8442370" cy="6858000"/>
          </a:xfrm>
          <a:prstGeom prst="rect">
            <a:avLst/>
          </a:prstGeom>
        </p:spPr>
      </p:pic>
      <p:grpSp>
        <p:nvGrpSpPr>
          <p:cNvPr id="40" name="Group 39"/>
          <p:cNvGrpSpPr/>
          <p:nvPr userDrawn="1"/>
        </p:nvGrpSpPr>
        <p:grpSpPr>
          <a:xfrm>
            <a:off x="1483326" y="0"/>
            <a:ext cx="4572002" cy="6858000"/>
            <a:chOff x="0" y="0"/>
            <a:chExt cx="4572002" cy="6858000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0" y="0"/>
            <a:ext cx="4572002" cy="6858000"/>
            <a:chOff x="0" y="0"/>
            <a:chExt cx="4572002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46" name="Rectangle 45"/>
          <p:cNvSpPr/>
          <p:nvPr userDrawn="1"/>
        </p:nvSpPr>
        <p:spPr>
          <a:xfrm>
            <a:off x="1031358" y="723900"/>
            <a:ext cx="5879805" cy="54102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818168" y="1300438"/>
            <a:ext cx="4391246" cy="104698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659170" y="1153553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4876" y="129494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18168" y="2519265"/>
            <a:ext cx="4391246" cy="3442996"/>
          </a:xfrm>
        </p:spPr>
        <p:txBody>
          <a:bodyPr anchor="t" anchorCtr="0"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Picture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55" y="-10632"/>
            <a:ext cx="6141447" cy="6876034"/>
          </a:xfrm>
          <a:custGeom>
            <a:avLst/>
            <a:gdLst>
              <a:gd name="connsiteX0" fmla="*/ 0 w 6137275"/>
              <a:gd name="connsiteY0" fmla="*/ 1534319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0 w 6137275"/>
              <a:gd name="connsiteY12" fmla="*/ 1534319 h 6858000"/>
              <a:gd name="connsiteX0" fmla="*/ 489098 w 6137275"/>
              <a:gd name="connsiteY0" fmla="*/ 715612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489098 w 6137275"/>
              <a:gd name="connsiteY12" fmla="*/ 715612 h 6858000"/>
              <a:gd name="connsiteX0" fmla="*/ 0 w 5648177"/>
              <a:gd name="connsiteY0" fmla="*/ 715612 h 6858000"/>
              <a:gd name="connsiteX1" fmla="*/ 1045221 w 5648177"/>
              <a:gd name="connsiteY1" fmla="*/ 1534319 h 6858000"/>
              <a:gd name="connsiteX2" fmla="*/ 1045221 w 5648177"/>
              <a:gd name="connsiteY2" fmla="*/ 0 h 6858000"/>
              <a:gd name="connsiteX3" fmla="*/ 4113858 w 5648177"/>
              <a:gd name="connsiteY3" fmla="*/ 0 h 6858000"/>
              <a:gd name="connsiteX4" fmla="*/ 4113858 w 5648177"/>
              <a:gd name="connsiteY4" fmla="*/ 1534319 h 6858000"/>
              <a:gd name="connsiteX5" fmla="*/ 5648177 w 5648177"/>
              <a:gd name="connsiteY5" fmla="*/ 1534319 h 6858000"/>
              <a:gd name="connsiteX6" fmla="*/ 5648177 w 5648177"/>
              <a:gd name="connsiteY6" fmla="*/ 5323681 h 6858000"/>
              <a:gd name="connsiteX7" fmla="*/ 4113858 w 5648177"/>
              <a:gd name="connsiteY7" fmla="*/ 5323681 h 6858000"/>
              <a:gd name="connsiteX8" fmla="*/ 4113858 w 5648177"/>
              <a:gd name="connsiteY8" fmla="*/ 6858000 h 6858000"/>
              <a:gd name="connsiteX9" fmla="*/ 1045221 w 5648177"/>
              <a:gd name="connsiteY9" fmla="*/ 6858000 h 6858000"/>
              <a:gd name="connsiteX10" fmla="*/ 1045221 w 5648177"/>
              <a:gd name="connsiteY10" fmla="*/ 5323681 h 6858000"/>
              <a:gd name="connsiteX11" fmla="*/ 10632 w 5648177"/>
              <a:gd name="connsiteY11" fmla="*/ 6131755 h 6858000"/>
              <a:gd name="connsiteX12" fmla="*/ 0 w 5648177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531089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96500 w 6144677"/>
              <a:gd name="connsiteY0" fmla="*/ 715612 h 6858000"/>
              <a:gd name="connsiteX1" fmla="*/ 0 w 6144677"/>
              <a:gd name="connsiteY1" fmla="*/ 715612 h 6858000"/>
              <a:gd name="connsiteX2" fmla="*/ 1541721 w 6144677"/>
              <a:gd name="connsiteY2" fmla="*/ 0 h 6858000"/>
              <a:gd name="connsiteX3" fmla="*/ 4610358 w 6144677"/>
              <a:gd name="connsiteY3" fmla="*/ 0 h 6858000"/>
              <a:gd name="connsiteX4" fmla="*/ 4610358 w 6144677"/>
              <a:gd name="connsiteY4" fmla="*/ 1534319 h 6858000"/>
              <a:gd name="connsiteX5" fmla="*/ 6144677 w 6144677"/>
              <a:gd name="connsiteY5" fmla="*/ 1534319 h 6858000"/>
              <a:gd name="connsiteX6" fmla="*/ 6144677 w 6144677"/>
              <a:gd name="connsiteY6" fmla="*/ 5323681 h 6858000"/>
              <a:gd name="connsiteX7" fmla="*/ 4610358 w 6144677"/>
              <a:gd name="connsiteY7" fmla="*/ 5323681 h 6858000"/>
              <a:gd name="connsiteX8" fmla="*/ 4610358 w 6144677"/>
              <a:gd name="connsiteY8" fmla="*/ 6858000 h 6858000"/>
              <a:gd name="connsiteX9" fmla="*/ 10633 w 6144677"/>
              <a:gd name="connsiteY9" fmla="*/ 6858000 h 6858000"/>
              <a:gd name="connsiteX10" fmla="*/ 10632 w 6144677"/>
              <a:gd name="connsiteY10" fmla="*/ 6131755 h 6858000"/>
              <a:gd name="connsiteX11" fmla="*/ 507132 w 6144677"/>
              <a:gd name="connsiteY11" fmla="*/ 6131755 h 6858000"/>
              <a:gd name="connsiteX12" fmla="*/ 496500 w 6144677"/>
              <a:gd name="connsiteY12" fmla="*/ 715612 h 6858000"/>
              <a:gd name="connsiteX0" fmla="*/ 496500 w 6144677"/>
              <a:gd name="connsiteY0" fmla="*/ 736877 h 6879265"/>
              <a:gd name="connsiteX1" fmla="*/ 0 w 6144677"/>
              <a:gd name="connsiteY1" fmla="*/ 736877 h 6879265"/>
              <a:gd name="connsiteX2" fmla="*/ 10633 w 6144677"/>
              <a:gd name="connsiteY2" fmla="*/ 0 h 6879265"/>
              <a:gd name="connsiteX3" fmla="*/ 4610358 w 6144677"/>
              <a:gd name="connsiteY3" fmla="*/ 21265 h 6879265"/>
              <a:gd name="connsiteX4" fmla="*/ 4610358 w 6144677"/>
              <a:gd name="connsiteY4" fmla="*/ 1555584 h 6879265"/>
              <a:gd name="connsiteX5" fmla="*/ 6144677 w 6144677"/>
              <a:gd name="connsiteY5" fmla="*/ 1555584 h 6879265"/>
              <a:gd name="connsiteX6" fmla="*/ 6144677 w 6144677"/>
              <a:gd name="connsiteY6" fmla="*/ 5344946 h 6879265"/>
              <a:gd name="connsiteX7" fmla="*/ 4610358 w 6144677"/>
              <a:gd name="connsiteY7" fmla="*/ 5344946 h 6879265"/>
              <a:gd name="connsiteX8" fmla="*/ 4610358 w 6144677"/>
              <a:gd name="connsiteY8" fmla="*/ 6879265 h 6879265"/>
              <a:gd name="connsiteX9" fmla="*/ 10633 w 6144677"/>
              <a:gd name="connsiteY9" fmla="*/ 6879265 h 6879265"/>
              <a:gd name="connsiteX10" fmla="*/ 10632 w 6144677"/>
              <a:gd name="connsiteY10" fmla="*/ 6153020 h 6879265"/>
              <a:gd name="connsiteX11" fmla="*/ 507132 w 6144677"/>
              <a:gd name="connsiteY11" fmla="*/ 6153020 h 6879265"/>
              <a:gd name="connsiteX12" fmla="*/ 496500 w 6144677"/>
              <a:gd name="connsiteY12" fmla="*/ 736877 h 6879265"/>
              <a:gd name="connsiteX0" fmla="*/ 496500 w 6144677"/>
              <a:gd name="connsiteY0" fmla="*/ 726244 h 6868632"/>
              <a:gd name="connsiteX1" fmla="*/ 0 w 6144677"/>
              <a:gd name="connsiteY1" fmla="*/ 726244 h 6868632"/>
              <a:gd name="connsiteX2" fmla="*/ 10633 w 6144677"/>
              <a:gd name="connsiteY2" fmla="*/ 0 h 6868632"/>
              <a:gd name="connsiteX3" fmla="*/ 4610358 w 6144677"/>
              <a:gd name="connsiteY3" fmla="*/ 10632 h 6868632"/>
              <a:gd name="connsiteX4" fmla="*/ 4610358 w 6144677"/>
              <a:gd name="connsiteY4" fmla="*/ 1544951 h 6868632"/>
              <a:gd name="connsiteX5" fmla="*/ 6144677 w 6144677"/>
              <a:gd name="connsiteY5" fmla="*/ 1544951 h 6868632"/>
              <a:gd name="connsiteX6" fmla="*/ 6144677 w 6144677"/>
              <a:gd name="connsiteY6" fmla="*/ 5334313 h 6868632"/>
              <a:gd name="connsiteX7" fmla="*/ 4610358 w 6144677"/>
              <a:gd name="connsiteY7" fmla="*/ 5334313 h 6868632"/>
              <a:gd name="connsiteX8" fmla="*/ 4610358 w 6144677"/>
              <a:gd name="connsiteY8" fmla="*/ 6868632 h 6868632"/>
              <a:gd name="connsiteX9" fmla="*/ 10633 w 6144677"/>
              <a:gd name="connsiteY9" fmla="*/ 6868632 h 6868632"/>
              <a:gd name="connsiteX10" fmla="*/ 10632 w 6144677"/>
              <a:gd name="connsiteY10" fmla="*/ 6142387 h 6868632"/>
              <a:gd name="connsiteX11" fmla="*/ 507132 w 6144677"/>
              <a:gd name="connsiteY11" fmla="*/ 6142387 h 6868632"/>
              <a:gd name="connsiteX12" fmla="*/ 496500 w 6144677"/>
              <a:gd name="connsiteY12" fmla="*/ 726244 h 6868632"/>
              <a:gd name="connsiteX0" fmla="*/ 485868 w 6134045"/>
              <a:gd name="connsiteY0" fmla="*/ 726244 h 6868632"/>
              <a:gd name="connsiteX1" fmla="*/ 10634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34045"/>
              <a:gd name="connsiteY0" fmla="*/ 726244 h 6868632"/>
              <a:gd name="connsiteX1" fmla="*/ 2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41447"/>
              <a:gd name="connsiteY0" fmla="*/ 726244 h 6868632"/>
              <a:gd name="connsiteX1" fmla="*/ 2 w 6141447"/>
              <a:gd name="connsiteY1" fmla="*/ 726244 h 6868632"/>
              <a:gd name="connsiteX2" fmla="*/ 1 w 6141447"/>
              <a:gd name="connsiteY2" fmla="*/ 0 h 6868632"/>
              <a:gd name="connsiteX3" fmla="*/ 4599726 w 6141447"/>
              <a:gd name="connsiteY3" fmla="*/ 10632 h 6868632"/>
              <a:gd name="connsiteX4" fmla="*/ 6141447 w 6141447"/>
              <a:gd name="connsiteY4" fmla="*/ 24495 h 6868632"/>
              <a:gd name="connsiteX5" fmla="*/ 6134045 w 6141447"/>
              <a:gd name="connsiteY5" fmla="*/ 1544951 h 6868632"/>
              <a:gd name="connsiteX6" fmla="*/ 6134045 w 6141447"/>
              <a:gd name="connsiteY6" fmla="*/ 5334313 h 6868632"/>
              <a:gd name="connsiteX7" fmla="*/ 4599726 w 6141447"/>
              <a:gd name="connsiteY7" fmla="*/ 5334313 h 6868632"/>
              <a:gd name="connsiteX8" fmla="*/ 4599726 w 6141447"/>
              <a:gd name="connsiteY8" fmla="*/ 6868632 h 6868632"/>
              <a:gd name="connsiteX9" fmla="*/ 1 w 6141447"/>
              <a:gd name="connsiteY9" fmla="*/ 6868632 h 6868632"/>
              <a:gd name="connsiteX10" fmla="*/ 0 w 6141447"/>
              <a:gd name="connsiteY10" fmla="*/ 6142387 h 6868632"/>
              <a:gd name="connsiteX11" fmla="*/ 496500 w 6141447"/>
              <a:gd name="connsiteY11" fmla="*/ 6142387 h 6868632"/>
              <a:gd name="connsiteX12" fmla="*/ 485868 w 6141447"/>
              <a:gd name="connsiteY12" fmla="*/ 726244 h 6868632"/>
              <a:gd name="connsiteX0" fmla="*/ 485868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485868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34953 h 6876034"/>
              <a:gd name="connsiteX0" fmla="*/ 849299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49299 w 6141447"/>
              <a:gd name="connsiteY12" fmla="*/ 734953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447" h="6876034">
                <a:moveTo>
                  <a:pt x="849299" y="734953"/>
                </a:moveTo>
                <a:lnTo>
                  <a:pt x="2" y="734953"/>
                </a:lnTo>
                <a:cubicBezTo>
                  <a:pt x="2" y="492872"/>
                  <a:pt x="1" y="242081"/>
                  <a:pt x="1" y="0"/>
                </a:cubicBezTo>
                <a:lnTo>
                  <a:pt x="4599726" y="10632"/>
                </a:lnTo>
                <a:lnTo>
                  <a:pt x="6141447" y="24495"/>
                </a:lnTo>
                <a:cubicBezTo>
                  <a:pt x="6138980" y="531314"/>
                  <a:pt x="6136512" y="1038132"/>
                  <a:pt x="6134045" y="1544951"/>
                </a:cubicBezTo>
                <a:lnTo>
                  <a:pt x="6134045" y="5334313"/>
                </a:lnTo>
                <a:cubicBezTo>
                  <a:pt x="6136512" y="5848220"/>
                  <a:pt x="6138980" y="6362127"/>
                  <a:pt x="6141447" y="6876034"/>
                </a:cubicBezTo>
                <a:lnTo>
                  <a:pt x="4599726" y="6868632"/>
                </a:lnTo>
                <a:lnTo>
                  <a:pt x="1" y="6868632"/>
                </a:lnTo>
                <a:cubicBezTo>
                  <a:pt x="1" y="6626550"/>
                  <a:pt x="0" y="6384469"/>
                  <a:pt x="0" y="6142387"/>
                </a:cubicBezTo>
                <a:lnTo>
                  <a:pt x="847374" y="6142387"/>
                </a:lnTo>
                <a:cubicBezTo>
                  <a:pt x="850918" y="4337006"/>
                  <a:pt x="845755" y="2540334"/>
                  <a:pt x="849299" y="734953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" y="95692"/>
            <a:ext cx="12192431" cy="676230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194" y="-53163"/>
            <a:ext cx="12189806" cy="2976245"/>
            <a:chOff x="0" y="-53163"/>
            <a:chExt cx="9141806" cy="297624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1806" cy="2923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75" b="57376"/>
            <a:stretch/>
          </p:blipFill>
          <p:spPr>
            <a:xfrm>
              <a:off x="0" y="-53163"/>
              <a:ext cx="9141806" cy="2976245"/>
            </a:xfrm>
            <a:custGeom>
              <a:avLst/>
              <a:gdLst>
                <a:gd name="connsiteX0" fmla="*/ 0 w 9141806"/>
                <a:gd name="connsiteY0" fmla="*/ 0 h 2923082"/>
                <a:gd name="connsiteX1" fmla="*/ 9141806 w 9141806"/>
                <a:gd name="connsiteY1" fmla="*/ 0 h 2923082"/>
                <a:gd name="connsiteX2" fmla="*/ 9141806 w 9141806"/>
                <a:gd name="connsiteY2" fmla="*/ 2923082 h 2923082"/>
                <a:gd name="connsiteX3" fmla="*/ 0 w 9141806"/>
                <a:gd name="connsiteY3" fmla="*/ 2923082 h 292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1806" h="2923082">
                  <a:moveTo>
                    <a:pt x="0" y="0"/>
                  </a:moveTo>
                  <a:lnTo>
                    <a:pt x="9141806" y="0"/>
                  </a:lnTo>
                  <a:lnTo>
                    <a:pt x="9141806" y="2923082"/>
                  </a:lnTo>
                  <a:lnTo>
                    <a:pt x="0" y="2923082"/>
                  </a:lnTo>
                  <a:close/>
                </a:path>
              </a:pathLst>
            </a:custGeom>
          </p:spPr>
        </p:pic>
      </p:grpSp>
      <p:sp>
        <p:nvSpPr>
          <p:cNvPr id="9" name="Rectangle 8"/>
          <p:cNvSpPr/>
          <p:nvPr userDrawn="1"/>
        </p:nvSpPr>
        <p:spPr>
          <a:xfrm>
            <a:off x="723900" y="723900"/>
            <a:ext cx="10262216" cy="301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3738" y="958878"/>
            <a:ext cx="8855470" cy="56919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592662" y="958878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734055" y="1100271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1604963"/>
            <a:ext cx="8856663" cy="1957387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6" y="2904955"/>
            <a:ext cx="12192431" cy="3970678"/>
          </a:xfrm>
          <a:custGeom>
            <a:avLst/>
            <a:gdLst>
              <a:gd name="connsiteX0" fmla="*/ 0 w 12192000"/>
              <a:gd name="connsiteY0" fmla="*/ 983853 h 3935412"/>
              <a:gd name="connsiteX1" fmla="*/ 983853 w 12192000"/>
              <a:gd name="connsiteY1" fmla="*/ 983853 h 3935412"/>
              <a:gd name="connsiteX2" fmla="*/ 983853 w 12192000"/>
              <a:gd name="connsiteY2" fmla="*/ 0 h 3935412"/>
              <a:gd name="connsiteX3" fmla="*/ 11208147 w 12192000"/>
              <a:gd name="connsiteY3" fmla="*/ 0 h 3935412"/>
              <a:gd name="connsiteX4" fmla="*/ 11208147 w 12192000"/>
              <a:gd name="connsiteY4" fmla="*/ 983853 h 3935412"/>
              <a:gd name="connsiteX5" fmla="*/ 12192000 w 12192000"/>
              <a:gd name="connsiteY5" fmla="*/ 983853 h 3935412"/>
              <a:gd name="connsiteX6" fmla="*/ 12192000 w 12192000"/>
              <a:gd name="connsiteY6" fmla="*/ 2951559 h 3935412"/>
              <a:gd name="connsiteX7" fmla="*/ 11208147 w 12192000"/>
              <a:gd name="connsiteY7" fmla="*/ 2951559 h 3935412"/>
              <a:gd name="connsiteX8" fmla="*/ 11208147 w 12192000"/>
              <a:gd name="connsiteY8" fmla="*/ 3935412 h 3935412"/>
              <a:gd name="connsiteX9" fmla="*/ 983853 w 12192000"/>
              <a:gd name="connsiteY9" fmla="*/ 3935412 h 3935412"/>
              <a:gd name="connsiteX10" fmla="*/ 983853 w 12192000"/>
              <a:gd name="connsiteY10" fmla="*/ 2951559 h 3935412"/>
              <a:gd name="connsiteX11" fmla="*/ 0 w 12192000"/>
              <a:gd name="connsiteY11" fmla="*/ 2951559 h 3935412"/>
              <a:gd name="connsiteX12" fmla="*/ 0 w 12192000"/>
              <a:gd name="connsiteY12" fmla="*/ 983853 h 3935412"/>
              <a:gd name="connsiteX0" fmla="*/ 10633 w 12192000"/>
              <a:gd name="connsiteY0" fmla="*/ 0 h 3940387"/>
              <a:gd name="connsiteX1" fmla="*/ 983853 w 12192000"/>
              <a:gd name="connsiteY1" fmla="*/ 988828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0632 h 3951019"/>
              <a:gd name="connsiteX1" fmla="*/ 728672 w 12192000"/>
              <a:gd name="connsiteY1" fmla="*/ 0 h 3951019"/>
              <a:gd name="connsiteX2" fmla="*/ 718039 w 12192000"/>
              <a:gd name="connsiteY2" fmla="*/ 834314 h 3951019"/>
              <a:gd name="connsiteX3" fmla="*/ 11208147 w 12192000"/>
              <a:gd name="connsiteY3" fmla="*/ 15607 h 3951019"/>
              <a:gd name="connsiteX4" fmla="*/ 11208147 w 12192000"/>
              <a:gd name="connsiteY4" fmla="*/ 999460 h 3951019"/>
              <a:gd name="connsiteX5" fmla="*/ 12192000 w 12192000"/>
              <a:gd name="connsiteY5" fmla="*/ 999460 h 3951019"/>
              <a:gd name="connsiteX6" fmla="*/ 12192000 w 12192000"/>
              <a:gd name="connsiteY6" fmla="*/ 2967166 h 3951019"/>
              <a:gd name="connsiteX7" fmla="*/ 11208147 w 12192000"/>
              <a:gd name="connsiteY7" fmla="*/ 2967166 h 3951019"/>
              <a:gd name="connsiteX8" fmla="*/ 11208147 w 12192000"/>
              <a:gd name="connsiteY8" fmla="*/ 3951019 h 3951019"/>
              <a:gd name="connsiteX9" fmla="*/ 983853 w 12192000"/>
              <a:gd name="connsiteY9" fmla="*/ 3951019 h 3951019"/>
              <a:gd name="connsiteX10" fmla="*/ 983853 w 12192000"/>
              <a:gd name="connsiteY10" fmla="*/ 2967166 h 3951019"/>
              <a:gd name="connsiteX11" fmla="*/ 0 w 12192000"/>
              <a:gd name="connsiteY11" fmla="*/ 2967166 h 3951019"/>
              <a:gd name="connsiteX12" fmla="*/ 10633 w 12192000"/>
              <a:gd name="connsiteY12" fmla="*/ 10632 h 3951019"/>
              <a:gd name="connsiteX0" fmla="*/ 10633 w 12192000"/>
              <a:gd name="connsiteY0" fmla="*/ 0 h 3940387"/>
              <a:gd name="connsiteX1" fmla="*/ 718039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0622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0999141 w 12192000"/>
              <a:gd name="connsiteY3" fmla="*/ 806163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9141 w 12192000"/>
              <a:gd name="connsiteY3" fmla="*/ 818821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7418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216"/>
              <a:gd name="connsiteY0" fmla="*/ 12658 h 3961969"/>
              <a:gd name="connsiteX1" fmla="*/ 718039 w 12192216"/>
              <a:gd name="connsiteY1" fmla="*/ 14583 h 3961969"/>
              <a:gd name="connsiteX2" fmla="*/ 718039 w 12192216"/>
              <a:gd name="connsiteY2" fmla="*/ 836340 h 3961969"/>
              <a:gd name="connsiteX3" fmla="*/ 10990432 w 12192216"/>
              <a:gd name="connsiteY3" fmla="*/ 827529 h 3961969"/>
              <a:gd name="connsiteX4" fmla="*/ 10999141 w 12192216"/>
              <a:gd name="connsiteY4" fmla="*/ 0 h 3961969"/>
              <a:gd name="connsiteX5" fmla="*/ 12192000 w 12192216"/>
              <a:gd name="connsiteY5" fmla="*/ 17418 h 3961969"/>
              <a:gd name="connsiteX6" fmla="*/ 12192000 w 12192216"/>
              <a:gd name="connsiteY6" fmla="*/ 2969192 h 3961969"/>
              <a:gd name="connsiteX7" fmla="*/ 12192216 w 12192216"/>
              <a:gd name="connsiteY7" fmla="*/ 3961969 h 3961969"/>
              <a:gd name="connsiteX8" fmla="*/ 11208147 w 12192216"/>
              <a:gd name="connsiteY8" fmla="*/ 3953045 h 3961969"/>
              <a:gd name="connsiteX9" fmla="*/ 983853 w 12192216"/>
              <a:gd name="connsiteY9" fmla="*/ 3953045 h 3961969"/>
              <a:gd name="connsiteX10" fmla="*/ 983853 w 12192216"/>
              <a:gd name="connsiteY10" fmla="*/ 2969192 h 3961969"/>
              <a:gd name="connsiteX11" fmla="*/ 0 w 12192216"/>
              <a:gd name="connsiteY11" fmla="*/ 2969192 h 3961969"/>
              <a:gd name="connsiteX12" fmla="*/ 10633 w 12192216"/>
              <a:gd name="connsiteY12" fmla="*/ 12658 h 3961969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81939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431" h="3970678">
                <a:moveTo>
                  <a:pt x="10848" y="12658"/>
                </a:moveTo>
                <a:lnTo>
                  <a:pt x="718254" y="14583"/>
                </a:lnTo>
                <a:lnTo>
                  <a:pt x="718254" y="836340"/>
                </a:lnTo>
                <a:lnTo>
                  <a:pt x="10990647" y="827529"/>
                </a:lnTo>
                <a:cubicBezTo>
                  <a:pt x="10987744" y="551686"/>
                  <a:pt x="10984842" y="275843"/>
                  <a:pt x="10981939" y="0"/>
                </a:cubicBezTo>
                <a:lnTo>
                  <a:pt x="12192215" y="17418"/>
                </a:lnTo>
                <a:lnTo>
                  <a:pt x="12192215" y="2969192"/>
                </a:lnTo>
                <a:lnTo>
                  <a:pt x="12192431" y="3961969"/>
                </a:lnTo>
                <a:lnTo>
                  <a:pt x="11208362" y="3953045"/>
                </a:lnTo>
                <a:lnTo>
                  <a:pt x="984068" y="3953045"/>
                </a:lnTo>
                <a:lnTo>
                  <a:pt x="0" y="3970678"/>
                </a:lnTo>
                <a:cubicBezTo>
                  <a:pt x="72" y="3636849"/>
                  <a:pt x="143" y="3303021"/>
                  <a:pt x="215" y="2969192"/>
                </a:cubicBezTo>
                <a:cubicBezTo>
                  <a:pt x="3759" y="1983681"/>
                  <a:pt x="7304" y="998169"/>
                  <a:pt x="10848" y="12658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1E99-0845-447A-9031-65FA317316B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0797-FCF4-492A-A828-CBC0DD9B3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9" r:id="rId5"/>
    <p:sldLayoutId id="2147483654" r:id="rId6"/>
    <p:sldLayoutId id="2147483657" r:id="rId7"/>
    <p:sldLayoutId id="2147483680" r:id="rId8"/>
    <p:sldLayoutId id="2147483656" r:id="rId9"/>
    <p:sldLayoutId id="2147483681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an.Newsom@oregonstate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elly.Chandler@oregonstate.ed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ment.oregonstate.edu/continuum-engageme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College of Health Strategic Plan 2024-2030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1493A3-B86D-D21D-3A6D-AAC7735703F3}"/>
              </a:ext>
            </a:extLst>
          </p:cNvPr>
          <p:cNvSpPr txBox="1">
            <a:spLocks/>
          </p:cNvSpPr>
          <p:nvPr/>
        </p:nvSpPr>
        <p:spPr>
          <a:xfrm>
            <a:off x="609600" y="6275217"/>
            <a:ext cx="7716253" cy="4592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College of Health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406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8C46-A3FA-A240-ACBC-ACE103F2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COH</a:t>
            </a:r>
            <a:r>
              <a:rPr lang="en-US" dirty="0">
                <a:solidFill>
                  <a:schemeClr val="tx1"/>
                </a:solidFill>
              </a:rPr>
              <a:t> Strategic Plan Task Force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A7A51-621B-1B43-B581-76A716C05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5611-2090-EF42-B9E2-FAFD0AE18A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70" y="1522946"/>
            <a:ext cx="1861218" cy="1325563"/>
          </a:xfrm>
        </p:spPr>
        <p:txBody>
          <a:bodyPr/>
          <a:lstStyle/>
          <a:p>
            <a:pPr algn="ctr"/>
            <a:r>
              <a:rPr lang="en-US" dirty="0"/>
              <a:t>Prepare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0DECA-B57E-6F4F-AD17-E8E0BF0B74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April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29CAC9-B77C-4D4D-BA24-11B5EFB50D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10129" y="4083006"/>
            <a:ext cx="2159539" cy="109767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Solicit input from constituents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A4FD4A-29D4-7345-B345-084AFEB1B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493184-EA90-F249-90E2-44B13D4F52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80178" y="1456326"/>
            <a:ext cx="2198452" cy="1325563"/>
          </a:xfrm>
        </p:spPr>
        <p:txBody>
          <a:bodyPr/>
          <a:lstStyle/>
          <a:p>
            <a:pPr algn="ctr"/>
            <a:r>
              <a:rPr lang="en-US" dirty="0"/>
              <a:t>Integrate and share feedback and proposed changes with Champions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2388-C3C8-DB48-A713-207D94C3D2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8945" y="3662509"/>
            <a:ext cx="1679138" cy="344488"/>
          </a:xfrm>
        </p:spPr>
        <p:txBody>
          <a:bodyPr/>
          <a:lstStyle/>
          <a:p>
            <a:r>
              <a:rPr lang="en-US" sz="2400" dirty="0"/>
              <a:t>June 15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B9BCC1-C6B0-8440-901F-C4998DB4C2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83302" y="4083006"/>
            <a:ext cx="1834781" cy="1272777"/>
          </a:xfrm>
        </p:spPr>
        <p:txBody>
          <a:bodyPr/>
          <a:lstStyle/>
          <a:p>
            <a:pPr algn="ctr"/>
            <a:r>
              <a:rPr lang="en-US" dirty="0"/>
              <a:t>Submit proposed changes to the </a:t>
            </a:r>
            <a:r>
              <a:rPr lang="en-US" dirty="0" err="1"/>
              <a:t>COH</a:t>
            </a:r>
            <a:r>
              <a:rPr lang="en-US" dirty="0"/>
              <a:t> Executive Committee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18B23-829F-63FB-253F-CE5E46372563}"/>
              </a:ext>
            </a:extLst>
          </p:cNvPr>
          <p:cNvSpPr txBox="1"/>
          <p:nvPr/>
        </p:nvSpPr>
        <p:spPr>
          <a:xfrm>
            <a:off x="110860" y="6354375"/>
            <a:ext cx="459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College of Health</a:t>
            </a:r>
          </a:p>
        </p:txBody>
      </p:sp>
    </p:spTree>
    <p:extLst>
      <p:ext uri="{BB962C8B-B14F-4D97-AF65-F5344CB8AC3E}">
        <p14:creationId xmlns:p14="http://schemas.microsoft.com/office/powerpoint/2010/main" val="215883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Feedback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Placeholder 3" descr="Meeting with solid fill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70AA12-8371-71DD-97C9-B4AD1C28222A}"/>
              </a:ext>
            </a:extLst>
          </p:cNvPr>
          <p:cNvSpPr txBox="1"/>
          <p:nvPr/>
        </p:nvSpPr>
        <p:spPr>
          <a:xfrm>
            <a:off x="164757" y="6354375"/>
            <a:ext cx="459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College of Health</a:t>
            </a:r>
          </a:p>
        </p:txBody>
      </p:sp>
    </p:spTree>
    <p:extLst>
      <p:ext uri="{BB962C8B-B14F-4D97-AF65-F5344CB8AC3E}">
        <p14:creationId xmlns:p14="http://schemas.microsoft.com/office/powerpoint/2010/main" val="145649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B0371-F316-C8E0-71DE-FFAA69D6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Want to Hear From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5A33C-54FD-1974-A78B-C63BA3EB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The Task Force aims to be inclusive by providing opportunities for everyone in the College to have their voices heard.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sz="2400" dirty="0">
              <a:ea typeface="+mn-ea"/>
              <a:cs typeface="+mn-cs"/>
            </a:endParaRPr>
          </a:p>
          <a:p>
            <a:pPr marL="685800" indent="-457200">
              <a:buFont typeface="+mj-lt"/>
              <a:buAutoNum type="arabicPeriod"/>
            </a:pPr>
            <a:r>
              <a:rPr lang="en-US" sz="2400" dirty="0">
                <a:ea typeface="+mn-ea"/>
                <a:cs typeface="+mn-cs"/>
              </a:rPr>
              <a:t>Complete Qualtrics survey – </a:t>
            </a:r>
            <a:r>
              <a:rPr lang="en-US" sz="2400" i="1" dirty="0">
                <a:ea typeface="+mn-ea"/>
                <a:cs typeface="+mn-cs"/>
              </a:rPr>
              <a:t>sent last Wednesday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>
                <a:ea typeface="+mn-ea"/>
                <a:cs typeface="+mn-cs"/>
              </a:rPr>
              <a:t>Meet with </a:t>
            </a:r>
            <a:r>
              <a:rPr lang="en-US" sz="2400" dirty="0" err="1">
                <a:ea typeface="+mn-ea"/>
                <a:cs typeface="+mn-cs"/>
              </a:rPr>
              <a:t>COH</a:t>
            </a:r>
            <a:r>
              <a:rPr lang="en-US" sz="2400" dirty="0">
                <a:ea typeface="+mn-ea"/>
                <a:cs typeface="+mn-cs"/>
              </a:rPr>
              <a:t> Strategic Plan Task Force members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>
                <a:ea typeface="+mn-ea"/>
                <a:cs typeface="+mn-cs"/>
              </a:rPr>
              <a:t>Email the co-chairs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ea typeface="+mn-ea"/>
                <a:cs typeface="+mn-cs"/>
              </a:rPr>
              <a:t>Sean Newsom: </a:t>
            </a:r>
            <a:r>
              <a:rPr lang="en-US" sz="2200" dirty="0">
                <a:ea typeface="+mn-ea"/>
                <a:cs typeface="+mn-cs"/>
                <a:hlinkClick r:id="rId3"/>
              </a:rPr>
              <a:t>Sean.Newsom@oregonstate.edu</a:t>
            </a:r>
            <a:endParaRPr lang="en-US" sz="2200" dirty="0">
              <a:ea typeface="+mn-ea"/>
              <a:cs typeface="+mn-cs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>
              <a:ea typeface="+mn-ea"/>
              <a:cs typeface="+mn-cs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ea typeface="+mn-ea"/>
                <a:cs typeface="+mn-cs"/>
              </a:rPr>
              <a:t>Kelly Chandler: </a:t>
            </a:r>
            <a:r>
              <a:rPr lang="en-US" sz="2200" dirty="0">
                <a:ea typeface="+mn-ea"/>
                <a:cs typeface="+mn-cs"/>
                <a:hlinkClick r:id="rId4"/>
              </a:rPr>
              <a:t>Kelly.Chandler@oregonstate.edu</a:t>
            </a:r>
            <a:endParaRPr lang="en-US" sz="2200" dirty="0">
              <a:ea typeface="+mn-ea"/>
              <a:cs typeface="+mn-cs"/>
            </a:endParaRPr>
          </a:p>
          <a:p>
            <a:pPr marL="914400" lvl="2" indent="0">
              <a:buNone/>
            </a:pP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36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B0371-F316-C8E0-71DE-FFAA69D6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Want to Hear From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5A33C-54FD-1974-A78B-C63BA3EB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4"/>
            <a:ext cx="9880893" cy="11656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>
                <a:ea typeface="+mn-ea"/>
                <a:cs typeface="+mn-cs"/>
              </a:rPr>
              <a:t>Provide constructive feedback on the strategic plan</a:t>
            </a:r>
          </a:p>
          <a:p>
            <a:r>
              <a:rPr lang="en-US" sz="2600" dirty="0">
                <a:ea typeface="+mn-ea"/>
                <a:cs typeface="+mn-cs"/>
              </a:rPr>
              <a:t>Focus on ideas over grammar and semantics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C5E14-DC9F-A72B-DFB5-4E95776C8AF3}"/>
              </a:ext>
            </a:extLst>
          </p:cNvPr>
          <p:cNvSpPr txBox="1"/>
          <p:nvPr/>
        </p:nvSpPr>
        <p:spPr>
          <a:xfrm>
            <a:off x="1614041" y="3846340"/>
            <a:ext cx="9431306" cy="2308324"/>
          </a:xfrm>
          <a:prstGeom prst="rect">
            <a:avLst/>
          </a:prstGeom>
          <a:noFill/>
          <a:ln w="28575">
            <a:solidFill>
              <a:srgbClr val="DC44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the Task Force will Use Your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share *</a:t>
            </a:r>
            <a:r>
              <a:rPr lang="en-US" sz="2400" b="1" dirty="0"/>
              <a:t>all*</a:t>
            </a:r>
            <a:r>
              <a:rPr lang="en-US" sz="2400" dirty="0"/>
              <a:t> SP feedback to the </a:t>
            </a:r>
            <a:r>
              <a:rPr lang="en-US" sz="2400" dirty="0" err="1"/>
              <a:t>COH</a:t>
            </a:r>
            <a:r>
              <a:rPr lang="en-US" sz="2400" dirty="0"/>
              <a:t> Executive Committee.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recommend changes based on the most salient themes.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1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0C31BE9-AADA-3835-7605-CF0260D8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cap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18320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0C31BE9-AADA-3835-7605-CF0260D8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3039071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B37542-03DF-8981-C6C0-C3A5C594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433754"/>
            <a:ext cx="9879563" cy="719799"/>
          </a:xfrm>
        </p:spPr>
        <p:txBody>
          <a:bodyPr>
            <a:noAutofit/>
          </a:bodyPr>
          <a:lstStyle/>
          <a:p>
            <a:pPr marL="457200" indent="-457200"/>
            <a:r>
              <a:rPr lang="en-US" dirty="0"/>
              <a:t>1. Foster groundbreaking discoveries that catalyze innovative health solutions</a:t>
            </a:r>
          </a:p>
        </p:txBody>
      </p:sp>
      <p:pic>
        <p:nvPicPr>
          <p:cNvPr id="15" name="Picture Placeholder 14" descr="Bullseye with solid fill">
            <a:extLst>
              <a:ext uri="{FF2B5EF4-FFF2-40B4-BE49-F238E27FC236}">
                <a16:creationId xmlns:a16="http://schemas.microsoft.com/office/drawing/2014/main" id="{E9C64DED-9EBD-8153-1F0F-5A5CA85E7C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/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299628-CC9C-D993-B1CE-A80E6D04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Champions: Marie Harvey and Susan Emerson</a:t>
            </a:r>
          </a:p>
          <a:p>
            <a:pPr marL="0" indent="0">
              <a:buNone/>
            </a:pPr>
            <a:endParaRPr lang="en-US" dirty="0"/>
          </a:p>
          <a:p>
            <a:pPr marL="233363" marR="0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kern="1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Strategy 1.1.</a:t>
            </a:r>
            <a:r>
              <a:rPr lang="en-US" b="1" kern="1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kern="1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Identify signature areas of strength, distinction, and emerging research priorities and lead a process to strengthen and grow these areas. </a:t>
            </a:r>
          </a:p>
          <a:p>
            <a:pPr marL="233363" marR="0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kern="1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Strategy 1.2.</a:t>
            </a:r>
            <a:r>
              <a:rPr lang="en-US" b="1" kern="1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kern="1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Implement initiatives to enhance faculty and student research productivity, success, and visibility.</a:t>
            </a:r>
            <a:endParaRPr lang="en-US" kern="100" dirty="0">
              <a:solidFill>
                <a:schemeClr val="accent5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1.3.</a:t>
            </a:r>
            <a:r>
              <a:rPr lang="en-US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Cultivate interdisciplinary research collaboration across the college, university, and </a:t>
            </a:r>
            <a:r>
              <a:rPr lang="en-US" kern="100" dirty="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Calibri Light" panose="020F0302020204030204" pitchFamily="34" charset="0"/>
              </a:rPr>
              <a:t>other organizations.</a:t>
            </a:r>
            <a:endParaRPr lang="en-US" kern="100" dirty="0">
              <a:solidFill>
                <a:schemeClr val="accent5"/>
              </a:solidFill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33363" marR="0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1.4.</a:t>
            </a:r>
            <a:r>
              <a:rPr lang="en-US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Expand and support opportunities for community-engaged research to promote equitable partnerships between academic and community stakeholders in the research process.</a:t>
            </a:r>
          </a:p>
          <a:p>
            <a:pPr marL="233363" marR="0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1.5.</a:t>
            </a:r>
            <a:r>
              <a:rPr lang="en-US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Increase the number of successful grant applications submitted and the receipt of external grants and contracts. </a:t>
            </a:r>
            <a:endParaRPr lang="en-US" dirty="0">
              <a:solidFill>
                <a:schemeClr val="accent5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05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B37542-03DF-8981-C6C0-C3A5C594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433754"/>
            <a:ext cx="9879563" cy="719799"/>
          </a:xfrm>
        </p:spPr>
        <p:txBody>
          <a:bodyPr>
            <a:noAutofit/>
          </a:bodyPr>
          <a:lstStyle/>
          <a:p>
            <a:pPr marL="515938" indent="-515938"/>
            <a:r>
              <a:rPr lang="en-US" dirty="0"/>
              <a:t>2. Be a college where every student learns, thrives, and graduates</a:t>
            </a:r>
          </a:p>
        </p:txBody>
      </p:sp>
      <p:pic>
        <p:nvPicPr>
          <p:cNvPr id="3" name="Picture Placeholder 2" descr="Bullseye with solid fill">
            <a:extLst>
              <a:ext uri="{FF2B5EF4-FFF2-40B4-BE49-F238E27FC236}">
                <a16:creationId xmlns:a16="http://schemas.microsoft.com/office/drawing/2014/main" id="{9AABD87C-D3F9-0BB3-8995-AF4BBEF18F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/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299628-CC9C-D993-B1CE-A80E6D04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Champions: Doris Cancel-Tirado, Megan MacDonald, &amp; Maureen Leong-Kee</a:t>
            </a:r>
          </a:p>
          <a:p>
            <a:pPr marL="0" indent="0">
              <a:buNone/>
            </a:pPr>
            <a:endParaRPr lang="en-US" dirty="0"/>
          </a:p>
          <a:p>
            <a:pPr marL="233363" marR="0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2.1.</a:t>
            </a:r>
            <a:r>
              <a:rPr lang="en-GB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Improve the overall sense of well-being, balance, and care among </a:t>
            </a:r>
            <a:r>
              <a:rPr lang="en-GB" sz="1800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COH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students.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2.2.</a:t>
            </a:r>
            <a:r>
              <a:rPr lang="en-GB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Adopt the OSU mindset that “every student graduates.” Add to this that every student should also learn, thrive, and be prepared for the health workforce.</a:t>
            </a:r>
            <a:endParaRPr lang="en-US" sz="180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2.3.</a:t>
            </a:r>
            <a:r>
              <a:rPr lang="en-GB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Improve retention of all students, but especially those with known risk factors for stopping out.</a:t>
            </a:r>
            <a:endParaRPr lang="en-US" sz="180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2.4.</a:t>
            </a:r>
            <a:r>
              <a:rPr lang="en-GB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and evaluate models that include group and peer advising in order to (1) streamline course and career advising efforts, (2) build positive relationships among students, and (3) improve a sense of belonging. 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US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2.5.</a:t>
            </a:r>
            <a:r>
              <a:rPr lang="en-US" sz="1800" b="1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Improve linkages among students, faculty, and administration to (1) increase communication among these constituencies, (2) support students, and (3) demonstrate the approachability of the faculty and administrators.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US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2.6.</a:t>
            </a:r>
            <a:r>
              <a:rPr lang="en-US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Develop bi-weekly spotlights featuring students or alumni doing impactful, interesting work.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US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2.7.</a:t>
            </a:r>
            <a:r>
              <a:rPr lang="en-US" sz="1800" b="1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comprehensive plan for easily distributing scholarships to support enrollment and student retention and identifying funding gaps to inform fundraising priorities.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7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B37542-03DF-8981-C6C0-C3A5C594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433754"/>
            <a:ext cx="9879563" cy="719799"/>
          </a:xfrm>
        </p:spPr>
        <p:txBody>
          <a:bodyPr>
            <a:noAutofit/>
          </a:bodyPr>
          <a:lstStyle/>
          <a:p>
            <a:pPr marL="398463" indent="-398463"/>
            <a:r>
              <a:rPr lang="en-US" sz="2400" dirty="0"/>
              <a:t>3. To strengthen mutually beneficial engagement with communities in Oregon, the nation, and the world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299628-CC9C-D993-B1CE-A80E6D04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Champions: Allison Myers &amp; Jessica </a:t>
            </a:r>
            <a:r>
              <a:rPr lang="en-US" sz="2400" dirty="0" err="1"/>
              <a:t>Merkner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3.1.</a:t>
            </a:r>
            <a:r>
              <a:rPr lang="en-GB" sz="1800" b="1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Strengthen level of </a:t>
            </a:r>
            <a:r>
              <a:rPr lang="en-GB" sz="1800" kern="0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COH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engagement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with industry, government, and community partners</a:t>
            </a:r>
            <a:endParaRPr lang="en-US" sz="1800" kern="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3.2.</a:t>
            </a:r>
            <a:r>
              <a:rPr lang="en-GB" sz="1800" b="1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and fund a program that strengthens Oregon communities and amplifies, organizes, and adds to current student experiential learning activities (tentative title: Oregon Health Corps).</a:t>
            </a:r>
            <a:endParaRPr lang="en-US" sz="1800" kern="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3.3.</a:t>
            </a:r>
            <a:r>
              <a:rPr lang="en-GB" sz="1800" b="1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Provide effective cultivation and stewardship of alumni and friends.</a:t>
            </a:r>
            <a:endParaRPr lang="en-US" sz="1800" kern="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3.4.</a:t>
            </a:r>
            <a:r>
              <a:rPr lang="en-GB" sz="1800" b="1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Help ensure philanthropy supports the vision for the future of the college </a:t>
            </a:r>
            <a:r>
              <a:rPr lang="en-US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3.5.</a:t>
            </a:r>
            <a:r>
              <a:rPr lang="en-GB" sz="1800" b="1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Revitalize and relaunch a College Advisory Council to serve as the primary college advisory board for </a:t>
            </a:r>
            <a:r>
              <a:rPr lang="en-GB" sz="1800" kern="0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COH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leadership. </a:t>
            </a:r>
            <a:endParaRPr lang="en-US" sz="1800" kern="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154555" algn="l"/>
              </a:tabLst>
            </a:pPr>
            <a:r>
              <a:rPr lang="en-GB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3.6.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Optimize the </a:t>
            </a:r>
            <a:r>
              <a:rPr lang="en-GB" sz="1800" kern="0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COH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Extension and engagement infrastructure to improve health </a:t>
            </a:r>
            <a:r>
              <a:rPr lang="en-GB" sz="1800" kern="0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behaviors</a:t>
            </a:r>
            <a:r>
              <a:rPr lang="en-GB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outcomes in the state through a translational research pipeline; offer non-credit workforce development opportunities; and contribute to  paid experiential learning opportunities for students.</a:t>
            </a:r>
            <a:endParaRPr lang="en-US" sz="1800" kern="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 descr="Bullseye with solid fill">
            <a:extLst>
              <a:ext uri="{FF2B5EF4-FFF2-40B4-BE49-F238E27FC236}">
                <a16:creationId xmlns:a16="http://schemas.microsoft.com/office/drawing/2014/main" id="{616EBD93-6070-DC7E-76CC-8B5E6E41F5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7" b="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325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B37542-03DF-8981-C6C0-C3A5C594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433754"/>
            <a:ext cx="9879563" cy="719799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/>
              <a:t>4. To strengthen our financial position and improve stewardship of resources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299628-CC9C-D993-B1CE-A80E6D04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Champions: Marc Norcross &amp; </a:t>
            </a:r>
            <a:r>
              <a:rPr lang="en-US" sz="2400" b="0" i="0" dirty="0">
                <a:solidFill>
                  <a:schemeClr val="tx1"/>
                </a:solidFill>
              </a:rPr>
              <a:t>Lisa </a:t>
            </a:r>
            <a:r>
              <a:rPr lang="en-US" sz="2400" b="0" i="0" dirty="0" err="1">
                <a:solidFill>
                  <a:schemeClr val="tx1"/>
                </a:solidFill>
              </a:rPr>
              <a:t>Silbernagel</a:t>
            </a:r>
            <a:r>
              <a:rPr lang="en-US" sz="2400" b="0" i="0">
                <a:solidFill>
                  <a:schemeClr val="tx1"/>
                </a:solidFill>
              </a:rPr>
              <a:t>, Interim (TBD)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4.1.</a:t>
            </a:r>
            <a:r>
              <a:rPr lang="en-GB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800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evelop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set of compelling courses and marketing strategies designed specifically to attract students to our majors, minors, certificates, and courses.</a:t>
            </a:r>
            <a:endParaRPr lang="en-US" sz="180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US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4.2.</a:t>
            </a:r>
            <a:r>
              <a:rPr lang="en-US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Boost enrollment and student credit hours by bringing a higher proportion of pre-health students (such as pre-med, pre-nursing, pre-physician assistant, pre-physical therapy, pre-occupational therapy) into the college as majors or minors.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US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4.3</a:t>
            </a:r>
            <a:r>
              <a:rPr lang="en-US" sz="1800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Remove barriers to students entering </a:t>
            </a:r>
            <a:r>
              <a:rPr lang="en-US" sz="1800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COH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majors, minors, options, </a:t>
            </a:r>
            <a:r>
              <a:rPr lang="en-US" sz="1800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certificates.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4.4</a:t>
            </a:r>
            <a:r>
              <a:rPr lang="en-GB" sz="1800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Develop and implement a transparent </a:t>
            </a:r>
            <a:r>
              <a:rPr lang="en-GB" sz="1800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COH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shared-responsibility resource allocation model.</a:t>
            </a:r>
            <a:endParaRPr lang="en-US" sz="180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4.5.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Address the college’s spatial and physical needs.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4.6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financial model and a strategy that supports increasing the number of students who engage with our Physical Activity (PAC) classes.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4.7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Strengthen, optimize, and coordinate accelerated masters programs (AMPs).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 descr="Bullseye with solid fill">
            <a:extLst>
              <a:ext uri="{FF2B5EF4-FFF2-40B4-BE49-F238E27FC236}">
                <a16:creationId xmlns:a16="http://schemas.microsoft.com/office/drawing/2014/main" id="{2B805381-E5A5-CD89-5025-8A13DE36B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501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97EBB-D2EF-CF2D-163A-152BBF39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5A24585-F587-007E-2FCB-FB6C859CD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72320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235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B37542-03DF-8981-C6C0-C3A5C594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433754"/>
            <a:ext cx="9879563" cy="719799"/>
          </a:xfrm>
        </p:spPr>
        <p:txBody>
          <a:bodyPr>
            <a:noAutofit/>
          </a:bodyPr>
          <a:lstStyle/>
          <a:p>
            <a:r>
              <a:rPr lang="en-US" sz="2400" dirty="0"/>
              <a:t>5. Improve, streamline, and optimize </a:t>
            </a:r>
            <a:r>
              <a:rPr lang="en-US" sz="2400" dirty="0" err="1"/>
              <a:t>COH</a:t>
            </a:r>
            <a:r>
              <a:rPr lang="en-US" sz="2400" dirty="0"/>
              <a:t> procedures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299628-CC9C-D993-B1CE-A80E6D04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Champions: Brian Primack &amp; Larry Gilley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u="sng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5.1.</a:t>
            </a:r>
            <a:r>
              <a:rPr lang="en-US" sz="1800" b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a formal process for Effective Shared Governance for the </a:t>
            </a:r>
            <a:r>
              <a:rPr lang="en-US" sz="1800" dirty="0" err="1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COH</a:t>
            </a:r>
            <a:r>
              <a:rPr lang="en-US" sz="18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u="sng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5.2.</a:t>
            </a:r>
            <a:r>
              <a:rPr lang="en-GB" sz="1800" b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a formal “responsibility grid” defining details such as who has final authority for various college activities.</a:t>
            </a:r>
            <a:endParaRPr lang="en-US" sz="1800" dirty="0">
              <a:solidFill>
                <a:srgbClr val="2F549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u="sng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5.3.</a:t>
            </a:r>
            <a:r>
              <a:rPr lang="en-GB" sz="18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Critically evaluate, clarify, and revise, as appropriate, our administrative structure to maximize organizational effectiveness and efficiency.</a:t>
            </a:r>
            <a:endParaRPr lang="en-US" sz="1800" dirty="0">
              <a:solidFill>
                <a:srgbClr val="2F549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u="sng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5.4</a:t>
            </a:r>
            <a:r>
              <a:rPr lang="en-GB" sz="1800" b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Reform the process whereby raises are computed.</a:t>
            </a:r>
            <a:endParaRPr lang="en-US" sz="1800" dirty="0">
              <a:solidFill>
                <a:srgbClr val="2F549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u="sng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5.5</a:t>
            </a:r>
            <a:r>
              <a:rPr lang="en-GB" sz="1800" b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our reorganization into the </a:t>
            </a:r>
            <a:r>
              <a:rPr lang="en-US" sz="1800" dirty="0" err="1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COH</a:t>
            </a:r>
            <a:r>
              <a:rPr lang="en-US" sz="18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comprised of three schools.</a:t>
            </a:r>
            <a:endParaRPr lang="en-US" sz="1800" dirty="0">
              <a:solidFill>
                <a:srgbClr val="2F549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u="sng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5.6</a:t>
            </a:r>
            <a:r>
              <a:rPr lang="en-GB" sz="1800" b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clear plan for collection, management, and maintenance of actionable data related to various areas of college function.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 descr="Bullseye with solid fill">
            <a:extLst>
              <a:ext uri="{FF2B5EF4-FFF2-40B4-BE49-F238E27FC236}">
                <a16:creationId xmlns:a16="http://schemas.microsoft.com/office/drawing/2014/main" id="{8B3B5790-16F8-8AD9-7D41-BC61A32704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2736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B37542-03DF-8981-C6C0-C3A5C594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433754"/>
            <a:ext cx="9879563" cy="719799"/>
          </a:xfrm>
        </p:spPr>
        <p:txBody>
          <a:bodyPr>
            <a:noAutofit/>
          </a:bodyPr>
          <a:lstStyle/>
          <a:p>
            <a:r>
              <a:rPr lang="en-US" sz="2400" dirty="0"/>
              <a:t>6. Improve staff and faculty development and morale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299628-CC9C-D993-B1CE-A80E6D04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Champions: Laurel </a:t>
            </a:r>
            <a:r>
              <a:rPr lang="en-US" sz="2400" dirty="0" err="1"/>
              <a:t>Kincl</a:t>
            </a:r>
            <a:r>
              <a:rPr lang="en-US" sz="2400" dirty="0"/>
              <a:t> &amp; Keri Fisher</a:t>
            </a:r>
          </a:p>
          <a:p>
            <a:pPr marL="0" indent="0">
              <a:buNone/>
            </a:pPr>
            <a:endParaRPr lang="en-US" dirty="0"/>
          </a:p>
          <a:p>
            <a:pPr marL="233363" marR="0" indent="-233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6.1.</a:t>
            </a:r>
            <a:r>
              <a:rPr lang="en-US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Improve on-boarding and off-boarding processes for faculty and staff members to (1) enhance information flow and (2) increase sense of camaraderie.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6.2.</a:t>
            </a:r>
            <a:r>
              <a:rPr lang="en-US" sz="1800" b="1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and support a sustainable calendar of remote and in-person activities open and accessible to all College faculty and staff to increase interaction, morale, and sense of cohesion.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6.3</a:t>
            </a:r>
            <a:r>
              <a:rPr lang="en-GB" sz="1800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Provide increased opportunities for informal and formal social and professional development interaction to improve morale and sense of belonging.</a:t>
            </a:r>
            <a:endParaRPr lang="en-US" sz="1800" dirty="0">
              <a:solidFill>
                <a:schemeClr val="accent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u="sng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6.4.</a:t>
            </a:r>
            <a:r>
              <a:rPr lang="en-US" sz="1800" kern="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Celebrate and reward achievements around belonging, justice, equity, diversity, and inclusion.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6.5.</a:t>
            </a:r>
            <a:r>
              <a:rPr lang="en-GB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clear strategy behind future faculty and staff hires.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00" b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Strategy 6.6</a:t>
            </a:r>
            <a:r>
              <a:rPr lang="en-GB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Engage in timely workload discussions with faculty handbook revisions, allowing for both flexibility and accountability in work assignments.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 descr="Bullseye with solid fill">
            <a:extLst>
              <a:ext uri="{FF2B5EF4-FFF2-40B4-BE49-F238E27FC236}">
                <a16:creationId xmlns:a16="http://schemas.microsoft.com/office/drawing/2014/main" id="{868C99D5-1C9F-FB99-505E-9063B9CD35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657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Brief Overview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Placeholder 3" descr="List with solid fill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70AA12-8371-71DD-97C9-B4AD1C28222A}"/>
              </a:ext>
            </a:extLst>
          </p:cNvPr>
          <p:cNvSpPr txBox="1"/>
          <p:nvPr/>
        </p:nvSpPr>
        <p:spPr>
          <a:xfrm>
            <a:off x="164757" y="6354375"/>
            <a:ext cx="459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College of Health</a:t>
            </a:r>
          </a:p>
        </p:txBody>
      </p:sp>
    </p:spTree>
    <p:extLst>
      <p:ext uri="{BB962C8B-B14F-4D97-AF65-F5344CB8AC3E}">
        <p14:creationId xmlns:p14="http://schemas.microsoft.com/office/powerpoint/2010/main" val="137995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CCB3-707A-A4AD-9E16-3718A391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2024-2030 </a:t>
            </a:r>
            <a:r>
              <a:rPr lang="en-US" dirty="0" err="1"/>
              <a:t>COH</a:t>
            </a:r>
            <a:r>
              <a:rPr lang="en-US" dirty="0"/>
              <a:t> Strategic Plan Task Force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229E9-B9CB-174F-00D5-8C4C9BD2B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242424"/>
                </a:solidFill>
                <a:effectLst/>
                <a:latin typeface="Gill Sans"/>
              </a:rPr>
              <a:t>Kelly Chandler </a:t>
            </a:r>
            <a:r>
              <a:rPr lang="en-US" b="0" i="0" dirty="0">
                <a:solidFill>
                  <a:srgbClr val="242424"/>
                </a:solidFill>
                <a:effectLst/>
                <a:latin typeface="Gill Sans"/>
              </a:rPr>
              <a:t>(co-chair, HDFS) &amp; </a:t>
            </a:r>
            <a:r>
              <a:rPr lang="en-US" sz="2400" b="1" i="0" dirty="0">
                <a:solidFill>
                  <a:srgbClr val="242424"/>
                </a:solidFill>
                <a:effectLst/>
                <a:latin typeface="Gill Sans"/>
              </a:rPr>
              <a:t>Sean Newsom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Gill Sans"/>
              </a:rPr>
              <a:t> </a:t>
            </a:r>
            <a:r>
              <a:rPr lang="en-US" b="0" i="0" dirty="0">
                <a:solidFill>
                  <a:srgbClr val="242424"/>
                </a:solidFill>
                <a:effectLst/>
                <a:latin typeface="Gill Sans"/>
              </a:rPr>
              <a:t>(co-chair, ESHS)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i="0" dirty="0">
              <a:solidFill>
                <a:srgbClr val="242424"/>
              </a:solidFill>
              <a:effectLst/>
              <a:latin typeface="Gill Sans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b="1" i="0" dirty="0">
                <a:solidFill>
                  <a:srgbClr val="242424"/>
                </a:solidFill>
                <a:effectLst/>
                <a:latin typeface="Gill Sans"/>
                <a:ea typeface="Verdana"/>
              </a:rPr>
              <a:t>Katie Ahern </a:t>
            </a:r>
            <a:r>
              <a:rPr lang="en-US" b="0" i="0" dirty="0">
                <a:solidFill>
                  <a:srgbClr val="242424"/>
                </a:solidFill>
                <a:effectLst/>
                <a:latin typeface="Gill Sans"/>
                <a:ea typeface="Verdana"/>
              </a:rPr>
              <a:t>(Extension</a:t>
            </a:r>
            <a:r>
              <a:rPr lang="en-US" dirty="0">
                <a:solidFill>
                  <a:srgbClr val="242424"/>
                </a:solidFill>
                <a:latin typeface="Gill Sans"/>
                <a:ea typeface="Verdana"/>
              </a:rPr>
              <a:t> Service instructor</a:t>
            </a:r>
            <a:r>
              <a:rPr lang="en-US" b="0" i="0" dirty="0">
                <a:solidFill>
                  <a:srgbClr val="242424"/>
                </a:solidFill>
                <a:effectLst/>
                <a:latin typeface="Gill Sans"/>
                <a:ea typeface="Verdana"/>
              </a:rPr>
              <a:t>)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b="1" i="0" dirty="0">
                <a:solidFill>
                  <a:srgbClr val="242424"/>
                </a:solidFill>
                <a:effectLst/>
                <a:latin typeface="Gill Sans"/>
              </a:rPr>
              <a:t>Karen Elliott </a:t>
            </a:r>
            <a:r>
              <a:rPr lang="en-US" b="0" i="0" dirty="0">
                <a:solidFill>
                  <a:srgbClr val="242424"/>
                </a:solidFill>
                <a:effectLst/>
                <a:latin typeface="Gill Sans"/>
              </a:rPr>
              <a:t>(Public health instructor)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b="1" i="0" dirty="0" err="1">
                <a:solidFill>
                  <a:srgbClr val="242424"/>
                </a:solidFill>
                <a:effectLst/>
                <a:latin typeface="Gill Sans"/>
              </a:rPr>
              <a:t>Neilann</a:t>
            </a:r>
            <a:r>
              <a:rPr lang="en-US" sz="2400" b="1" i="0" dirty="0">
                <a:solidFill>
                  <a:srgbClr val="242424"/>
                </a:solidFill>
                <a:effectLst/>
                <a:latin typeface="Gill Sans"/>
              </a:rPr>
              <a:t> Horner </a:t>
            </a:r>
            <a:r>
              <a:rPr lang="en-US" b="0" i="0" dirty="0">
                <a:solidFill>
                  <a:srgbClr val="242424"/>
                </a:solidFill>
                <a:effectLst/>
                <a:latin typeface="Gill Sans"/>
              </a:rPr>
              <a:t>(Nutrition instructor)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b="1" i="0" dirty="0">
                <a:solidFill>
                  <a:srgbClr val="242424"/>
                </a:solidFill>
                <a:effectLst/>
                <a:latin typeface="Gill Sans"/>
                <a:ea typeface="Verdana"/>
              </a:rPr>
              <a:t>Malina Marleau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Gill Sans"/>
                <a:ea typeface="Verdana"/>
              </a:rPr>
              <a:t> </a:t>
            </a:r>
            <a:r>
              <a:rPr lang="en-US" b="0" i="0" dirty="0">
                <a:solidFill>
                  <a:srgbClr val="242424"/>
                </a:solidFill>
                <a:effectLst/>
                <a:latin typeface="Gill Sans"/>
                <a:ea typeface="Verdana"/>
              </a:rPr>
              <a:t>(Student)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242424"/>
                </a:solidFill>
                <a:effectLst/>
                <a:latin typeface="Gill Sans"/>
              </a:rPr>
              <a:t>Cynthia Mojica </a:t>
            </a:r>
            <a:r>
              <a:rPr lang="en-US" b="0" i="0" dirty="0">
                <a:solidFill>
                  <a:srgbClr val="242424"/>
                </a:solidFill>
                <a:effectLst/>
                <a:latin typeface="Gill Sans"/>
              </a:rPr>
              <a:t>(Public health faculty)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242424"/>
                </a:solidFill>
                <a:effectLst/>
                <a:latin typeface="Gill Sans"/>
                <a:ea typeface="Verdana"/>
              </a:rPr>
              <a:t>Zev Valancy </a:t>
            </a:r>
            <a:r>
              <a:rPr lang="en-US" b="0" i="0" dirty="0">
                <a:solidFill>
                  <a:srgbClr val="242424"/>
                </a:solidFill>
                <a:effectLst/>
                <a:latin typeface="Gill Sans"/>
                <a:ea typeface="Verdana"/>
              </a:rPr>
              <a:t>(Advisor, Office of Student Success)</a:t>
            </a:r>
          </a:p>
          <a:p>
            <a:endParaRPr lang="en-US" dirty="0"/>
          </a:p>
        </p:txBody>
      </p:sp>
      <p:pic>
        <p:nvPicPr>
          <p:cNvPr id="8" name="Picture Placeholder 7" descr="Users with solid fill">
            <a:extLst>
              <a:ext uri="{FF2B5EF4-FFF2-40B4-BE49-F238E27FC236}">
                <a16:creationId xmlns:a16="http://schemas.microsoft.com/office/drawing/2014/main" id="{D627D22B-F03C-8460-D21C-EDE57C7FB7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70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DCEFDC-6484-2344-0F12-9305B801B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335280" y="308186"/>
            <a:ext cx="11216640" cy="582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F7B751-E3ED-AF45-D7FB-EC97B84B004D}"/>
              </a:ext>
            </a:extLst>
          </p:cNvPr>
          <p:cNvSpPr txBox="1"/>
          <p:nvPr/>
        </p:nvSpPr>
        <p:spPr>
          <a:xfrm>
            <a:off x="3796826" y="6133536"/>
            <a:ext cx="4293548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40664">
              <a:spcAft>
                <a:spcPts val="600"/>
              </a:spcAft>
            </a:pPr>
            <a:r>
              <a:rPr lang="en-US" sz="145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https://health.oregonstate.edu/about/strategic-plan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043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6E148-FD56-D9BF-6C52-895E2E21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Prosperity Widely Shared: 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OSU’s 2024-2030 Strategic Plan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8186383-1C1F-45CD-74AF-32C94857B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24508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A50488-2D0D-16F5-07D7-5A7571A2D694}"/>
              </a:ext>
            </a:extLst>
          </p:cNvPr>
          <p:cNvSpPr txBox="1"/>
          <p:nvPr/>
        </p:nvSpPr>
        <p:spPr>
          <a:xfrm>
            <a:off x="3671279" y="6300812"/>
            <a:ext cx="484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https://leadership.oregonstate.edu/strategic-plan</a:t>
            </a:r>
          </a:p>
        </p:txBody>
      </p:sp>
    </p:spTree>
    <p:extLst>
      <p:ext uri="{BB962C8B-B14F-4D97-AF65-F5344CB8AC3E}">
        <p14:creationId xmlns:p14="http://schemas.microsoft.com/office/powerpoint/2010/main" val="231746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blue and white lights&#10;&#10;Description automatically generated">
            <a:extLst>
              <a:ext uri="{FF2B5EF4-FFF2-40B4-BE49-F238E27FC236}">
                <a16:creationId xmlns:a16="http://schemas.microsoft.com/office/drawing/2014/main" id="{010C9133-56B7-3688-40CA-2EBD3183B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279" b="10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C6EF7-B967-72E3-717C-424B4103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Draft </a:t>
            </a:r>
            <a:r>
              <a:rPr lang="en-US" sz="3200" dirty="0" err="1">
                <a:latin typeface="+mj-lt"/>
                <a:ea typeface="+mj-ea"/>
                <a:cs typeface="+mj-cs"/>
              </a:rPr>
              <a:t>COH</a:t>
            </a:r>
            <a:r>
              <a:rPr lang="en-US" sz="3200" dirty="0">
                <a:latin typeface="+mj-lt"/>
                <a:ea typeface="+mj-ea"/>
                <a:cs typeface="+mj-cs"/>
              </a:rPr>
              <a:t> 2024-2030 Strategic Plan Goals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160E036-D31F-3240-3F10-8C5E4105F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3916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372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blue and white lights&#10;&#10;Description automatically generated">
            <a:extLst>
              <a:ext uri="{FF2B5EF4-FFF2-40B4-BE49-F238E27FC236}">
                <a16:creationId xmlns:a16="http://schemas.microsoft.com/office/drawing/2014/main" id="{010C9133-56B7-3688-40CA-2EBD3183B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279" b="10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C6EF7-B967-72E3-717C-424B4103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latin typeface="+mj-lt"/>
                <a:ea typeface="+mj-ea"/>
                <a:cs typeface="+mj-cs"/>
              </a:rPr>
              <a:t>COH</a:t>
            </a:r>
            <a:r>
              <a:rPr lang="en-US" sz="3200" dirty="0">
                <a:latin typeface="+mj-lt"/>
                <a:ea typeface="+mj-ea"/>
                <a:cs typeface="+mj-cs"/>
              </a:rPr>
              <a:t> 2024-2030 SP Champions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160E036-D31F-3240-3F10-8C5E4105F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772038"/>
              </p:ext>
            </p:extLst>
          </p:nvPr>
        </p:nvGraphicFramePr>
        <p:xfrm>
          <a:off x="848497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280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CCB3-707A-A4AD-9E16-3718A391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to the Strategic Plan Task Force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229E9-B9CB-174F-00D5-8C4C9BD2B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235" y="2960719"/>
            <a:ext cx="9879562" cy="2735305"/>
          </a:xfrm>
        </p:spPr>
        <p:txBody>
          <a:bodyPr>
            <a:normAutofit/>
          </a:bodyPr>
          <a:lstStyle/>
          <a:p>
            <a:r>
              <a:rPr lang="en-US" sz="2400" dirty="0"/>
              <a:t>Solicit input from relevant constituents (e.g., staff, faculty, students, community members)</a:t>
            </a:r>
          </a:p>
          <a:p>
            <a:r>
              <a:rPr lang="en-US" sz="2400" dirty="0"/>
              <a:t>Integrate feedback from constituents</a:t>
            </a:r>
          </a:p>
          <a:p>
            <a:r>
              <a:rPr lang="en-US" sz="2400" dirty="0"/>
              <a:t>Discuss proposed changes with the Champions</a:t>
            </a:r>
          </a:p>
          <a:p>
            <a:r>
              <a:rPr lang="en-US" sz="2400" dirty="0"/>
              <a:t>Provide input on the draft strategic plan to the </a:t>
            </a:r>
            <a:r>
              <a:rPr lang="en-US" sz="2400" dirty="0" err="1"/>
              <a:t>COH</a:t>
            </a:r>
            <a:r>
              <a:rPr lang="en-US" sz="2400" dirty="0"/>
              <a:t> Executive Committee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BE4D0B5-ED5C-98DE-880D-F208B8AF0B8C}"/>
              </a:ext>
            </a:extLst>
          </p:cNvPr>
          <p:cNvSpPr txBox="1">
            <a:spLocks/>
          </p:cNvSpPr>
          <p:nvPr/>
        </p:nvSpPr>
        <p:spPr>
          <a:xfrm>
            <a:off x="1605280" y="1647775"/>
            <a:ext cx="7894320" cy="638226"/>
          </a:xfrm>
          <a:prstGeom prst="rect">
            <a:avLst/>
          </a:prstGeom>
          <a:ln w="38100">
            <a:solidFill>
              <a:srgbClr val="DC440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Listen, integrate, and share feedback</a:t>
            </a:r>
          </a:p>
        </p:txBody>
      </p:sp>
      <p:pic>
        <p:nvPicPr>
          <p:cNvPr id="12" name="Picture Placeholder 7" descr="Users with solid fill">
            <a:extLst>
              <a:ext uri="{FF2B5EF4-FFF2-40B4-BE49-F238E27FC236}">
                <a16:creationId xmlns:a16="http://schemas.microsoft.com/office/drawing/2014/main" id="{A041C7E3-8459-C70F-FE7B-ABA63974D3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7" b="157"/>
          <a:stretch>
            <a:fillRect/>
          </a:stretch>
        </p:blipFill>
        <p:spPr>
          <a:xfrm>
            <a:off x="615950" y="658813"/>
            <a:ext cx="504825" cy="503237"/>
          </a:xfrm>
        </p:spPr>
      </p:pic>
    </p:spTree>
    <p:extLst>
      <p:ext uri="{BB962C8B-B14F-4D97-AF65-F5344CB8AC3E}">
        <p14:creationId xmlns:p14="http://schemas.microsoft.com/office/powerpoint/2010/main" val="3309656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1257&quot;&gt;&lt;object type=&quot;3&quot; unique_id=&quot;11746&quot;&gt;&lt;property id=&quot;20148&quot; value=&quot;5&quot;/&gt;&lt;property id=&quot;20300&quot; value=&quot;Slide 1&quot;/&gt;&lt;property id=&quot;20307&quot; value=&quot;265&quot;/&gt;&lt;/object&gt;&lt;object type=&quot;3&quot; unique_id=&quot;11747&quot;&gt;&lt;property id=&quot;20148&quot; value=&quot;5&quot;/&gt;&lt;property id=&quot;20300&quot; value=&quot;Slide 2 - &amp;quot;TITLE OF YOUR PRESENTATION&amp;quot;&quot;/&gt;&lt;property id=&quot;20307&quot; value=&quot;266&quot;/&gt;&lt;/object&gt;&lt;object type=&quot;3&quot; unique_id=&quot;11887&quot;&gt;&lt;property id=&quot;20148&quot; value=&quot;5&quot;/&gt;&lt;property id=&quot;20300&quot; value=&quot;Slide 3 - &amp;quot;Title for Single Column Slide&amp;quot;&quot;/&gt;&lt;property id=&quot;20307&quot; value=&quot;267&quot;/&gt;&lt;/object&gt;&lt;object type=&quot;3&quot; unique_id=&quot;11915&quot;&gt;&lt;property id=&quot;20148&quot; value=&quot;5&quot;/&gt;&lt;property id=&quot;20300&quot; value=&quot;Slide 4 - &amp;quot;Title for Single Column Slide&amp;quot;&quot;/&gt;&lt;property id=&quot;20307&quot; value=&quot;268&quot;/&gt;&lt;/object&gt;&lt;object type=&quot;3&quot; unique_id=&quot;11916&quot;&gt;&lt;property id=&quot;20148&quot; value=&quot;5&quot;/&gt;&lt;property id=&quot;20300&quot; value=&quot;Slide 5 - &amp;quot;Title of Three Major Concepts&amp;quot;&quot;/&gt;&lt;property id=&quot;20307&quot; value=&quot;269&quot;/&gt;&lt;/object&gt;&lt;object type=&quot;3&quot; unique_id=&quot;11966&quot;&gt;&lt;property id=&quot;20148&quot; value=&quot;5&quot;/&gt;&lt;property id=&quot;20300&quot; value=&quot;Slide 6 - &amp;quot;Title of Three Major Concepts&amp;quot;&quot;/&gt;&lt;property id=&quot;20307&quot; value=&quot;270&quot;/&gt;&lt;/object&gt;&lt;object type=&quot;3&quot; unique_id=&quot;11967&quot;&gt;&lt;property id=&quot;20148&quot; value=&quot;5&quot;/&gt;&lt;property id=&quot;20300&quot; value=&quot;Slide 7 - &amp;quot;Transition To Next Section&amp;quot;&quot;/&gt;&lt;property id=&quot;20307&quot; value=&quot;271&quot;/&gt;&lt;/object&gt;&lt;object type=&quot;3&quot; unique_id=&quot;11968&quot;&gt;&lt;property id=&quot;20148&quot; value=&quot;5&quot;/&gt;&lt;property id=&quot;20300&quot; value=&quot;Slide 8 - &amp;quot;A Vertical Picture is Worth a Thousand Words&amp;quot;&quot;/&gt;&lt;property id=&quot;20307&quot; value=&quot;272&quot;/&gt;&lt;/object&gt;&lt;object type=&quot;3&quot; unique_id=&quot;12109&quot;&gt;&lt;property id=&quot;20148&quot; value=&quot;5&quot;/&gt;&lt;property id=&quot;20300&quot; value=&quot;Slide 9 - &amp;quot;A Vertical Picture is Worth a Thousand Words&amp;quot;&quot;/&gt;&lt;property id=&quot;20307&quot; value=&quot;273&quot;/&gt;&lt;/object&gt;&lt;object type=&quot;3&quot; unique_id=&quot;12110&quot;&gt;&lt;property id=&quot;20148&quot; value=&quot;5&quot;/&gt;&lt;property id=&quot;20300&quot; value=&quot;Slide 10 - &amp;quot;A Horizontal Image&amp;quot;&quot;/&gt;&lt;property id=&quot;20307&quot; value=&quot;274&quot;/&gt;&lt;/object&gt;&lt;object type=&quot;3&quot; unique_id=&quot;12111&quot;&gt;&lt;property id=&quot;20148&quot; value=&quot;5&quot;/&gt;&lt;property id=&quot;20300&quot; value=&quot;Slide 11 - &amp;quot;A Horizontal Image&amp;quot;&quot;/&gt;&lt;property id=&quot;20307&quot; value=&quot;275&quot;/&gt;&lt;/object&gt;&lt;object type=&quot;3&quot; unique_id=&quot;12112&quot;&gt;&lt;property id=&quot;20148&quot; value=&quot;5&quot;/&gt;&lt;property id=&quot;20300&quot; value=&quot;Slide 12 - &amp;quot;Title for Three Column Slide with Icons&amp;quot;&quot;/&gt;&lt;property id=&quot;20307&quot; value=&quot;276&quot;/&gt;&lt;/object&gt;&lt;object type=&quot;3&quot; unique_id=&quot;12113&quot;&gt;&lt;property id=&quot;20148&quot; value=&quot;5&quot;/&gt;&lt;property id=&quot;20300&quot; value=&quot;Slide 13 - &amp;quot;Title for Three Column Slide&amp;quot;&quot;/&gt;&lt;property id=&quot;20307&quot; value=&quot;277&quot;/&gt;&lt;/object&gt;&lt;object type=&quot;3&quot; unique_id=&quot;12114&quot;&gt;&lt;property id=&quot;20148&quot; value=&quot;5&quot;/&gt;&lt;property id=&quot;20300&quot; value=&quot;Slide 14 - &amp;quot;Three Columns Without Icons&amp;quot;&quot;/&gt;&lt;property id=&quot;20307&quot; value=&quot;278&quot;/&gt;&lt;/object&gt;&lt;object type=&quot;3&quot; unique_id=&quot;12664&quot;&gt;&lt;property id=&quot;20148&quot; value=&quot;5&quot;/&gt;&lt;property id=&quot;20300&quot; value=&quot;Slide 15 - &amp;quot;Three Columns Without Icons&amp;quot;&quot;/&gt;&lt;property id=&quot;20307&quot; value=&quot;279&quot;/&gt;&lt;/object&gt;&lt;object type=&quot;3&quot; unique_id=&quot;12665&quot;&gt;&lt;property id=&quot;20148&quot; value=&quot;5&quot;/&gt;&lt;property id=&quot;20300&quot; value=&quot;Slide 16 - &amp;quot;Title for Two Column Slide&amp;quot;&quot;/&gt;&lt;property id=&quot;20307&quot; value=&quot;280&quot;/&gt;&lt;/object&gt;&lt;object type=&quot;3&quot; unique_id=&quot;12666&quot;&gt;&lt;property id=&quot;20148&quot; value=&quot;5&quot;/&gt;&lt;property id=&quot;20300&quot; value=&quot;Slide 17 - &amp;quot;Title for Two Column Slide&amp;quot;&quot;/&gt;&lt;property id=&quot;20307&quot; value=&quot;281&quot;/&gt;&lt;/object&gt;&lt;object type=&quot;3&quot; unique_id=&quot;12667&quot;&gt;&lt;property id=&quot;20148&quot; value=&quot;5&quot;/&gt;&lt;property id=&quot;20300&quot; value=&quot;Slide 18&quot;/&gt;&lt;property id=&quot;20307&quot; value=&quot;282&quot;/&gt;&lt;/object&gt;&lt;object type=&quot;3&quot; unique_id=&quot;12668&quot;&gt;&lt;property id=&quot;20148&quot; value=&quot;5&quot;/&gt;&lt;property id=&quot;20300&quot; value=&quot;Slide 19&quot;/&gt;&lt;property id=&quot;20307&quot; value=&quot;283&quot;/&gt;&lt;/object&gt;&lt;object type=&quot;3&quot; unique_id=&quot;12669&quot;&gt;&lt;property id=&quot;20148&quot; value=&quot;5&quot;/&gt;&lt;property id=&quot;20300&quot; value=&quot;Slide 20&quot;/&gt;&lt;property id=&quot;20307&quot; value=&quot;284&quot;/&gt;&lt;/object&gt;&lt;object type=&quot;3&quot; unique_id=&quot;12670&quot;&gt;&lt;property id=&quot;20148&quot; value=&quot;5&quot;/&gt;&lt;property id=&quot;20300&quot; value=&quot;Slide 21&quot;/&gt;&lt;property id=&quot;20307&quot; value=&quot;285&quot;/&gt;&lt;/object&gt;&lt;object type=&quot;3&quot; unique_id=&quot;12671&quot;&gt;&lt;property id=&quot;20148&quot; value=&quot;5&quot;/&gt;&lt;property id=&quot;20300&quot; value=&quot;Slide 22&quot;/&gt;&lt;property id=&quot;20307&quot; value=&quot;286&quot;/&gt;&lt;/object&gt;&lt;object type=&quot;3&quot; unique_id=&quot;12672&quot;&gt;&lt;property id=&quot;20148&quot; value=&quot;5&quot;/&gt;&lt;property id=&quot;20300&quot; value=&quot;Slide 23&quot;/&gt;&lt;property id=&quot;20307&quot; value=&quot;287&quot;/&gt;&lt;/object&gt;&lt;object type=&quot;3&quot; unique_id=&quot;12673&quot;&gt;&lt;property id=&quot;20148&quot; value=&quot;5&quot;/&gt;&lt;property id=&quot;20300&quot; value=&quot;Slide 24&quot;/&gt;&lt;property id=&quot;20307&quot; value=&quot;288&quot;/&gt;&lt;/object&gt;&lt;object type=&quot;3&quot; unique_id=&quot;12674&quot;&gt;&lt;property id=&quot;20148&quot; value=&quot;5&quot;/&gt;&lt;property id=&quot;20300&quot; value=&quot;Slide 25&quot;/&gt;&lt;property id=&quot;20307&quot; value=&quot;289&quot;/&gt;&lt;/object&gt;&lt;object type=&quot;3&quot; unique_id=&quot;12675&quot;&gt;&lt;property id=&quot;20148&quot; value=&quot;5&quot;/&gt;&lt;property id=&quot;20300&quot; value=&quot;Slide 26 - &amp;quot;Title for Quantifiable Figures&amp;quot;&quot;/&gt;&lt;property id=&quot;20307&quot; value=&quot;290&quot;/&gt;&lt;/object&gt;&lt;object type=&quot;3&quot; unique_id=&quot;12676&quot;&gt;&lt;property id=&quot;20148&quot; value=&quot;5&quot;/&gt;&lt;property id=&quot;20300&quot; value=&quot;Slide 27 - &amp;quot;Timeline Title&amp;quot;&quot;/&gt;&lt;property id=&quot;20307&quot; value=&quot;291&quot;/&gt;&lt;/object&gt;&lt;object type=&quot;3&quot; unique_id=&quot;12677&quot;&gt;&lt;property id=&quot;20148&quot; value=&quot;5&quot;/&gt;&lt;property id=&quot;20300&quot; value=&quot;Slide 28 - &amp;quot;Timeline Title&amp;quot;&quot;/&gt;&lt;property id=&quot;20307&quot; value=&quot;292&quot;/&gt;&lt;/object&gt;&lt;object type=&quot;3&quot; unique_id=&quot;12678&quot;&gt;&lt;property id=&quot;20148&quot; value=&quot;5&quot;/&gt;&lt;property id=&quot;20300&quot; value=&quot;Slide 29 - &amp;quot;Timeline Title&amp;quot;&quot;/&gt;&lt;property id=&quot;20307&quot; value=&quot;293&quot;/&gt;&lt;/object&gt;&lt;object type=&quot;3&quot; unique_id=&quot;12679&quot;&gt;&lt;property id=&quot;20148&quot; value=&quot;5&quot;/&gt;&lt;property id=&quot;20300&quot; value=&quot;Slide 30 - &amp;quot;Timeline Title&amp;quot;&quot;/&gt;&lt;property id=&quot;20307&quot; value=&quot;294&quot;/&gt;&lt;/object&gt;&lt;object type=&quot;3&quot; unique_id=&quot;12680&quot;&gt;&lt;property id=&quot;20148&quot; value=&quot;5&quot;/&gt;&lt;property id=&quot;20300&quot; value=&quot;Slide 31 - &amp;quot;Citations&amp;quot;&quot;/&gt;&lt;property id=&quot;20307&quot; value=&quot;295&quot;/&gt;&lt;/object&gt;&lt;object type=&quot;3&quot; unique_id=&quot;12681&quot;&gt;&lt;property id=&quot;20148&quot; value=&quot;5&quot;/&gt;&lt;property id=&quot;20300&quot; value=&quot;Slide 32 - &amp;quot;THANK YOU&amp;quot;&quot;/&gt;&lt;property id=&quot;20307&quot; value=&quot;296&quot;/&gt;&lt;/object&gt;&lt;object type=&quot;3&quot; unique_id=&quot;12682&quot;&gt;&lt;property id=&quot;20148&quot; value=&quot;5&quot;/&gt;&lt;property id=&quot;20300&quot; value=&quot;Slide 33&quot;/&gt;&lt;property id=&quot;20307&quot; value=&quot;297&quot;/&gt;&lt;/object&gt;&lt;object type=&quot;3&quot; unique_id=&quot;12683&quot;&gt;&lt;property id=&quot;20148&quot; value=&quot;5&quot;/&gt;&lt;property id=&quot;20300&quot; value=&quot;Slide 34&quot;/&gt;&lt;property id=&quot;20307&quot; value=&quot;298&quot;/&gt;&lt;/object&gt;&lt;/object&gt;&lt;object type=&quot;8&quot; unique_id=&quot;112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Verdana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7A557AA042C14EA4C8FC2D2E33C2A2" ma:contentTypeVersion="4" ma:contentTypeDescription="Create a new document." ma:contentTypeScope="" ma:versionID="056de865f9270b91fa3988662b7f5725">
  <xsd:schema xmlns:xsd="http://www.w3.org/2001/XMLSchema" xmlns:xs="http://www.w3.org/2001/XMLSchema" xmlns:p="http://schemas.microsoft.com/office/2006/metadata/properties" xmlns:ns2="e7749748-f4ac-433c-abb3-2b5e49374138" targetNamespace="http://schemas.microsoft.com/office/2006/metadata/properties" ma:root="true" ma:fieldsID="cd982af0d3cc528c231625a2cefacb4f" ns2:_="">
    <xsd:import namespace="e7749748-f4ac-433c-abb3-2b5e49374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49748-f4ac-433c-abb3-2b5e49374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66E4FD-F0EC-4FAD-9624-6C40AB20D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49748-f4ac-433c-abb3-2b5e493741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89B258-B43C-475D-8EBF-27B05CB34781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7749748-f4ac-433c-abb3-2b5e4937413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E179585-4A34-4622-8A50-2C8ABB7252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1657</Words>
  <Application>Microsoft Office PowerPoint</Application>
  <PresentationFormat>Widescreen</PresentationFormat>
  <Paragraphs>184</Paragraphs>
  <Slides>21</Slides>
  <Notes>21</Notes>
  <HiddenSlides>12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Mincho</vt:lpstr>
      <vt:lpstr>Arial</vt:lpstr>
      <vt:lpstr>Calibri</vt:lpstr>
      <vt:lpstr>Calibri Light</vt:lpstr>
      <vt:lpstr>Courier New</vt:lpstr>
      <vt:lpstr>Gill Sans</vt:lpstr>
      <vt:lpstr>Times</vt:lpstr>
      <vt:lpstr>Times New Roman</vt:lpstr>
      <vt:lpstr>Verdana</vt:lpstr>
      <vt:lpstr>Office Theme</vt:lpstr>
      <vt:lpstr>College of Health Strategic Plan 2024-2030</vt:lpstr>
      <vt:lpstr>Objectives</vt:lpstr>
      <vt:lpstr>Brief Overview</vt:lpstr>
      <vt:lpstr>2024-2030 COH Strategic Plan Task Force</vt:lpstr>
      <vt:lpstr>PowerPoint Presentation</vt:lpstr>
      <vt:lpstr>Prosperity Widely Shared:  OSU’s 2024-2030 Strategic Plan</vt:lpstr>
      <vt:lpstr>Draft COH 2024-2030 Strategic Plan Goals</vt:lpstr>
      <vt:lpstr>COH 2024-2030 SP Champions</vt:lpstr>
      <vt:lpstr>Charge to the Strategic Plan Task Force</vt:lpstr>
      <vt:lpstr>COH Strategic Plan Task Force Timeline</vt:lpstr>
      <vt:lpstr>Feedback</vt:lpstr>
      <vt:lpstr>We Want to Hear From You</vt:lpstr>
      <vt:lpstr>We Want to Hear From You</vt:lpstr>
      <vt:lpstr>Questions?</vt:lpstr>
      <vt:lpstr>Back up slides</vt:lpstr>
      <vt:lpstr>1. Foster groundbreaking discoveries that catalyze innovative health solutions</vt:lpstr>
      <vt:lpstr>2. Be a college where every student learns, thrives, and graduates</vt:lpstr>
      <vt:lpstr>3. To strengthen mutually beneficial engagement with communities in Oregon, the nation, and the world</vt:lpstr>
      <vt:lpstr>4. To strengthen our financial position and improve stewardship of resources</vt:lpstr>
      <vt:lpstr>5. Improve, streamline, and optimize COH procedures</vt:lpstr>
      <vt:lpstr>6. Improve staff and faculty development and morale</vt:lpstr>
    </vt:vector>
  </TitlesOfParts>
  <Manager/>
  <Company>Oregon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CPHHS PowerPoint Presentation Template 2023</dc:title>
  <dc:subject/>
  <dc:creator>CPHHS Marketing and Communications</dc:creator>
  <cp:keywords/>
  <dc:description/>
  <cp:lastModifiedBy>Ahern, Katherine E</cp:lastModifiedBy>
  <cp:revision>104</cp:revision>
  <cp:lastPrinted>2024-04-05T14:41:25Z</cp:lastPrinted>
  <dcterms:created xsi:type="dcterms:W3CDTF">2017-12-19T21:24:25Z</dcterms:created>
  <dcterms:modified xsi:type="dcterms:W3CDTF">2024-04-18T17:09:29Z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0x010100B87A557AA042C14EA4C8FC2D2E33C2A2</vt:lpwstr>
  </property>
</Properties>
</file>