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16"/>
  </p:notesMasterIdLst>
  <p:sldIdLst>
    <p:sldId id="256" r:id="rId4"/>
    <p:sldId id="259" r:id="rId5"/>
    <p:sldId id="368" r:id="rId6"/>
    <p:sldId id="260" r:id="rId7"/>
    <p:sldId id="366" r:id="rId8"/>
    <p:sldId id="262" r:id="rId9"/>
    <p:sldId id="264" r:id="rId10"/>
    <p:sldId id="265" r:id="rId11"/>
    <p:sldId id="266" r:id="rId12"/>
    <p:sldId id="267" r:id="rId13"/>
    <p:sldId id="272" r:id="rId14"/>
    <p:sldId id="273" r:id="rId15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Gill Sans" panose="020B0502020104020203" pitchFamily="34" charset="-79"/>
      <p:regular r:id="rId21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1"/>
    <p:restoredTop sz="94672"/>
  </p:normalViewPr>
  <p:slideViewPr>
    <p:cSldViewPr snapToGrid="0">
      <p:cViewPr varScale="1">
        <p:scale>
          <a:sx n="107" d="100"/>
          <a:sy n="107" d="100"/>
        </p:scale>
        <p:origin x="168" y="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hero.org/growthi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9baa692b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9baa692b4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g19baa692b4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9baa692b41_0_3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58" name="Google Shape;358;g19baa692b41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9baa692b41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19baa692b41_2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new website changes</a:t>
            </a:r>
            <a:endParaRPr/>
          </a:p>
        </p:txBody>
      </p:sp>
      <p:sp>
        <p:nvSpPr>
          <p:cNvPr id="409" name="Google Shape;409;g19baa692b41_2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9baa692b41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we’ll send out powerpoint at end of week OR send it now and have them check for updated links.</a:t>
            </a:r>
            <a:endParaRPr/>
          </a:p>
        </p:txBody>
      </p:sp>
      <p:sp>
        <p:nvSpPr>
          <p:cNvPr id="420" name="Google Shape;420;g19baa692b41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9baa692b41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9baa692b41_2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https://www.foodhero.org/growthis</a:t>
            </a:r>
            <a:r>
              <a:rPr lang="en-US" dirty="0">
                <a:effectLst/>
              </a:rPr>
              <a:t> </a:t>
            </a:r>
            <a:endParaRPr dirty="0"/>
          </a:p>
        </p:txBody>
      </p:sp>
      <p:sp>
        <p:nvSpPr>
          <p:cNvPr id="247" name="Google Shape;247;g19baa692b41_2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9baa692b41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19baa692b41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General: remind them that first we will be directly emailing everyone a link (who is in the system) - direct link into feedback survey - launching that early Dec.- as soon as the survey go out, they will have early access to sign up form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ASK</a:t>
            </a:r>
            <a:r>
              <a:rPr lang="en" dirty="0">
                <a:solidFill>
                  <a:schemeClr val="dk1"/>
                </a:solidFill>
              </a:rPr>
              <a:t>- sending out (next few weeks) sending out list of their partners in their community (especially teacher- teachers kits will go fast)- making sure teachers who had it last year sign up early this year- give them heads up to look for email (look in junk mail)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Halie starts talking here:</a:t>
            </a:r>
            <a:r>
              <a:rPr lang="en" dirty="0"/>
              <a:t> Our surveys are like a self assessment - so hopefully it can help be a tool for them and give us information to find out how to continue to fund and improve </a:t>
            </a:r>
            <a:endParaRPr dirty="0"/>
          </a:p>
        </p:txBody>
      </p:sp>
      <p:sp>
        <p:nvSpPr>
          <p:cNvPr id="261" name="Google Shape;261;g19baa692b41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86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9baa692b41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19baa692b41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61" name="Google Shape;261;g19baa692b41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9baa692b41_2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Reminder that there are different ways for people to sign up!</a:t>
            </a:r>
            <a:endParaRPr dirty="0"/>
          </a:p>
        </p:txBody>
      </p:sp>
      <p:sp>
        <p:nvSpPr>
          <p:cNvPr id="283" name="Google Shape;283;g19baa692b41_2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5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9baa692b41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19baa692b41_2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Halie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3,600 go out to households that sign up</a:t>
            </a:r>
            <a:endParaRPr dirty="0"/>
          </a:p>
        </p:txBody>
      </p:sp>
      <p:sp>
        <p:nvSpPr>
          <p:cNvPr id="297" name="Google Shape;297;g19baa692b41_2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9baa692b41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9baa692b41_0_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Halie</a:t>
            </a:r>
            <a:endParaRPr/>
          </a:p>
        </p:txBody>
      </p:sp>
      <p:sp>
        <p:nvSpPr>
          <p:cNvPr id="323" name="Google Shape;323;g19baa692b41_0_2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9baa692b41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19baa692b41_2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9" name="Google Shape;339;g19baa692b41_2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9baa692b41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19baa692b41_2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Bee books – </a:t>
            </a:r>
            <a:endParaRPr dirty="0"/>
          </a:p>
        </p:txBody>
      </p:sp>
      <p:sp>
        <p:nvSpPr>
          <p:cNvPr id="353" name="Google Shape;353;g19baa692b41_2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1143000" y="774954"/>
            <a:ext cx="6858000" cy="185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1143000" y="2866644"/>
            <a:ext cx="6858000" cy="1076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028700" y="596646"/>
            <a:ext cx="7680960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1028700" y="1584198"/>
            <a:ext cx="7680960" cy="29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1028700" y="1282304"/>
            <a:ext cx="747522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ill Sans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1028700" y="3730752"/>
            <a:ext cx="7475221" cy="83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1028700" y="596646"/>
            <a:ext cx="7680960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1028700" y="1584198"/>
            <a:ext cx="3634740" cy="29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5074920" y="1584199"/>
            <a:ext cx="3634740" cy="296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1028700" y="1584198"/>
            <a:ext cx="3630807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1028700" y="2263854"/>
            <a:ext cx="3630807" cy="232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3"/>
          </p:nvPr>
        </p:nvSpPr>
        <p:spPr>
          <a:xfrm>
            <a:off x="5074920" y="1584198"/>
            <a:ext cx="36347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4"/>
          </p:nvPr>
        </p:nvSpPr>
        <p:spPr>
          <a:xfrm>
            <a:off x="5074920" y="2263853"/>
            <a:ext cx="3630807" cy="2328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1028700" y="596646"/>
            <a:ext cx="7680960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028700" y="596646"/>
            <a:ext cx="7680960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28700" y="740569"/>
            <a:ext cx="2949178" cy="142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4238244" y="740569"/>
            <a:ext cx="4265676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1028700" y="2293882"/>
            <a:ext cx="2949178" cy="210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1028700" y="740664"/>
            <a:ext cx="2949178" cy="141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4128989" y="740569"/>
            <a:ext cx="4374931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1028700" y="2274964"/>
            <a:ext cx="2949178" cy="2126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028700" y="596646"/>
            <a:ext cx="7680960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 rot="5400000">
            <a:off x="3384423" y="-771525"/>
            <a:ext cx="2969514" cy="76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 rot="5400000">
            <a:off x="5711025" y="1461825"/>
            <a:ext cx="3636976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 rot="5400000">
            <a:off x="1714663" y="-448562"/>
            <a:ext cx="3636975" cy="579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3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10800000" flipH="1">
            <a:off x="0" y="4800920"/>
            <a:ext cx="9144000" cy="342580"/>
          </a:xfrm>
          <a:prstGeom prst="rect">
            <a:avLst/>
          </a:prstGeom>
          <a:gradFill>
            <a:gsLst>
              <a:gs pos="0">
                <a:srgbClr val="FE4A00">
                  <a:alpha val="27843"/>
                </a:srgbClr>
              </a:gs>
              <a:gs pos="14000">
                <a:srgbClr val="FE4A00">
                  <a:alpha val="27843"/>
                </a:srgbClr>
              </a:gs>
              <a:gs pos="100000">
                <a:srgbClr val="DA002F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" name="Google Shape;52;p13"/>
          <p:cNvSpPr/>
          <p:nvPr/>
        </p:nvSpPr>
        <p:spPr>
          <a:xfrm flipH="1">
            <a:off x="3028952" y="4800921"/>
            <a:ext cx="6115048" cy="342579"/>
          </a:xfrm>
          <a:prstGeom prst="rect">
            <a:avLst/>
          </a:prstGeom>
          <a:gradFill>
            <a:gsLst>
              <a:gs pos="0">
                <a:srgbClr val="D85FD4">
                  <a:alpha val="54901"/>
                </a:srgbClr>
              </a:gs>
              <a:gs pos="9000">
                <a:srgbClr val="D85FD4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28700" y="596646"/>
            <a:ext cx="7680960" cy="92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ill Sans"/>
              <a:buNone/>
              <a:defRPr sz="27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028700" y="1584198"/>
            <a:ext cx="7680960" cy="29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5932170" y="4807458"/>
            <a:ext cx="2777490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 rot="5400000">
            <a:off x="-1371600" y="1433322"/>
            <a:ext cx="308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750808" y="4807458"/>
            <a:ext cx="329184" cy="33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cid:image003.jpg@01DA5065.4D810130" TargetMode="External"/><Relationship Id="rId5" Type="http://schemas.openxmlformats.org/officeDocument/2006/relationships/image" Target="../media/image12.jpeg"/><Relationship Id="rId4" Type="http://schemas.openxmlformats.org/officeDocument/2006/relationships/image" Target="cid:image002.jpg@01DA5065.4D81013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cid:ii_ls3iw0rn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foodhero.org/grow-cilantro" TargetMode="External"/><Relationship Id="rId7" Type="http://schemas.openxmlformats.org/officeDocument/2006/relationships/hyperlink" Target="https://foodhero.org/tomatoes-garden-tip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foodhero.org/grow-zinnias" TargetMode="External"/><Relationship Id="rId5" Type="http://schemas.openxmlformats.org/officeDocument/2006/relationships/hyperlink" Target="https://foodhero.org/salad-greens-garden-tips" TargetMode="External"/><Relationship Id="rId4" Type="http://schemas.openxmlformats.org/officeDocument/2006/relationships/hyperlink" Target="http://www.foodhero.org/grow-kale" TargetMode="External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/>
          <p:nvPr/>
        </p:nvSpPr>
        <p:spPr>
          <a:xfrm>
            <a:off x="0" y="-46973"/>
            <a:ext cx="9144000" cy="5190600"/>
          </a:xfrm>
          <a:prstGeom prst="rect">
            <a:avLst/>
          </a:prstGeom>
          <a:solidFill>
            <a:srgbClr val="D73F0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7"/>
          <p:cNvSpPr txBox="1">
            <a:spLocks noGrp="1"/>
          </p:cNvSpPr>
          <p:nvPr>
            <p:ph type="ctrTitle"/>
          </p:nvPr>
        </p:nvSpPr>
        <p:spPr>
          <a:xfrm>
            <a:off x="311708" y="-3222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GROW THIS! 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1"/>
          </p:nvPr>
        </p:nvSpPr>
        <p:spPr>
          <a:xfrm>
            <a:off x="311700" y="1767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538"/>
              <a:buFont typeface="Calibri"/>
              <a:buNone/>
            </a:pPr>
            <a:r>
              <a:rPr lang="en" sz="52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2024 OREGON GARDEN CHALLENGE</a:t>
            </a:r>
            <a:endParaRPr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7189" y="3970546"/>
            <a:ext cx="2441222" cy="78009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7"/>
          <p:cNvSpPr txBox="1"/>
          <p:nvPr/>
        </p:nvSpPr>
        <p:spPr>
          <a:xfrm>
            <a:off x="318750" y="238450"/>
            <a:ext cx="4033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" sz="21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OSU EXTENSION SERVICE</a:t>
            </a:r>
            <a:endParaRPr sz="2100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FOOD HERO RESEARCH TEAM</a:t>
            </a:r>
            <a:endParaRPr sz="12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2" name="Google Shape;21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2403" y="76560"/>
            <a:ext cx="1482894" cy="146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/>
          <p:cNvPicPr preferRelativeResize="0"/>
          <p:nvPr/>
        </p:nvPicPr>
        <p:blipFill rotWithShape="1">
          <a:blip r:embed="rId5">
            <a:alphaModFix/>
          </a:blip>
          <a:srcRect l="5676" t="27355" r="347" b="27355"/>
          <a:stretch/>
        </p:blipFill>
        <p:spPr>
          <a:xfrm>
            <a:off x="178225" y="2493950"/>
            <a:ext cx="6212773" cy="241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"/>
          <p:cNvSpPr txBox="1">
            <a:spLocks noGrp="1"/>
          </p:cNvSpPr>
          <p:nvPr>
            <p:ph type="title"/>
          </p:nvPr>
        </p:nvSpPr>
        <p:spPr>
          <a:xfrm>
            <a:off x="731550" y="365173"/>
            <a:ext cx="76809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ill Sans"/>
              <a:buNone/>
            </a:pPr>
            <a:r>
              <a:rPr lang="en" dirty="0">
                <a:solidFill>
                  <a:srgbClr val="D73F09"/>
                </a:solidFill>
                <a:latin typeface="Verdana"/>
                <a:ea typeface="Verdana"/>
                <a:cs typeface="Verdana"/>
                <a:sym typeface="Verdana"/>
              </a:rPr>
              <a:t>Seed Varieties for 2024</a:t>
            </a:r>
            <a:endParaRPr dirty="0">
              <a:solidFill>
                <a:srgbClr val="D73F0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1"/>
          </p:nvPr>
        </p:nvSpPr>
        <p:spPr>
          <a:xfrm>
            <a:off x="445775" y="1087048"/>
            <a:ext cx="3634800" cy="29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" sz="1700" dirty="0">
                <a:latin typeface="Verdana"/>
                <a:ea typeface="Verdana"/>
                <a:cs typeface="Verdana"/>
                <a:sym typeface="Verdana"/>
              </a:rPr>
              <a:t>Classroom Seed Kit 1 packet each of: </a:t>
            </a:r>
            <a:endParaRPr sz="1700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Onions</a:t>
            </a:r>
            <a:endParaRPr lang="en" sz="1400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Squash </a:t>
            </a:r>
            <a:endParaRPr sz="1400" i="1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Green Bean</a:t>
            </a:r>
            <a:endParaRPr sz="1400" i="1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Lettuce</a:t>
            </a:r>
            <a:endParaRPr sz="1400" i="1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Tomatoes 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Peas </a:t>
            </a:r>
            <a:endParaRPr sz="1400" i="1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Radish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Beets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Leafy greens</a:t>
            </a:r>
            <a:endParaRPr sz="1400" i="1" dirty="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Melon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en" sz="1400" dirty="0">
                <a:latin typeface="Verdana"/>
                <a:ea typeface="Verdana"/>
                <a:cs typeface="Verdana"/>
                <a:sym typeface="Verdana"/>
              </a:rPr>
              <a:t>Cucumber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endParaRPr sz="17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48"/>
          <p:cNvSpPr txBox="1">
            <a:spLocks noGrp="1"/>
          </p:cNvSpPr>
          <p:nvPr>
            <p:ph type="body" idx="2"/>
          </p:nvPr>
        </p:nvSpPr>
        <p:spPr>
          <a:xfrm>
            <a:off x="11165175" y="2358635"/>
            <a:ext cx="3634800" cy="29693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7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46CE07-C7D3-FE15-8E43-2224701AD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175" y="12715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A tomato growing on a plant&#10;&#10;Description automatically generated">
            <a:extLst>
              <a:ext uri="{FF2B5EF4-FFF2-40B4-BE49-F238E27FC236}">
                <a16:creationId xmlns:a16="http://schemas.microsoft.com/office/drawing/2014/main" id="{A34D856C-0727-8B9F-E5B9-5C67D098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75" y="1271587"/>
            <a:ext cx="1819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6878178-C5BA-3B8B-ACF1-2EEB23F1D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715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1" descr="A tomato plant with red tomatoes&#10;&#10;Description automatically generated">
            <a:extLst>
              <a:ext uri="{FF2B5EF4-FFF2-40B4-BE49-F238E27FC236}">
                <a16:creationId xmlns:a16="http://schemas.microsoft.com/office/drawing/2014/main" id="{3494F77D-052B-6F43-5323-7AA0C8FB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1587"/>
            <a:ext cx="19812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3"/>
          <p:cNvSpPr txBox="1">
            <a:spLocks noGrp="1"/>
          </p:cNvSpPr>
          <p:nvPr>
            <p:ph type="title"/>
          </p:nvPr>
        </p:nvSpPr>
        <p:spPr>
          <a:xfrm>
            <a:off x="878475" y="225225"/>
            <a:ext cx="76809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Gill Sans"/>
              <a:buNone/>
            </a:pPr>
            <a:r>
              <a:rPr lang="en">
                <a:solidFill>
                  <a:srgbClr val="D73F09"/>
                </a:solidFill>
              </a:rPr>
              <a:t>PLEASE SHARE THESE PAGES!</a:t>
            </a:r>
            <a:endParaRPr>
              <a:solidFill>
                <a:srgbClr val="D73F09"/>
              </a:solidFill>
            </a:endParaRPr>
          </a:p>
        </p:txBody>
      </p:sp>
      <p:pic>
        <p:nvPicPr>
          <p:cNvPr id="412" name="Google Shape;412;p53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7669" y="1522476"/>
            <a:ext cx="1986631" cy="291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3"/>
          <p:cNvSpPr txBox="1"/>
          <p:nvPr/>
        </p:nvSpPr>
        <p:spPr>
          <a:xfrm>
            <a:off x="3306311" y="4433478"/>
            <a:ext cx="25314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https://fb.watch/9arO-CdrvE/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4" name="Google Shape;414;p53"/>
          <p:cNvSpPr txBox="1"/>
          <p:nvPr/>
        </p:nvSpPr>
        <p:spPr>
          <a:xfrm>
            <a:off x="660525" y="4156475"/>
            <a:ext cx="2531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www.foodhero.org/growthis</a:t>
            </a:r>
            <a:endParaRPr sz="11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5" name="Google Shape;415;p53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0046" y="1647715"/>
            <a:ext cx="3071173" cy="1848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3"/>
          <p:cNvSpPr txBox="1"/>
          <p:nvPr/>
        </p:nvSpPr>
        <p:spPr>
          <a:xfrm>
            <a:off x="6119042" y="3741475"/>
            <a:ext cx="2448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https://www.youtube.com/c/</a:t>
            </a:r>
            <a:br>
              <a:rPr lang="en" sz="1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FoodHeroVideos</a:t>
            </a:r>
            <a:endParaRPr sz="1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7" name="Google Shape;41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50" y="1267875"/>
            <a:ext cx="2555494" cy="29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73F0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4"/>
          <p:cNvSpPr txBox="1">
            <a:spLocks noGrp="1"/>
          </p:cNvSpPr>
          <p:nvPr>
            <p:ph type="title"/>
          </p:nvPr>
        </p:nvSpPr>
        <p:spPr>
          <a:xfrm>
            <a:off x="814566" y="296960"/>
            <a:ext cx="7515000" cy="28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3300"/>
              <a:buFont typeface="Arial"/>
              <a:buNone/>
            </a:pPr>
            <a:br>
              <a:rPr lang="en" sz="27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3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questions do you have?</a:t>
            </a:r>
            <a:endParaRPr sz="3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3300"/>
              <a:buFont typeface="Arial"/>
              <a:buNone/>
            </a:pPr>
            <a:r>
              <a:rPr lang="en" sz="3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sz="3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4" name="Google Shape;42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7688" y="3811088"/>
            <a:ext cx="3116040" cy="964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/>
          <p:nvPr/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rgbClr val="FE4A00">
                  <a:alpha val="27843"/>
                </a:srgbClr>
              </a:gs>
              <a:gs pos="14000">
                <a:srgbClr val="FE4A00">
                  <a:alpha val="27843"/>
                </a:srgbClr>
              </a:gs>
              <a:gs pos="100000">
                <a:srgbClr val="DA002F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0" name="Google Shape;250;p40"/>
          <p:cNvSpPr/>
          <p:nvPr/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D85FD4">
                  <a:alpha val="54901"/>
                </a:srgbClr>
              </a:gs>
              <a:gs pos="9000">
                <a:srgbClr val="D85FD4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1" name="Google Shape;251;p40"/>
          <p:cNvSpPr/>
          <p:nvPr/>
        </p:nvSpPr>
        <p:spPr>
          <a:xfrm>
            <a:off x="0" y="150877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2" name="Google Shape;252;p40"/>
          <p:cNvSpPr/>
          <p:nvPr/>
        </p:nvSpPr>
        <p:spPr>
          <a:xfrm rot="5400000" flipH="1">
            <a:off x="-1056988" y="1057561"/>
            <a:ext cx="5143500" cy="3028376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DA002F">
                  <a:alpha val="88627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3" name="Google Shape;253;p40"/>
          <p:cNvSpPr/>
          <p:nvPr/>
        </p:nvSpPr>
        <p:spPr>
          <a:xfrm rot="5400000" flipH="1">
            <a:off x="-865354" y="865353"/>
            <a:ext cx="4759657" cy="3028951"/>
          </a:xfrm>
          <a:prstGeom prst="rect">
            <a:avLst/>
          </a:prstGeom>
          <a:gradFill>
            <a:gsLst>
              <a:gs pos="0">
                <a:srgbClr val="FF4F74">
                  <a:alpha val="0"/>
                </a:srgbClr>
              </a:gs>
              <a:gs pos="99000">
                <a:srgbClr val="92248E">
                  <a:alpha val="91764"/>
                </a:srgbClr>
              </a:gs>
              <a:gs pos="100000">
                <a:srgbClr val="92248E">
                  <a:alpha val="91764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4" name="Google Shape;254;p40"/>
          <p:cNvSpPr/>
          <p:nvPr/>
        </p:nvSpPr>
        <p:spPr>
          <a:xfrm rot="5400000" flipH="1">
            <a:off x="569681" y="2684231"/>
            <a:ext cx="1876805" cy="3041733"/>
          </a:xfrm>
          <a:prstGeom prst="rect">
            <a:avLst/>
          </a:prstGeom>
          <a:gradFill>
            <a:gsLst>
              <a:gs pos="0">
                <a:srgbClr val="DA002F">
                  <a:alpha val="27843"/>
                </a:srgbClr>
              </a:gs>
              <a:gs pos="2000">
                <a:srgbClr val="DA002F">
                  <a:alpha val="27843"/>
                </a:srgbClr>
              </a:gs>
              <a:gs pos="100000">
                <a:srgbClr val="FE4A00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40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FFD9CB">
                  <a:alpha val="1960"/>
                </a:srgbClr>
              </a:gs>
              <a:gs pos="13000">
                <a:srgbClr val="FFD9CB">
                  <a:alpha val="1960"/>
                </a:srgbClr>
              </a:gs>
              <a:gs pos="100000">
                <a:srgbClr val="FF907A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109676" y="511000"/>
            <a:ext cx="26736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FLYER-GENERAL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 descr="A poster for a garden challenge&#10;&#10;Description automatically generated">
            <a:extLst>
              <a:ext uri="{FF2B5EF4-FFF2-40B4-BE49-F238E27FC236}">
                <a16:creationId xmlns:a16="http://schemas.microsoft.com/office/drawing/2014/main" id="{874461FA-6B3B-9706-4B6C-5C95D3401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65" y="0"/>
            <a:ext cx="4007711" cy="52943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/>
          <p:nvPr/>
        </p:nvSpPr>
        <p:spPr>
          <a:xfrm>
            <a:off x="8407" y="6832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41"/>
          <p:cNvSpPr/>
          <p:nvPr/>
        </p:nvSpPr>
        <p:spPr>
          <a:xfrm>
            <a:off x="0" y="321"/>
            <a:ext cx="9144000" cy="1200151"/>
          </a:xfrm>
          <a:prstGeom prst="rect">
            <a:avLst/>
          </a:prstGeom>
          <a:gradFill>
            <a:gsLst>
              <a:gs pos="0">
                <a:srgbClr val="DA002F">
                  <a:alpha val="82745"/>
                </a:srgb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5" name="Google Shape;265;p41"/>
          <p:cNvSpPr/>
          <p:nvPr/>
        </p:nvSpPr>
        <p:spPr>
          <a:xfrm>
            <a:off x="3299371" y="6832"/>
            <a:ext cx="5844629" cy="1195703"/>
          </a:xfrm>
          <a:prstGeom prst="rect">
            <a:avLst/>
          </a:prstGeom>
          <a:gradFill>
            <a:gsLst>
              <a:gs pos="0">
                <a:srgbClr val="92248E">
                  <a:alpha val="0"/>
                </a:srgbClr>
              </a:gs>
              <a:gs pos="22000">
                <a:srgbClr val="92248E">
                  <a:alpha val="0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6" name="Google Shape;266;p41"/>
          <p:cNvSpPr/>
          <p:nvPr/>
        </p:nvSpPr>
        <p:spPr>
          <a:xfrm rot="-5400000">
            <a:off x="6766482" y="-679685"/>
            <a:ext cx="1202213" cy="2562224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45000">
                <a:srgbClr val="FE4A00">
                  <a:alpha val="0"/>
                </a:srgbClr>
              </a:gs>
              <a:gs pos="99000">
                <a:srgbClr val="FF907A">
                  <a:alpha val="32941"/>
                </a:srgbClr>
              </a:gs>
              <a:gs pos="100000">
                <a:srgbClr val="FF907A">
                  <a:alpha val="32941"/>
                </a:srgbClr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7" name="Google Shape;267;p41"/>
          <p:cNvSpPr/>
          <p:nvPr/>
        </p:nvSpPr>
        <p:spPr>
          <a:xfrm rot="10800000">
            <a:off x="1838431" y="0"/>
            <a:ext cx="7297162" cy="1200149"/>
          </a:xfrm>
          <a:prstGeom prst="rect">
            <a:avLst/>
          </a:prstGeom>
          <a:gradFill>
            <a:gsLst>
              <a:gs pos="0">
                <a:srgbClr val="DA002F">
                  <a:alpha val="29803"/>
                </a:srgbClr>
              </a:gs>
              <a:gs pos="99000">
                <a:srgbClr val="DA002F">
                  <a:alpha val="0"/>
                </a:srgbClr>
              </a:gs>
              <a:gs pos="100000">
                <a:srgbClr val="DA002F">
                  <a:alpha val="0"/>
                </a:srgbClr>
              </a:gs>
            </a:gsLst>
            <a:lin ang="19799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8" name="Google Shape;268;p41"/>
          <p:cNvSpPr/>
          <p:nvPr/>
        </p:nvSpPr>
        <p:spPr>
          <a:xfrm>
            <a:off x="-1" y="323"/>
            <a:ext cx="5932583" cy="1200149"/>
          </a:xfrm>
          <a:prstGeom prst="rect">
            <a:avLst/>
          </a:prstGeom>
          <a:gradFill>
            <a:gsLst>
              <a:gs pos="0">
                <a:srgbClr val="DA002F">
                  <a:alpha val="20784"/>
                </a:srgbClr>
              </a:gs>
              <a:gs pos="99000">
                <a:srgbClr val="DA002F">
                  <a:alpha val="0"/>
                </a:srgbClr>
              </a:gs>
              <a:gs pos="100000">
                <a:srgbClr val="DA002F">
                  <a:alpha val="0"/>
                </a:srgbClr>
              </a:gs>
            </a:gsLst>
            <a:lin ang="20399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867813" y="280820"/>
            <a:ext cx="7780888" cy="72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Grow This! </a:t>
            </a:r>
            <a:r>
              <a:rPr lang="en" sz="24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Background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70" name="Google Shape;270;p41"/>
          <p:cNvGrpSpPr/>
          <p:nvPr/>
        </p:nvGrpSpPr>
        <p:grpSpPr>
          <a:xfrm>
            <a:off x="429188" y="1571043"/>
            <a:ext cx="8280190" cy="3091522"/>
            <a:chOff x="-7224" y="32009"/>
            <a:chExt cx="11040253" cy="4122029"/>
          </a:xfrm>
        </p:grpSpPr>
        <p:sp>
          <p:nvSpPr>
            <p:cNvPr id="271" name="Google Shape;271;p41"/>
            <p:cNvSpPr/>
            <p:nvPr/>
          </p:nvSpPr>
          <p:spPr>
            <a:xfrm>
              <a:off x="0" y="3518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92218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1"/>
            <p:cNvSpPr txBox="1"/>
            <p:nvPr/>
          </p:nvSpPr>
          <p:spPr>
            <a:xfrm>
              <a:off x="-7224" y="32009"/>
              <a:ext cx="11003413" cy="737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Started in 2020, based on West Virginia </a:t>
              </a:r>
              <a:r>
                <a:rPr lang="en" sz="2300" i="1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Grow This!</a:t>
              </a:r>
              <a:endParaRPr sz="1100" i="1" dirty="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3" name="Google Shape;273;p41"/>
            <p:cNvSpPr/>
            <p:nvPr/>
          </p:nvSpPr>
          <p:spPr>
            <a:xfrm>
              <a:off x="0" y="87623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DE93C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1"/>
            <p:cNvSpPr txBox="1"/>
            <p:nvPr/>
          </p:nvSpPr>
          <p:spPr>
            <a:xfrm>
              <a:off x="36838" y="91307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Bi-Mart seed donations, 1</a:t>
              </a:r>
              <a:r>
                <a:rPr lang="en" sz="2300" baseline="300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st</a:t>
              </a:r>
              <a:r>
                <a:rPr lang="en" sz="23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 year seed 900 packets </a:t>
              </a:r>
              <a:endParaRPr sz="1100" dirty="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5" name="Google Shape;275;p41"/>
            <p:cNvSpPr/>
            <p:nvPr/>
          </p:nvSpPr>
          <p:spPr>
            <a:xfrm>
              <a:off x="0" y="171728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1"/>
            <p:cNvSpPr txBox="1"/>
            <p:nvPr/>
          </p:nvSpPr>
          <p:spPr>
            <a:xfrm>
              <a:off x="36839" y="175412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</a:t>
              </a:r>
              <a:r>
                <a:rPr lang="en" sz="2300" i="0" u="none" strike="noStrike" cap="none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eed donations vary every year; other grant funding</a:t>
              </a:r>
              <a:endParaRPr sz="1100" dirty="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7" name="Google Shape;277;p41"/>
            <p:cNvSpPr/>
            <p:nvPr/>
          </p:nvSpPr>
          <p:spPr>
            <a:xfrm>
              <a:off x="0" y="255833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DA002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1"/>
            <p:cNvSpPr txBox="1"/>
            <p:nvPr/>
          </p:nvSpPr>
          <p:spPr>
            <a:xfrm>
              <a:off x="36839" y="259517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3 ways to sign up: households, classrooms, groups</a:t>
              </a:r>
              <a:endParaRPr sz="1100" dirty="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9" name="Google Shape;279;p41"/>
            <p:cNvSpPr/>
            <p:nvPr/>
          </p:nvSpPr>
          <p:spPr>
            <a:xfrm>
              <a:off x="0" y="339938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FE8F7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1"/>
            <p:cNvSpPr txBox="1"/>
            <p:nvPr/>
          </p:nvSpPr>
          <p:spPr>
            <a:xfrm>
              <a:off x="36839" y="343622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Tied to Food Hero Social Marketing messages </a:t>
              </a:r>
              <a:endParaRPr sz="1100" dirty="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45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41"/>
          <p:cNvSpPr/>
          <p:nvPr/>
        </p:nvSpPr>
        <p:spPr>
          <a:xfrm>
            <a:off x="0" y="321"/>
            <a:ext cx="9144000" cy="1200151"/>
          </a:xfrm>
          <a:prstGeom prst="rect">
            <a:avLst/>
          </a:prstGeom>
          <a:gradFill>
            <a:gsLst>
              <a:gs pos="0">
                <a:srgbClr val="DA002F">
                  <a:alpha val="82745"/>
                </a:srgb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5" name="Google Shape;265;p41"/>
          <p:cNvSpPr/>
          <p:nvPr/>
        </p:nvSpPr>
        <p:spPr>
          <a:xfrm>
            <a:off x="3299371" y="6832"/>
            <a:ext cx="5844629" cy="1195703"/>
          </a:xfrm>
          <a:prstGeom prst="rect">
            <a:avLst/>
          </a:prstGeom>
          <a:gradFill>
            <a:gsLst>
              <a:gs pos="0">
                <a:srgbClr val="92248E">
                  <a:alpha val="0"/>
                </a:srgbClr>
              </a:gs>
              <a:gs pos="22000">
                <a:srgbClr val="92248E">
                  <a:alpha val="0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6" name="Google Shape;266;p41"/>
          <p:cNvSpPr/>
          <p:nvPr/>
        </p:nvSpPr>
        <p:spPr>
          <a:xfrm rot="-5400000">
            <a:off x="6766482" y="-679685"/>
            <a:ext cx="1202213" cy="2562224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45000">
                <a:srgbClr val="FE4A00">
                  <a:alpha val="0"/>
                </a:srgbClr>
              </a:gs>
              <a:gs pos="99000">
                <a:srgbClr val="FF907A">
                  <a:alpha val="32941"/>
                </a:srgbClr>
              </a:gs>
              <a:gs pos="100000">
                <a:srgbClr val="FF907A">
                  <a:alpha val="32941"/>
                </a:srgbClr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7" name="Google Shape;267;p41"/>
          <p:cNvSpPr/>
          <p:nvPr/>
        </p:nvSpPr>
        <p:spPr>
          <a:xfrm rot="10800000">
            <a:off x="1838431" y="0"/>
            <a:ext cx="7297162" cy="1200149"/>
          </a:xfrm>
          <a:prstGeom prst="rect">
            <a:avLst/>
          </a:prstGeom>
          <a:gradFill>
            <a:gsLst>
              <a:gs pos="0">
                <a:srgbClr val="DA002F">
                  <a:alpha val="29803"/>
                </a:srgbClr>
              </a:gs>
              <a:gs pos="99000">
                <a:srgbClr val="DA002F">
                  <a:alpha val="0"/>
                </a:srgbClr>
              </a:gs>
              <a:gs pos="100000">
                <a:srgbClr val="DA002F">
                  <a:alpha val="0"/>
                </a:srgbClr>
              </a:gs>
            </a:gsLst>
            <a:lin ang="19799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8" name="Google Shape;268;p41"/>
          <p:cNvSpPr/>
          <p:nvPr/>
        </p:nvSpPr>
        <p:spPr>
          <a:xfrm>
            <a:off x="-1" y="323"/>
            <a:ext cx="5932583" cy="1200149"/>
          </a:xfrm>
          <a:prstGeom prst="rect">
            <a:avLst/>
          </a:prstGeom>
          <a:gradFill>
            <a:gsLst>
              <a:gs pos="0">
                <a:srgbClr val="DA002F">
                  <a:alpha val="20784"/>
                </a:srgbClr>
              </a:gs>
              <a:gs pos="99000">
                <a:srgbClr val="DA002F">
                  <a:alpha val="0"/>
                </a:srgbClr>
              </a:gs>
              <a:gs pos="100000">
                <a:srgbClr val="DA002F">
                  <a:alpha val="0"/>
                </a:srgbClr>
              </a:gs>
            </a:gsLst>
            <a:lin ang="20399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867813" y="280820"/>
            <a:ext cx="7780888" cy="72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SOME SIGN-UP SURVEY THEMES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70" name="Google Shape;270;p41"/>
          <p:cNvGrpSpPr/>
          <p:nvPr/>
        </p:nvGrpSpPr>
        <p:grpSpPr>
          <a:xfrm>
            <a:off x="434606" y="1573428"/>
            <a:ext cx="8274772" cy="3089137"/>
            <a:chOff x="0" y="35189"/>
            <a:chExt cx="11033029" cy="4118849"/>
          </a:xfrm>
        </p:grpSpPr>
        <p:sp>
          <p:nvSpPr>
            <p:cNvPr id="271" name="Google Shape;271;p41"/>
            <p:cNvSpPr/>
            <p:nvPr/>
          </p:nvSpPr>
          <p:spPr>
            <a:xfrm>
              <a:off x="0" y="3518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92218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1"/>
            <p:cNvSpPr txBox="1"/>
            <p:nvPr/>
          </p:nvSpPr>
          <p:spPr>
            <a:xfrm>
              <a:off x="36839" y="7202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Growing Microgreens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3" name="Google Shape;273;p41"/>
            <p:cNvSpPr/>
            <p:nvPr/>
          </p:nvSpPr>
          <p:spPr>
            <a:xfrm>
              <a:off x="0" y="87623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DE93C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1"/>
            <p:cNvSpPr txBox="1"/>
            <p:nvPr/>
          </p:nvSpPr>
          <p:spPr>
            <a:xfrm>
              <a:off x="36839" y="91307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Growing Potatoes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5" name="Google Shape;275;p41"/>
            <p:cNvSpPr/>
            <p:nvPr/>
          </p:nvSpPr>
          <p:spPr>
            <a:xfrm>
              <a:off x="0" y="171728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1"/>
            <p:cNvSpPr txBox="1"/>
            <p:nvPr/>
          </p:nvSpPr>
          <p:spPr>
            <a:xfrm>
              <a:off x="36839" y="175412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What type of seed you most want to grow for food 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7" name="Google Shape;277;p41"/>
            <p:cNvSpPr/>
            <p:nvPr/>
          </p:nvSpPr>
          <p:spPr>
            <a:xfrm>
              <a:off x="0" y="255833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DA002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1"/>
            <p:cNvSpPr txBox="1"/>
            <p:nvPr/>
          </p:nvSpPr>
          <p:spPr>
            <a:xfrm>
              <a:off x="36839" y="259517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Confidence and skills in growing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9" name="Google Shape;279;p41"/>
            <p:cNvSpPr/>
            <p:nvPr/>
          </p:nvSpPr>
          <p:spPr>
            <a:xfrm>
              <a:off x="0" y="3399389"/>
              <a:ext cx="11033029" cy="754649"/>
            </a:xfrm>
            <a:prstGeom prst="roundRect">
              <a:avLst>
                <a:gd name="adj" fmla="val 16667"/>
              </a:avLst>
            </a:prstGeom>
            <a:solidFill>
              <a:srgbClr val="FE8F7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1"/>
            <p:cNvSpPr txBox="1"/>
            <p:nvPr/>
          </p:nvSpPr>
          <p:spPr>
            <a:xfrm>
              <a:off x="36839" y="3436228"/>
              <a:ext cx="10959351" cy="680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725" tIns="85725" rIns="85725" bIns="8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Gill Sans"/>
                <a:buNone/>
              </a:pPr>
              <a:r>
                <a:rPr lang="en" sz="230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Seed-Starting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/>
          <p:nvPr/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rgbClr val="FE4A00">
                  <a:alpha val="27843"/>
                </a:srgbClr>
              </a:gs>
              <a:gs pos="14000">
                <a:srgbClr val="FE4A00">
                  <a:alpha val="27843"/>
                </a:srgbClr>
              </a:gs>
              <a:gs pos="100000">
                <a:srgbClr val="DA002F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6" name="Google Shape;286;p42"/>
          <p:cNvSpPr/>
          <p:nvPr/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D85FD4">
                  <a:alpha val="54901"/>
                </a:srgbClr>
              </a:gs>
              <a:gs pos="9000">
                <a:srgbClr val="D85FD4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42"/>
          <p:cNvSpPr/>
          <p:nvPr/>
        </p:nvSpPr>
        <p:spPr>
          <a:xfrm>
            <a:off x="-1" y="-6667"/>
            <a:ext cx="3028951" cy="514984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rgbClr val="FE4A00">
                  <a:alpha val="54901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9" name="Google Shape;289;p42"/>
          <p:cNvSpPr/>
          <p:nvPr/>
        </p:nvSpPr>
        <p:spPr>
          <a:xfrm rot="-5400000" flipH="1">
            <a:off x="-888996" y="1225230"/>
            <a:ext cx="5149847" cy="268605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DA002F">
                  <a:alpha val="12941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573206" y="1924334"/>
            <a:ext cx="2129050" cy="228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-US" sz="24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Household Kit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0F7116-7450-98EA-1475-4903DA1E8D4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76332" y="534387"/>
            <a:ext cx="8653204" cy="4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99685C68-F692-AC97-8A09-E4391AAE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8" y="344385"/>
            <a:ext cx="5830050" cy="38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6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/>
          <p:nvPr/>
        </p:nvSpPr>
        <p:spPr>
          <a:xfrm>
            <a:off x="1187903" y="2596238"/>
            <a:ext cx="7680900" cy="19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Verdana"/>
              <a:buChar char="•"/>
            </a:pPr>
            <a:r>
              <a:rPr lang="en" sz="15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Herbs</a:t>
            </a:r>
            <a:endParaRPr sz="15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○"/>
            </a:pP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I.E. </a:t>
            </a:r>
            <a:r>
              <a:rPr lang="en" sz="15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Cilantro – </a:t>
            </a:r>
            <a:r>
              <a:rPr lang="en" sz="1500" i="0" u="sng" strike="noStrike" cap="none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www.foodhero.org/grow-cilantro</a:t>
            </a:r>
            <a:r>
              <a:rPr lang="en" sz="15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•"/>
            </a:pPr>
            <a:r>
              <a:rPr lang="en" sz="15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Leafy Greens</a:t>
            </a:r>
            <a:endParaRPr sz="15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○"/>
            </a:pP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I.E. </a:t>
            </a:r>
            <a:r>
              <a:rPr lang="en" sz="15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Kale – </a:t>
            </a:r>
            <a:r>
              <a:rPr lang="en" sz="1500" i="0" u="sng" strike="noStrike" cap="none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www.foodhero.org/grow-kale</a:t>
            </a:r>
            <a:r>
              <a:rPr lang="en" sz="15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•"/>
            </a:pPr>
            <a:r>
              <a:rPr lang="en" sz="15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Lettuce</a:t>
            </a:r>
            <a:r>
              <a:rPr lang="en" sz="15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" sz="15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https://foodhero.org/salad-greens-garden-tips</a:t>
            </a: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•"/>
            </a:pPr>
            <a:r>
              <a:rPr lang="en" sz="15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Zinnias</a:t>
            </a:r>
            <a:r>
              <a:rPr lang="en" sz="15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– </a:t>
            </a:r>
            <a:r>
              <a:rPr lang="en" sz="1500" i="0" u="sng" strike="noStrike" cap="none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www.foodhero.org/grow-zinnias</a:t>
            </a:r>
            <a:r>
              <a:rPr lang="en" sz="15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50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Char char="•"/>
            </a:pPr>
            <a:r>
              <a:rPr lang="en" sz="15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Tomatoes;</a:t>
            </a: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Grow This’ 2024 Challenge! – </a:t>
            </a:r>
            <a:r>
              <a:rPr lang="en" sz="15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https://foodhero.org/tomatoes-garden-tips</a:t>
            </a: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5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1028700" y="1645919"/>
            <a:ext cx="7680960" cy="925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77800" marR="0" lvl="0" indent="-76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1" name="Google Shape;301;p43"/>
          <p:cNvSpPr txBox="1"/>
          <p:nvPr/>
        </p:nvSpPr>
        <p:spPr>
          <a:xfrm>
            <a:off x="637835" y="1891088"/>
            <a:ext cx="8071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2024 Seed Types – visit these links for how to grow them through to what to cook! 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2" name="Google Shape;302;p43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10072" y="152860"/>
            <a:ext cx="21431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3" descr="Logo, company nam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22839" y="1070803"/>
            <a:ext cx="320447" cy="31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/>
          <p:nvPr/>
        </p:nvSpPr>
        <p:spPr>
          <a:xfrm rot="10800000" flipH="1">
            <a:off x="0" y="4800579"/>
            <a:ext cx="9144000" cy="342600"/>
          </a:xfrm>
          <a:prstGeom prst="rect">
            <a:avLst/>
          </a:prstGeom>
          <a:gradFill>
            <a:gsLst>
              <a:gs pos="0">
                <a:srgbClr val="FE4A00">
                  <a:alpha val="27843"/>
                </a:srgbClr>
              </a:gs>
              <a:gs pos="14000">
                <a:srgbClr val="FE4A00">
                  <a:alpha val="27843"/>
                </a:srgbClr>
              </a:gs>
              <a:gs pos="100000">
                <a:srgbClr val="DA002F">
                  <a:alpha val="84705"/>
                </a:srgbClr>
              </a:gs>
            </a:gsLst>
            <a:lin ang="59999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6" name="Google Shape;326;p45"/>
          <p:cNvSpPr/>
          <p:nvPr/>
        </p:nvSpPr>
        <p:spPr>
          <a:xfrm flipH="1">
            <a:off x="3029099" y="4800599"/>
            <a:ext cx="6114900" cy="342600"/>
          </a:xfrm>
          <a:prstGeom prst="rect">
            <a:avLst/>
          </a:prstGeom>
          <a:gradFill>
            <a:gsLst>
              <a:gs pos="0">
                <a:srgbClr val="D85FD4">
                  <a:alpha val="54901"/>
                </a:srgbClr>
              </a:gs>
              <a:gs pos="9000">
                <a:srgbClr val="D85FD4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3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7" name="Google Shape;327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8" name="Google Shape;328;p45"/>
          <p:cNvSpPr/>
          <p:nvPr/>
        </p:nvSpPr>
        <p:spPr>
          <a:xfrm rot="5400000" flipH="1">
            <a:off x="-1057050" y="1057500"/>
            <a:ext cx="5143500" cy="3028500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DA002F">
                  <a:alpha val="88627"/>
                </a:srgbClr>
              </a:gs>
            </a:gsLst>
            <a:lin ang="30001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9" name="Google Shape;329;p45"/>
          <p:cNvSpPr/>
          <p:nvPr/>
        </p:nvSpPr>
        <p:spPr>
          <a:xfrm rot="5400000" flipH="1">
            <a:off x="-865501" y="865207"/>
            <a:ext cx="4759800" cy="3029100"/>
          </a:xfrm>
          <a:prstGeom prst="rect">
            <a:avLst/>
          </a:prstGeom>
          <a:gradFill>
            <a:gsLst>
              <a:gs pos="0">
                <a:srgbClr val="FF4F74">
                  <a:alpha val="0"/>
                </a:srgbClr>
              </a:gs>
              <a:gs pos="99000">
                <a:srgbClr val="92248E">
                  <a:alpha val="91764"/>
                </a:srgbClr>
              </a:gs>
              <a:gs pos="100000">
                <a:srgbClr val="92248E">
                  <a:alpha val="91764"/>
                </a:srgbClr>
              </a:gs>
            </a:gsLst>
            <a:lin ang="1800004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0" name="Google Shape;330;p45"/>
          <p:cNvSpPr/>
          <p:nvPr/>
        </p:nvSpPr>
        <p:spPr>
          <a:xfrm rot="5400000" flipH="1">
            <a:off x="569700" y="2684250"/>
            <a:ext cx="1876800" cy="3041700"/>
          </a:xfrm>
          <a:prstGeom prst="rect">
            <a:avLst/>
          </a:prstGeom>
          <a:gradFill>
            <a:gsLst>
              <a:gs pos="0">
                <a:srgbClr val="DA002F">
                  <a:alpha val="27843"/>
                </a:srgbClr>
              </a:gs>
              <a:gs pos="2000">
                <a:srgbClr val="DA002F">
                  <a:alpha val="27843"/>
                </a:srgbClr>
              </a:gs>
              <a:gs pos="100000">
                <a:srgbClr val="FE4A00">
                  <a:alpha val="0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45"/>
          <p:cNvSpPr/>
          <p:nvPr/>
        </p:nvSpPr>
        <p:spPr>
          <a:xfrm rot="6092077">
            <a:off x="-558802" y="904097"/>
            <a:ext cx="3606948" cy="3067113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FFD9CB">
                  <a:alpha val="1960"/>
                </a:srgbClr>
              </a:gs>
              <a:gs pos="13000">
                <a:srgbClr val="FFD9CB">
                  <a:alpha val="1960"/>
                </a:srgbClr>
              </a:gs>
              <a:gs pos="100000">
                <a:srgbClr val="FF907A">
                  <a:alpha val="28627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2" name="Google Shape;332;p45"/>
          <p:cNvSpPr txBox="1">
            <a:spLocks noGrp="1"/>
          </p:cNvSpPr>
          <p:nvPr>
            <p:ph type="title"/>
          </p:nvPr>
        </p:nvSpPr>
        <p:spPr>
          <a:xfrm>
            <a:off x="158675" y="511000"/>
            <a:ext cx="2776800" cy="25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MICROGREENS </a:t>
            </a:r>
            <a:endParaRPr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WORKSHOP</a:t>
            </a:r>
            <a:endParaRPr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3953475" y="700775"/>
            <a:ext cx="522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4" name="Google Shape;334;p45"/>
          <p:cNvSpPr txBox="1"/>
          <p:nvPr/>
        </p:nvSpPr>
        <p:spPr>
          <a:xfrm>
            <a:off x="3268800" y="4129500"/>
            <a:ext cx="5635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START ANYTIME: </a:t>
            </a: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https://</a:t>
            </a:r>
            <a:r>
              <a:rPr lang="en" sz="15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www.foodhero.org</a:t>
            </a:r>
            <a:r>
              <a:rPr lang="en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/microgreens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75" y="420900"/>
            <a:ext cx="6055828" cy="25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CF24C1E-A85B-2539-EDE2-0BE48EC3A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9956"/>
          <a:stretch/>
        </p:blipFill>
        <p:spPr>
          <a:xfrm>
            <a:off x="7159895" y="2865968"/>
            <a:ext cx="1744405" cy="2000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/>
          <p:nvPr/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rgbClr val="FE4A00">
                  <a:alpha val="27843"/>
                </a:srgbClr>
              </a:gs>
              <a:gs pos="14000">
                <a:srgbClr val="FE4A00">
                  <a:alpha val="27843"/>
                </a:srgbClr>
              </a:gs>
              <a:gs pos="100000">
                <a:srgbClr val="DA002F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2" name="Google Shape;342;p46"/>
          <p:cNvSpPr/>
          <p:nvPr/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D85FD4">
                  <a:alpha val="54901"/>
                </a:srgbClr>
              </a:gs>
              <a:gs pos="9000">
                <a:srgbClr val="D85FD4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3" name="Google Shape;343;p46"/>
          <p:cNvSpPr/>
          <p:nvPr/>
        </p:nvSpPr>
        <p:spPr>
          <a:xfrm>
            <a:off x="81813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p46"/>
          <p:cNvSpPr/>
          <p:nvPr/>
        </p:nvSpPr>
        <p:spPr>
          <a:xfrm rot="5400000" flipH="1">
            <a:off x="-1056988" y="1057561"/>
            <a:ext cx="5143500" cy="3028376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DA002F">
                  <a:alpha val="88627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5" name="Google Shape;345;p46"/>
          <p:cNvSpPr/>
          <p:nvPr/>
        </p:nvSpPr>
        <p:spPr>
          <a:xfrm rot="5400000" flipH="1">
            <a:off x="-913596" y="865353"/>
            <a:ext cx="4759657" cy="3028951"/>
          </a:xfrm>
          <a:prstGeom prst="rect">
            <a:avLst/>
          </a:prstGeom>
          <a:gradFill>
            <a:gsLst>
              <a:gs pos="0">
                <a:srgbClr val="FF4F74">
                  <a:alpha val="0"/>
                </a:srgbClr>
              </a:gs>
              <a:gs pos="99000">
                <a:srgbClr val="92248E">
                  <a:alpha val="91764"/>
                </a:srgbClr>
              </a:gs>
              <a:gs pos="100000">
                <a:srgbClr val="92248E">
                  <a:alpha val="91764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6" name="Google Shape;346;p46"/>
          <p:cNvSpPr/>
          <p:nvPr/>
        </p:nvSpPr>
        <p:spPr>
          <a:xfrm flipH="1">
            <a:off x="-48243" y="2626451"/>
            <a:ext cx="1876805" cy="3041733"/>
          </a:xfrm>
          <a:prstGeom prst="rect">
            <a:avLst/>
          </a:prstGeom>
          <a:gradFill>
            <a:gsLst>
              <a:gs pos="0">
                <a:srgbClr val="DA002F">
                  <a:alpha val="27843"/>
                </a:srgbClr>
              </a:gs>
              <a:gs pos="2000">
                <a:srgbClr val="DA002F">
                  <a:alpha val="27843"/>
                </a:srgbClr>
              </a:gs>
              <a:gs pos="100000">
                <a:srgbClr val="FE4A00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p46"/>
          <p:cNvSpPr txBox="1">
            <a:spLocks noGrp="1"/>
          </p:cNvSpPr>
          <p:nvPr>
            <p:ph type="title"/>
          </p:nvPr>
        </p:nvSpPr>
        <p:spPr>
          <a:xfrm>
            <a:off x="355682" y="510988"/>
            <a:ext cx="2427460" cy="25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2400" b="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CLASSROOM SEED- STARTING KIT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Picture 3" descr="A box full of seeding supplies&#10;&#10;Description automatically generated">
            <a:extLst>
              <a:ext uri="{FF2B5EF4-FFF2-40B4-BE49-F238E27FC236}">
                <a16:creationId xmlns:a16="http://schemas.microsoft.com/office/drawing/2014/main" id="{A4BE24BC-58A6-6EDA-F819-FEEC8185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804" y="275916"/>
            <a:ext cx="5627514" cy="42960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7"/>
          <p:cNvSpPr txBox="1"/>
          <p:nvPr/>
        </p:nvSpPr>
        <p:spPr>
          <a:xfrm>
            <a:off x="284643" y="226540"/>
            <a:ext cx="8297100" cy="390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D73F09"/>
                </a:solidFill>
                <a:latin typeface="Verdana"/>
                <a:ea typeface="Verdana"/>
                <a:cs typeface="Verdana"/>
                <a:sym typeface="Verdana"/>
              </a:rPr>
              <a:t>Classroom Seed-starting Kits include:</a:t>
            </a:r>
            <a:endParaRPr sz="2100" b="1" dirty="0">
              <a:solidFill>
                <a:srgbClr val="D73F0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D73F0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multipurpose box 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 store items from the kit and reuse with other projects, or to use as a cover to keep seeds warm while they are growing into seedlings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 multipurpose aluminum trays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for planting microgreens and/or holding peat pots or 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 use as a cover to keep seeds warm while they are growing into seedlings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 biodegradable peat pots, 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per student for seed-starting and easy transplanting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 small spray bottles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1 per student for use in class and then to take home and encourage seed-starting with their families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 vinyl sticker sheets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1 per student,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used to label individual spray bottles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sz="1100" dirty="0"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 craft sticks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to use for plant markers, 1 per student</a:t>
            </a:r>
            <a:endParaRPr sz="1100" dirty="0"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r>
              <a:rPr lang="en" sz="1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seed </a:t>
            </a:r>
            <a:r>
              <a:rPr lang="en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varieties- multiple packets of each (about 40 packets)</a:t>
            </a:r>
            <a:r>
              <a:rPr lang="en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for students to choose a plant to grow either as seed starts in pots or as microgreens. </a:t>
            </a:r>
            <a:endParaRPr sz="1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590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Char char="•"/>
            </a:pPr>
            <a:r>
              <a:rPr lang="en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Tip sheets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great ideas on seed starting, upcycling, microgreens, testing your seeds' viability and more.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dientRiseVTI">
  <a:themeElements>
    <a:clrScheme name="GradientRise">
      <a:dk1>
        <a:srgbClr val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648</Words>
  <Application>Microsoft Macintosh PowerPoint</Application>
  <PresentationFormat>On-screen Show (16:9)</PresentationFormat>
  <Paragraphs>86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Verdana</vt:lpstr>
      <vt:lpstr>Aptos</vt:lpstr>
      <vt:lpstr>Arial</vt:lpstr>
      <vt:lpstr>Georgia</vt:lpstr>
      <vt:lpstr>Calibri</vt:lpstr>
      <vt:lpstr>Gill Sans</vt:lpstr>
      <vt:lpstr>Simple Light</vt:lpstr>
      <vt:lpstr>GradientRiseVTI</vt:lpstr>
      <vt:lpstr>Office Theme</vt:lpstr>
      <vt:lpstr>GROW THIS! </vt:lpstr>
      <vt:lpstr>FLYER-GENERAL</vt:lpstr>
      <vt:lpstr>Grow This! Background</vt:lpstr>
      <vt:lpstr>SOME SIGN-UP SURVEY THEMES</vt:lpstr>
      <vt:lpstr>Household Kit</vt:lpstr>
      <vt:lpstr>PowerPoint Presentation</vt:lpstr>
      <vt:lpstr>MICROGREENS  WORKSHOP</vt:lpstr>
      <vt:lpstr>CLASSROOM SEED- STARTING KIT</vt:lpstr>
      <vt:lpstr>PowerPoint Presentation</vt:lpstr>
      <vt:lpstr>Seed Varieties for 2024</vt:lpstr>
      <vt:lpstr>PLEASE SHARE THESE PAGES!</vt:lpstr>
      <vt:lpstr>  What questions do you have?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 THIS! </dc:title>
  <cp:lastModifiedBy>Mouzong, Christine</cp:lastModifiedBy>
  <cp:revision>5</cp:revision>
  <dcterms:modified xsi:type="dcterms:W3CDTF">2024-02-26T18:56:21Z</dcterms:modified>
</cp:coreProperties>
</file>