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rimo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DM Sans Bold" panose="020B0604020202020204" charset="0"/>
      <p:regular r:id="rId20"/>
      <p:bold r:id="rId21"/>
    </p:embeddedFont>
    <p:embeddedFont>
      <p:font typeface="Kievit Offc 1" panose="020B0604020202020204" charset="0"/>
      <p:regular r:id="rId22"/>
    </p:embeddedFont>
    <p:embeddedFont>
      <p:font typeface="Kievit Offc 2" panose="020B0604020202020204" charset="0"/>
      <p:regular r:id="rId23"/>
    </p:embeddedFont>
    <p:embeddedFont>
      <p:font typeface="Open Sauce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define each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11815" y="6585624"/>
            <a:ext cx="12114058" cy="0"/>
          </a:xfrm>
          <a:prstGeom prst="line">
            <a:avLst/>
          </a:prstGeom>
          <a:ln w="666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389236" y="2113956"/>
            <a:ext cx="16002177" cy="415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99"/>
              </a:lnSpc>
            </a:pPr>
            <a:r>
              <a:rPr lang="en-US" sz="15999">
                <a:solidFill>
                  <a:srgbClr val="2E6398"/>
                </a:solidFill>
                <a:latin typeface="DM Sans Bold"/>
              </a:rPr>
              <a:t>Pinterest Project</a:t>
            </a:r>
          </a:p>
        </p:txBody>
      </p:sp>
      <p:sp>
        <p:nvSpPr>
          <p:cNvPr id="4" name="Freeform 4"/>
          <p:cNvSpPr/>
          <p:nvPr/>
        </p:nvSpPr>
        <p:spPr>
          <a:xfrm>
            <a:off x="8978658" y="4473076"/>
            <a:ext cx="1658529" cy="1634799"/>
          </a:xfrm>
          <a:custGeom>
            <a:avLst/>
            <a:gdLst/>
            <a:ahLst/>
            <a:cxnLst/>
            <a:rect l="l" t="t" r="r" b="b"/>
            <a:pathLst>
              <a:path w="1658529" h="1634799">
                <a:moveTo>
                  <a:pt x="0" y="0"/>
                </a:moveTo>
                <a:lnTo>
                  <a:pt x="1658529" y="0"/>
                </a:lnTo>
                <a:lnTo>
                  <a:pt x="1658529" y="1634799"/>
                </a:lnTo>
                <a:lnTo>
                  <a:pt x="0" y="1634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350233" y="3900773"/>
            <a:ext cx="9172612" cy="8370008"/>
          </a:xfrm>
          <a:custGeom>
            <a:avLst/>
            <a:gdLst/>
            <a:ahLst/>
            <a:cxnLst/>
            <a:rect l="l" t="t" r="r" b="b"/>
            <a:pathLst>
              <a:path w="9172612" h="8370008">
                <a:moveTo>
                  <a:pt x="0" y="0"/>
                </a:moveTo>
                <a:lnTo>
                  <a:pt x="9172612" y="0"/>
                </a:lnTo>
                <a:lnTo>
                  <a:pt x="9172612" y="8370008"/>
                </a:lnTo>
                <a:lnTo>
                  <a:pt x="0" y="8370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29869" y="4549508"/>
            <a:ext cx="2229431" cy="4824738"/>
          </a:xfrm>
          <a:custGeom>
            <a:avLst/>
            <a:gdLst/>
            <a:ahLst/>
            <a:cxnLst/>
            <a:rect l="l" t="t" r="r" b="b"/>
            <a:pathLst>
              <a:path w="2229431" h="4824738">
                <a:moveTo>
                  <a:pt x="0" y="0"/>
                </a:moveTo>
                <a:lnTo>
                  <a:pt x="2229431" y="0"/>
                </a:lnTo>
                <a:lnTo>
                  <a:pt x="2229431" y="4824738"/>
                </a:lnTo>
                <a:lnTo>
                  <a:pt x="0" y="48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89973" y="6857102"/>
            <a:ext cx="7435900" cy="49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By: Ainsley Beck, Meg Clements &amp; Brooke Robinson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8218" y="2044743"/>
            <a:ext cx="2720344" cy="4080516"/>
          </a:xfrm>
          <a:custGeom>
            <a:avLst/>
            <a:gdLst/>
            <a:ahLst/>
            <a:cxnLst/>
            <a:rect l="l" t="t" r="r" b="b"/>
            <a:pathLst>
              <a:path w="2720344" h="4080516">
                <a:moveTo>
                  <a:pt x="0" y="0"/>
                </a:moveTo>
                <a:lnTo>
                  <a:pt x="2720344" y="0"/>
                </a:lnTo>
                <a:lnTo>
                  <a:pt x="2720344" y="4080516"/>
                </a:lnTo>
                <a:lnTo>
                  <a:pt x="0" y="4080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26483" y="2044743"/>
            <a:ext cx="2720344" cy="4080516"/>
          </a:xfrm>
          <a:custGeom>
            <a:avLst/>
            <a:gdLst/>
            <a:ahLst/>
            <a:cxnLst/>
            <a:rect l="l" t="t" r="r" b="b"/>
            <a:pathLst>
              <a:path w="2720344" h="4080516">
                <a:moveTo>
                  <a:pt x="0" y="0"/>
                </a:moveTo>
                <a:lnTo>
                  <a:pt x="2720344" y="0"/>
                </a:lnTo>
                <a:lnTo>
                  <a:pt x="2720344" y="4080516"/>
                </a:lnTo>
                <a:lnTo>
                  <a:pt x="0" y="4080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71182" y="326964"/>
            <a:ext cx="9830946" cy="1260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18"/>
              </a:lnSpc>
            </a:pPr>
            <a:r>
              <a:rPr lang="en-US" sz="7370">
                <a:solidFill>
                  <a:srgbClr val="2E6398"/>
                </a:solidFill>
                <a:latin typeface="DM Sans Bold"/>
              </a:rPr>
              <a:t>Future A/B Testing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8218" y="6620559"/>
            <a:ext cx="6398609" cy="347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456">
                <a:solidFill>
                  <a:srgbClr val="2E6398"/>
                </a:solidFill>
                <a:latin typeface="Kievit Offc 1 Light"/>
              </a:rPr>
              <a:t>Descriptions:</a:t>
            </a:r>
          </a:p>
          <a:p>
            <a:pPr marL="530259" lvl="1" indent="-265130">
              <a:lnSpc>
                <a:spcPts val="3438"/>
              </a:lnSpc>
              <a:buFont typeface="Arial"/>
              <a:buChar char="•"/>
            </a:pPr>
            <a:r>
              <a:rPr lang="en-US" sz="2456">
                <a:solidFill>
                  <a:srgbClr val="2E6398"/>
                </a:solidFill>
                <a:latin typeface="Kievit Offc 1 Light"/>
              </a:rPr>
              <a:t>Putting recipe name In descriptions vs not putting recipe name In description</a:t>
            </a:r>
          </a:p>
          <a:p>
            <a:pPr marL="530259" lvl="1" indent="-265130">
              <a:lnSpc>
                <a:spcPts val="3438"/>
              </a:lnSpc>
              <a:buFont typeface="Arial"/>
              <a:buChar char="•"/>
            </a:pPr>
            <a:r>
              <a:rPr lang="en-US" sz="2456">
                <a:solidFill>
                  <a:srgbClr val="2E6398"/>
                </a:solidFill>
                <a:latin typeface="Kievit Offc 1 Light"/>
              </a:rPr>
              <a:t>Length of descriptions</a:t>
            </a:r>
          </a:p>
          <a:p>
            <a:pPr marL="530259" lvl="1" indent="-265130">
              <a:lnSpc>
                <a:spcPts val="3438"/>
              </a:lnSpc>
              <a:buFont typeface="Arial"/>
              <a:buChar char="•"/>
            </a:pPr>
            <a:r>
              <a:rPr lang="en-US" sz="2456">
                <a:solidFill>
                  <a:srgbClr val="2E6398"/>
                </a:solidFill>
                <a:latin typeface="Kievit Offc 1 Light"/>
              </a:rPr>
              <a:t>Amount of keywords used</a:t>
            </a:r>
          </a:p>
          <a:p>
            <a:pPr marL="530259" lvl="1" indent="-265130">
              <a:lnSpc>
                <a:spcPts val="3438"/>
              </a:lnSpc>
              <a:buFont typeface="Arial"/>
              <a:buChar char="•"/>
            </a:pPr>
            <a:r>
              <a:rPr lang="en-US" sz="2456">
                <a:solidFill>
                  <a:srgbClr val="2E6398"/>
                </a:solidFill>
                <a:latin typeface="Kievit Offc 1 Light"/>
              </a:rPr>
              <a:t>Where keywords are In the description</a:t>
            </a:r>
          </a:p>
          <a:p>
            <a:pPr>
              <a:lnSpc>
                <a:spcPts val="3438"/>
              </a:lnSpc>
            </a:pPr>
            <a:endParaRPr lang="en-US" sz="2456">
              <a:solidFill>
                <a:srgbClr val="2E6398"/>
              </a:solidFill>
              <a:latin typeface="Kievit Offc 1 Light"/>
            </a:endParaRPr>
          </a:p>
          <a:p>
            <a:pPr algn="ctr">
              <a:lnSpc>
                <a:spcPts val="3438"/>
              </a:lnSpc>
              <a:spcBef>
                <a:spcPct val="0"/>
              </a:spcBef>
            </a:pPr>
            <a:endParaRPr lang="en-US" sz="2456">
              <a:solidFill>
                <a:srgbClr val="2E6398"/>
              </a:solidFill>
              <a:latin typeface="Kievit Offc 1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69781" y="2428397"/>
            <a:ext cx="9072285" cy="475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456">
                <a:solidFill>
                  <a:srgbClr val="2E6398"/>
                </a:solidFill>
                <a:latin typeface="Kievit Offc 1 Light"/>
              </a:rPr>
              <a:t>Example Descriptions:</a:t>
            </a:r>
          </a:p>
          <a:p>
            <a:pPr algn="ctr">
              <a:lnSpc>
                <a:spcPts val="3438"/>
              </a:lnSpc>
            </a:pPr>
            <a:r>
              <a:rPr lang="en-US" sz="2456">
                <a:solidFill>
                  <a:srgbClr val="2E6398"/>
                </a:solidFill>
                <a:latin typeface="Kievit Offc 1 Light"/>
              </a:rPr>
              <a:t>“Zesty and flavorful, this fresh alternative to cranberry sauce is great year-round! The cranberry relish is lower in sugar and pairs well with a lot of different meals. Try it as a healthy topping for meat, fish or grain bowls. It also tastes great on toast, pancakes and in sandwiches!”</a:t>
            </a:r>
          </a:p>
          <a:p>
            <a:pPr algn="ctr">
              <a:lnSpc>
                <a:spcPts val="3438"/>
              </a:lnSpc>
            </a:pPr>
            <a:r>
              <a:rPr lang="en-US" sz="2456">
                <a:solidFill>
                  <a:srgbClr val="2E6398"/>
                </a:solidFill>
                <a:latin typeface="Kievit Offc 1 Light"/>
              </a:rPr>
              <a:t>V.S.</a:t>
            </a:r>
          </a:p>
          <a:p>
            <a:pPr algn="ctr">
              <a:lnSpc>
                <a:spcPts val="3438"/>
              </a:lnSpc>
              <a:spcBef>
                <a:spcPct val="0"/>
              </a:spcBef>
            </a:pPr>
            <a:r>
              <a:rPr lang="en-US" sz="2456">
                <a:solidFill>
                  <a:srgbClr val="2E6398"/>
                </a:solidFill>
                <a:latin typeface="Kievit Offc 1 Light"/>
              </a:rPr>
              <a:t>“This cranberry relish is great year-round! It is lower in sugar and pairs well with a lot of different meals. Try it as a healthy topping for meat, fish or grain bowls. It also tastes great on toast, pancakes and in sandwiches!”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221369" y="2044743"/>
            <a:ext cx="9369108" cy="6066967"/>
            <a:chOff x="0" y="0"/>
            <a:chExt cx="2467584" cy="15978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67584" cy="1597884"/>
            </a:xfrm>
            <a:custGeom>
              <a:avLst/>
              <a:gdLst/>
              <a:ahLst/>
              <a:cxnLst/>
              <a:rect l="l" t="t" r="r" b="b"/>
              <a:pathLst>
                <a:path w="2467584" h="1597884">
                  <a:moveTo>
                    <a:pt x="42143" y="0"/>
                  </a:moveTo>
                  <a:lnTo>
                    <a:pt x="2425441" y="0"/>
                  </a:lnTo>
                  <a:cubicBezTo>
                    <a:pt x="2448716" y="0"/>
                    <a:pt x="2467584" y="18868"/>
                    <a:pt x="2467584" y="42143"/>
                  </a:cubicBezTo>
                  <a:lnTo>
                    <a:pt x="2467584" y="1555742"/>
                  </a:lnTo>
                  <a:cubicBezTo>
                    <a:pt x="2467584" y="1566919"/>
                    <a:pt x="2463144" y="1577638"/>
                    <a:pt x="2455241" y="1585541"/>
                  </a:cubicBezTo>
                  <a:cubicBezTo>
                    <a:pt x="2447338" y="1593444"/>
                    <a:pt x="2436619" y="1597884"/>
                    <a:pt x="2425441" y="1597884"/>
                  </a:cubicBezTo>
                  <a:lnTo>
                    <a:pt x="42143" y="1597884"/>
                  </a:lnTo>
                  <a:cubicBezTo>
                    <a:pt x="30966" y="1597884"/>
                    <a:pt x="20247" y="1593444"/>
                    <a:pt x="12343" y="1585541"/>
                  </a:cubicBezTo>
                  <a:cubicBezTo>
                    <a:pt x="4440" y="1577638"/>
                    <a:pt x="0" y="1566919"/>
                    <a:pt x="0" y="1555742"/>
                  </a:cubicBezTo>
                  <a:lnTo>
                    <a:pt x="0" y="42143"/>
                  </a:lnTo>
                  <a:cubicBezTo>
                    <a:pt x="0" y="30966"/>
                    <a:pt x="4440" y="20247"/>
                    <a:pt x="12343" y="12343"/>
                  </a:cubicBezTo>
                  <a:cubicBezTo>
                    <a:pt x="20247" y="4440"/>
                    <a:pt x="30966" y="0"/>
                    <a:pt x="42143" y="0"/>
                  </a:cubicBezTo>
                  <a:close/>
                </a:path>
              </a:pathLst>
            </a:custGeom>
            <a:solidFill>
              <a:srgbClr val="2E6398">
                <a:alpha val="33725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467584" cy="1635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850061" y="661348"/>
            <a:ext cx="6437939" cy="0"/>
          </a:xfrm>
          <a:prstGeom prst="line">
            <a:avLst/>
          </a:prstGeom>
          <a:ln w="285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709235" y="904875"/>
            <a:ext cx="12869530" cy="115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4"/>
              </a:lnSpc>
            </a:pPr>
            <a:r>
              <a:rPr lang="en-US" sz="6774">
                <a:solidFill>
                  <a:srgbClr val="2E6398"/>
                </a:solidFill>
                <a:latin typeface="DM Sans Bold"/>
              </a:rPr>
              <a:t>Moving Forward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30972" y="2190117"/>
            <a:ext cx="168339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CB65E"/>
                </a:solidFill>
                <a:latin typeface="Kievit Offc 1"/>
              </a:rPr>
              <a:t>Goals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74169" y="2190117"/>
            <a:ext cx="314064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CB65E"/>
                </a:solidFill>
                <a:latin typeface="Kievit Offc 1"/>
              </a:rPr>
              <a:t>Questions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144000" y="3942429"/>
            <a:ext cx="7500501" cy="5002079"/>
            <a:chOff x="0" y="0"/>
            <a:chExt cx="1975441" cy="13174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75441" cy="1317420"/>
            </a:xfrm>
            <a:custGeom>
              <a:avLst/>
              <a:gdLst/>
              <a:ahLst/>
              <a:cxnLst/>
              <a:rect l="l" t="t" r="r" b="b"/>
              <a:pathLst>
                <a:path w="1975441" h="1317420">
                  <a:moveTo>
                    <a:pt x="52642" y="0"/>
                  </a:moveTo>
                  <a:lnTo>
                    <a:pt x="1922799" y="0"/>
                  </a:lnTo>
                  <a:cubicBezTo>
                    <a:pt x="1936760" y="0"/>
                    <a:pt x="1950150" y="5546"/>
                    <a:pt x="1960022" y="15418"/>
                  </a:cubicBezTo>
                  <a:cubicBezTo>
                    <a:pt x="1969894" y="25291"/>
                    <a:pt x="1975441" y="38680"/>
                    <a:pt x="1975441" y="52642"/>
                  </a:cubicBezTo>
                  <a:lnTo>
                    <a:pt x="1975441" y="1264779"/>
                  </a:lnTo>
                  <a:cubicBezTo>
                    <a:pt x="1975441" y="1278740"/>
                    <a:pt x="1969894" y="1292130"/>
                    <a:pt x="1960022" y="1302002"/>
                  </a:cubicBezTo>
                  <a:cubicBezTo>
                    <a:pt x="1950150" y="1311874"/>
                    <a:pt x="1936760" y="1317420"/>
                    <a:pt x="1922799" y="1317420"/>
                  </a:cubicBezTo>
                  <a:lnTo>
                    <a:pt x="52642" y="1317420"/>
                  </a:lnTo>
                  <a:cubicBezTo>
                    <a:pt x="38680" y="1317420"/>
                    <a:pt x="25291" y="1311874"/>
                    <a:pt x="15418" y="1302002"/>
                  </a:cubicBezTo>
                  <a:cubicBezTo>
                    <a:pt x="5546" y="1292130"/>
                    <a:pt x="0" y="1278740"/>
                    <a:pt x="0" y="1264779"/>
                  </a:cubicBezTo>
                  <a:lnTo>
                    <a:pt x="0" y="52642"/>
                  </a:lnTo>
                  <a:cubicBezTo>
                    <a:pt x="0" y="38680"/>
                    <a:pt x="5546" y="25291"/>
                    <a:pt x="15418" y="15418"/>
                  </a:cubicBezTo>
                  <a:cubicBezTo>
                    <a:pt x="25291" y="5546"/>
                    <a:pt x="38680" y="0"/>
                    <a:pt x="52642" y="0"/>
                  </a:cubicBezTo>
                  <a:close/>
                </a:path>
              </a:pathLst>
            </a:custGeom>
            <a:solidFill>
              <a:srgbClr val="FCB65E">
                <a:alpha val="6000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1975441" cy="1422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9974" y="3654859"/>
            <a:ext cx="7500501" cy="5002079"/>
            <a:chOff x="0" y="0"/>
            <a:chExt cx="1975441" cy="13174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75441" cy="1317420"/>
            </a:xfrm>
            <a:custGeom>
              <a:avLst/>
              <a:gdLst/>
              <a:ahLst/>
              <a:cxnLst/>
              <a:rect l="l" t="t" r="r" b="b"/>
              <a:pathLst>
                <a:path w="1975441" h="1317420">
                  <a:moveTo>
                    <a:pt x="52642" y="0"/>
                  </a:moveTo>
                  <a:lnTo>
                    <a:pt x="1922799" y="0"/>
                  </a:lnTo>
                  <a:cubicBezTo>
                    <a:pt x="1936760" y="0"/>
                    <a:pt x="1950150" y="5546"/>
                    <a:pt x="1960022" y="15418"/>
                  </a:cubicBezTo>
                  <a:cubicBezTo>
                    <a:pt x="1969894" y="25291"/>
                    <a:pt x="1975441" y="38680"/>
                    <a:pt x="1975441" y="52642"/>
                  </a:cubicBezTo>
                  <a:lnTo>
                    <a:pt x="1975441" y="1264779"/>
                  </a:lnTo>
                  <a:cubicBezTo>
                    <a:pt x="1975441" y="1278740"/>
                    <a:pt x="1969894" y="1292130"/>
                    <a:pt x="1960022" y="1302002"/>
                  </a:cubicBezTo>
                  <a:cubicBezTo>
                    <a:pt x="1950150" y="1311874"/>
                    <a:pt x="1936760" y="1317420"/>
                    <a:pt x="1922799" y="1317420"/>
                  </a:cubicBezTo>
                  <a:lnTo>
                    <a:pt x="52642" y="1317420"/>
                  </a:lnTo>
                  <a:cubicBezTo>
                    <a:pt x="38680" y="1317420"/>
                    <a:pt x="25291" y="1311874"/>
                    <a:pt x="15418" y="1302002"/>
                  </a:cubicBezTo>
                  <a:cubicBezTo>
                    <a:pt x="5546" y="1292130"/>
                    <a:pt x="0" y="1278740"/>
                    <a:pt x="0" y="1264779"/>
                  </a:cubicBezTo>
                  <a:lnTo>
                    <a:pt x="0" y="52642"/>
                  </a:lnTo>
                  <a:cubicBezTo>
                    <a:pt x="0" y="38680"/>
                    <a:pt x="5546" y="25291"/>
                    <a:pt x="15418" y="15418"/>
                  </a:cubicBezTo>
                  <a:cubicBezTo>
                    <a:pt x="25291" y="5546"/>
                    <a:pt x="38680" y="0"/>
                    <a:pt x="52642" y="0"/>
                  </a:cubicBezTo>
                  <a:close/>
                </a:path>
              </a:pathLst>
            </a:custGeom>
            <a:solidFill>
              <a:srgbClr val="FCB65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1975441" cy="1422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2419" y="3942429"/>
            <a:ext cx="7500501" cy="5002079"/>
            <a:chOff x="0" y="0"/>
            <a:chExt cx="1975441" cy="13174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75441" cy="1317420"/>
            </a:xfrm>
            <a:custGeom>
              <a:avLst/>
              <a:gdLst/>
              <a:ahLst/>
              <a:cxnLst/>
              <a:rect l="l" t="t" r="r" b="b"/>
              <a:pathLst>
                <a:path w="1975441" h="1317420">
                  <a:moveTo>
                    <a:pt x="52642" y="0"/>
                  </a:moveTo>
                  <a:lnTo>
                    <a:pt x="1922799" y="0"/>
                  </a:lnTo>
                  <a:cubicBezTo>
                    <a:pt x="1936760" y="0"/>
                    <a:pt x="1950150" y="5546"/>
                    <a:pt x="1960022" y="15418"/>
                  </a:cubicBezTo>
                  <a:cubicBezTo>
                    <a:pt x="1969894" y="25291"/>
                    <a:pt x="1975441" y="38680"/>
                    <a:pt x="1975441" y="52642"/>
                  </a:cubicBezTo>
                  <a:lnTo>
                    <a:pt x="1975441" y="1264779"/>
                  </a:lnTo>
                  <a:cubicBezTo>
                    <a:pt x="1975441" y="1278740"/>
                    <a:pt x="1969894" y="1292130"/>
                    <a:pt x="1960022" y="1302002"/>
                  </a:cubicBezTo>
                  <a:cubicBezTo>
                    <a:pt x="1950150" y="1311874"/>
                    <a:pt x="1936760" y="1317420"/>
                    <a:pt x="1922799" y="1317420"/>
                  </a:cubicBezTo>
                  <a:lnTo>
                    <a:pt x="52642" y="1317420"/>
                  </a:lnTo>
                  <a:cubicBezTo>
                    <a:pt x="38680" y="1317420"/>
                    <a:pt x="25291" y="1311874"/>
                    <a:pt x="15418" y="1302002"/>
                  </a:cubicBezTo>
                  <a:cubicBezTo>
                    <a:pt x="5546" y="1292130"/>
                    <a:pt x="0" y="1278740"/>
                    <a:pt x="0" y="1264779"/>
                  </a:cubicBezTo>
                  <a:lnTo>
                    <a:pt x="0" y="52642"/>
                  </a:lnTo>
                  <a:cubicBezTo>
                    <a:pt x="0" y="38680"/>
                    <a:pt x="5546" y="25291"/>
                    <a:pt x="15418" y="15418"/>
                  </a:cubicBezTo>
                  <a:cubicBezTo>
                    <a:pt x="25291" y="5546"/>
                    <a:pt x="38680" y="0"/>
                    <a:pt x="52642" y="0"/>
                  </a:cubicBezTo>
                  <a:close/>
                </a:path>
              </a:pathLst>
            </a:custGeom>
            <a:solidFill>
              <a:srgbClr val="FCB65E">
                <a:alpha val="6000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04775"/>
              <a:ext cx="1975441" cy="1422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69974" y="5055993"/>
            <a:ext cx="7383048" cy="2670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3" lvl="1" indent="-269871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2E6398"/>
                </a:solidFill>
                <a:latin typeface="Kievit Offc 1"/>
              </a:rPr>
              <a:t> Maintain growth rate by increasing monthly views by 100,000 in the next 3 months</a:t>
            </a:r>
          </a:p>
          <a:p>
            <a:pPr marL="539743" lvl="1" indent="-269871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2E6398"/>
                </a:solidFill>
                <a:latin typeface="Kievit Offc 1"/>
              </a:rPr>
              <a:t>Post all recipes and compilations</a:t>
            </a:r>
          </a:p>
          <a:p>
            <a:pPr marL="539743" lvl="1" indent="-269871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2E6398"/>
                </a:solidFill>
                <a:latin typeface="Kievit Offc 1"/>
              </a:rPr>
              <a:t>Establish an updated approach and guide based on our first trend analysis and a/b tests</a:t>
            </a:r>
          </a:p>
          <a:p>
            <a:pPr marL="539743" lvl="1" indent="-269871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2E6398"/>
                </a:solidFill>
                <a:latin typeface="Kievit Offc 1"/>
              </a:rPr>
              <a:t> Provide more illustrations and resources for kids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494242" y="3654859"/>
            <a:ext cx="7500501" cy="5002079"/>
            <a:chOff x="0" y="0"/>
            <a:chExt cx="1975441" cy="1317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75441" cy="1317420"/>
            </a:xfrm>
            <a:custGeom>
              <a:avLst/>
              <a:gdLst/>
              <a:ahLst/>
              <a:cxnLst/>
              <a:rect l="l" t="t" r="r" b="b"/>
              <a:pathLst>
                <a:path w="1975441" h="1317420">
                  <a:moveTo>
                    <a:pt x="52642" y="0"/>
                  </a:moveTo>
                  <a:lnTo>
                    <a:pt x="1922799" y="0"/>
                  </a:lnTo>
                  <a:cubicBezTo>
                    <a:pt x="1936760" y="0"/>
                    <a:pt x="1950150" y="5546"/>
                    <a:pt x="1960022" y="15418"/>
                  </a:cubicBezTo>
                  <a:cubicBezTo>
                    <a:pt x="1969894" y="25291"/>
                    <a:pt x="1975441" y="38680"/>
                    <a:pt x="1975441" y="52642"/>
                  </a:cubicBezTo>
                  <a:lnTo>
                    <a:pt x="1975441" y="1264779"/>
                  </a:lnTo>
                  <a:cubicBezTo>
                    <a:pt x="1975441" y="1278740"/>
                    <a:pt x="1969894" y="1292130"/>
                    <a:pt x="1960022" y="1302002"/>
                  </a:cubicBezTo>
                  <a:cubicBezTo>
                    <a:pt x="1950150" y="1311874"/>
                    <a:pt x="1936760" y="1317420"/>
                    <a:pt x="1922799" y="1317420"/>
                  </a:cubicBezTo>
                  <a:lnTo>
                    <a:pt x="52642" y="1317420"/>
                  </a:lnTo>
                  <a:cubicBezTo>
                    <a:pt x="38680" y="1317420"/>
                    <a:pt x="25291" y="1311874"/>
                    <a:pt x="15418" y="1302002"/>
                  </a:cubicBezTo>
                  <a:cubicBezTo>
                    <a:pt x="5546" y="1292130"/>
                    <a:pt x="0" y="1278740"/>
                    <a:pt x="0" y="1264779"/>
                  </a:cubicBezTo>
                  <a:lnTo>
                    <a:pt x="0" y="52642"/>
                  </a:lnTo>
                  <a:cubicBezTo>
                    <a:pt x="0" y="38680"/>
                    <a:pt x="5546" y="25291"/>
                    <a:pt x="15418" y="15418"/>
                  </a:cubicBezTo>
                  <a:cubicBezTo>
                    <a:pt x="25291" y="5546"/>
                    <a:pt x="38680" y="0"/>
                    <a:pt x="52642" y="0"/>
                  </a:cubicBezTo>
                  <a:close/>
                </a:path>
              </a:pathLst>
            </a:custGeom>
            <a:solidFill>
              <a:srgbClr val="FCB65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04775"/>
              <a:ext cx="1975441" cy="1422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552968" y="5055993"/>
            <a:ext cx="7383048" cy="223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2E6398"/>
                </a:solidFill>
                <a:latin typeface="Kievit Offc 1"/>
              </a:rPr>
              <a:t>Categories and materials for you and the communities in which you work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2E6398"/>
                </a:solidFill>
                <a:latin typeface="Kievit Offc 1"/>
              </a:rPr>
              <a:t> Adding comments will increase engagement and reach </a:t>
            </a:r>
          </a:p>
          <a:p>
            <a:pPr marL="539743" lvl="1" indent="-26987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2E6398"/>
                </a:solidFill>
                <a:latin typeface="Kievit Offc 1"/>
              </a:rPr>
              <a:t>Questions or comments for us?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04747" y="3811429"/>
            <a:ext cx="13059340" cy="2397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82"/>
              </a:lnSpc>
            </a:pPr>
            <a:r>
              <a:rPr lang="en-US" sz="13987">
                <a:solidFill>
                  <a:srgbClr val="2E6398"/>
                </a:solidFill>
                <a:latin typeface="DM Sans Bold"/>
              </a:rPr>
              <a:t>Thank You!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02826" y="6730234"/>
            <a:ext cx="8063181" cy="900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6"/>
              </a:lnSpc>
            </a:pPr>
            <a:r>
              <a:rPr lang="en-US" sz="2433">
                <a:solidFill>
                  <a:srgbClr val="2E6398"/>
                </a:solidFill>
                <a:latin typeface="Kievit Offc 1 Light"/>
              </a:rPr>
              <a:t>Questions or Comments: </a:t>
            </a:r>
          </a:p>
          <a:p>
            <a:pPr algn="ctr">
              <a:lnSpc>
                <a:spcPts val="3406"/>
              </a:lnSpc>
              <a:spcBef>
                <a:spcPct val="0"/>
              </a:spcBef>
            </a:pPr>
            <a:r>
              <a:rPr lang="en-US" sz="2433">
                <a:solidFill>
                  <a:srgbClr val="2E6398"/>
                </a:solidFill>
                <a:latin typeface="Kievit Offc 1 Light"/>
              </a:rPr>
              <a:t>robinbro@oregonstate.edu</a:t>
            </a:r>
          </a:p>
        </p:txBody>
      </p:sp>
      <p:sp>
        <p:nvSpPr>
          <p:cNvPr id="4" name="AutoShape 4"/>
          <p:cNvSpPr/>
          <p:nvPr/>
        </p:nvSpPr>
        <p:spPr>
          <a:xfrm>
            <a:off x="0" y="9700628"/>
            <a:ext cx="18395101" cy="0"/>
          </a:xfrm>
          <a:prstGeom prst="line">
            <a:avLst/>
          </a:prstGeom>
          <a:ln w="38100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1850061" y="633531"/>
            <a:ext cx="6437939" cy="0"/>
          </a:xfrm>
          <a:prstGeom prst="line">
            <a:avLst/>
          </a:prstGeom>
          <a:ln w="285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94368" y="2603583"/>
            <a:ext cx="4449632" cy="8249547"/>
            <a:chOff x="0" y="0"/>
            <a:chExt cx="1171920" cy="21727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1920" cy="2172720"/>
            </a:xfrm>
            <a:custGeom>
              <a:avLst/>
              <a:gdLst/>
              <a:ahLst/>
              <a:cxnLst/>
              <a:rect l="l" t="t" r="r" b="b"/>
              <a:pathLst>
                <a:path w="1171920" h="2172720">
                  <a:moveTo>
                    <a:pt x="88735" y="0"/>
                  </a:moveTo>
                  <a:lnTo>
                    <a:pt x="1083185" y="0"/>
                  </a:lnTo>
                  <a:cubicBezTo>
                    <a:pt x="1132192" y="0"/>
                    <a:pt x="1171920" y="39728"/>
                    <a:pt x="1171920" y="88735"/>
                  </a:cubicBezTo>
                  <a:lnTo>
                    <a:pt x="1171920" y="2083985"/>
                  </a:lnTo>
                  <a:cubicBezTo>
                    <a:pt x="1171920" y="2132992"/>
                    <a:pt x="1132192" y="2172720"/>
                    <a:pt x="1083185" y="2172720"/>
                  </a:cubicBezTo>
                  <a:lnTo>
                    <a:pt x="88735" y="2172720"/>
                  </a:lnTo>
                  <a:cubicBezTo>
                    <a:pt x="39728" y="2172720"/>
                    <a:pt x="0" y="2132992"/>
                    <a:pt x="0" y="2083985"/>
                  </a:cubicBezTo>
                  <a:lnTo>
                    <a:pt x="0" y="88735"/>
                  </a:lnTo>
                  <a:cubicBezTo>
                    <a:pt x="0" y="39728"/>
                    <a:pt x="39728" y="0"/>
                    <a:pt x="88735" y="0"/>
                  </a:cubicBezTo>
                  <a:close/>
                </a:path>
              </a:pathLst>
            </a:custGeom>
            <a:solidFill>
              <a:srgbClr val="FCB65E">
                <a:alpha val="5490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171920" cy="2277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14616" y="2859024"/>
            <a:ext cx="3946269" cy="8134230"/>
          </a:xfrm>
          <a:custGeom>
            <a:avLst/>
            <a:gdLst/>
            <a:ahLst/>
            <a:cxnLst/>
            <a:rect l="l" t="t" r="r" b="b"/>
            <a:pathLst>
              <a:path w="3946269" h="8134230">
                <a:moveTo>
                  <a:pt x="0" y="0"/>
                </a:moveTo>
                <a:lnTo>
                  <a:pt x="3946270" y="0"/>
                </a:lnTo>
                <a:lnTo>
                  <a:pt x="3946270" y="8134230"/>
                </a:lnTo>
                <a:lnTo>
                  <a:pt x="0" y="8134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90"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9697471" y="2603583"/>
            <a:ext cx="4495779" cy="8389671"/>
            <a:chOff x="0" y="0"/>
            <a:chExt cx="1184073" cy="2209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4073" cy="2209625"/>
            </a:xfrm>
            <a:custGeom>
              <a:avLst/>
              <a:gdLst/>
              <a:ahLst/>
              <a:cxnLst/>
              <a:rect l="l" t="t" r="r" b="b"/>
              <a:pathLst>
                <a:path w="1184073" h="2209625">
                  <a:moveTo>
                    <a:pt x="87824" y="0"/>
                  </a:moveTo>
                  <a:lnTo>
                    <a:pt x="1096249" y="0"/>
                  </a:lnTo>
                  <a:cubicBezTo>
                    <a:pt x="1144753" y="0"/>
                    <a:pt x="1184073" y="39320"/>
                    <a:pt x="1184073" y="87824"/>
                  </a:cubicBezTo>
                  <a:lnTo>
                    <a:pt x="1184073" y="2121801"/>
                  </a:lnTo>
                  <a:cubicBezTo>
                    <a:pt x="1184073" y="2170305"/>
                    <a:pt x="1144753" y="2209625"/>
                    <a:pt x="1096249" y="2209625"/>
                  </a:cubicBezTo>
                  <a:lnTo>
                    <a:pt x="87824" y="2209625"/>
                  </a:lnTo>
                  <a:cubicBezTo>
                    <a:pt x="39320" y="2209625"/>
                    <a:pt x="0" y="2170305"/>
                    <a:pt x="0" y="2121801"/>
                  </a:cubicBezTo>
                  <a:lnTo>
                    <a:pt x="0" y="87824"/>
                  </a:lnTo>
                  <a:cubicBezTo>
                    <a:pt x="0" y="39320"/>
                    <a:pt x="39320" y="0"/>
                    <a:pt x="87824" y="0"/>
                  </a:cubicBezTo>
                  <a:close/>
                </a:path>
              </a:pathLst>
            </a:custGeom>
            <a:solidFill>
              <a:srgbClr val="FCB65E">
                <a:alpha val="5490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1184073" cy="2314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921620" y="2981861"/>
            <a:ext cx="4093626" cy="8303755"/>
          </a:xfrm>
          <a:custGeom>
            <a:avLst/>
            <a:gdLst/>
            <a:ahLst/>
            <a:cxnLst/>
            <a:rect l="l" t="t" r="r" b="b"/>
            <a:pathLst>
              <a:path w="4093626" h="8303755">
                <a:moveTo>
                  <a:pt x="0" y="0"/>
                </a:moveTo>
                <a:lnTo>
                  <a:pt x="4093627" y="0"/>
                </a:lnTo>
                <a:lnTo>
                  <a:pt x="4093627" y="8303755"/>
                </a:lnTo>
                <a:lnTo>
                  <a:pt x="0" y="8303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87"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1850061" y="661348"/>
            <a:ext cx="6437939" cy="0"/>
          </a:xfrm>
          <a:prstGeom prst="line">
            <a:avLst/>
          </a:prstGeom>
          <a:ln w="285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13608357" y="5552694"/>
            <a:ext cx="1169784" cy="1175662"/>
          </a:xfrm>
          <a:custGeom>
            <a:avLst/>
            <a:gdLst/>
            <a:ahLst/>
            <a:cxnLst/>
            <a:rect l="l" t="t" r="r" b="b"/>
            <a:pathLst>
              <a:path w="1169784" h="1175662">
                <a:moveTo>
                  <a:pt x="0" y="0"/>
                </a:moveTo>
                <a:lnTo>
                  <a:pt x="1169784" y="0"/>
                </a:lnTo>
                <a:lnTo>
                  <a:pt x="1169784" y="1175662"/>
                </a:lnTo>
                <a:lnTo>
                  <a:pt x="0" y="1175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31519" y="861879"/>
            <a:ext cx="11136915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9"/>
              </a:lnSpc>
            </a:pPr>
            <a:r>
              <a:rPr lang="en-US" sz="6999">
                <a:solidFill>
                  <a:srgbClr val="2E6398"/>
                </a:solidFill>
                <a:latin typeface="DM Sans Bold"/>
              </a:rPr>
              <a:t>Pinterest Overview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60134" y="1955855"/>
            <a:ext cx="3767733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E6398"/>
                </a:solidFill>
                <a:latin typeface="Kievit Offc 1"/>
              </a:rPr>
              <a:t>A “visual discovery engine”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084" y="2265891"/>
            <a:ext cx="7402434" cy="6068504"/>
            <a:chOff x="0" y="0"/>
            <a:chExt cx="1949612" cy="15982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9612" cy="1598289"/>
            </a:xfrm>
            <a:custGeom>
              <a:avLst/>
              <a:gdLst/>
              <a:ahLst/>
              <a:cxnLst/>
              <a:rect l="l" t="t" r="r" b="b"/>
              <a:pathLst>
                <a:path w="1949612" h="1598289">
                  <a:moveTo>
                    <a:pt x="53339" y="0"/>
                  </a:moveTo>
                  <a:lnTo>
                    <a:pt x="1896273" y="0"/>
                  </a:lnTo>
                  <a:cubicBezTo>
                    <a:pt x="1910420" y="0"/>
                    <a:pt x="1923987" y="5620"/>
                    <a:pt x="1933990" y="15623"/>
                  </a:cubicBezTo>
                  <a:cubicBezTo>
                    <a:pt x="1943993" y="25626"/>
                    <a:pt x="1949612" y="39193"/>
                    <a:pt x="1949612" y="53339"/>
                  </a:cubicBezTo>
                  <a:lnTo>
                    <a:pt x="1949612" y="1544950"/>
                  </a:lnTo>
                  <a:cubicBezTo>
                    <a:pt x="1949612" y="1559097"/>
                    <a:pt x="1943993" y="1572664"/>
                    <a:pt x="1933990" y="1582667"/>
                  </a:cubicBezTo>
                  <a:cubicBezTo>
                    <a:pt x="1923987" y="1592670"/>
                    <a:pt x="1910420" y="1598289"/>
                    <a:pt x="1896273" y="1598289"/>
                  </a:cubicBezTo>
                  <a:lnTo>
                    <a:pt x="53339" y="1598289"/>
                  </a:lnTo>
                  <a:cubicBezTo>
                    <a:pt x="39193" y="1598289"/>
                    <a:pt x="25626" y="1592670"/>
                    <a:pt x="15623" y="1582667"/>
                  </a:cubicBezTo>
                  <a:cubicBezTo>
                    <a:pt x="5620" y="1572664"/>
                    <a:pt x="0" y="1559097"/>
                    <a:pt x="0" y="1544950"/>
                  </a:cubicBezTo>
                  <a:lnTo>
                    <a:pt x="0" y="53339"/>
                  </a:lnTo>
                  <a:cubicBezTo>
                    <a:pt x="0" y="39193"/>
                    <a:pt x="5620" y="25626"/>
                    <a:pt x="15623" y="15623"/>
                  </a:cubicBezTo>
                  <a:cubicBezTo>
                    <a:pt x="25626" y="5620"/>
                    <a:pt x="39193" y="0"/>
                    <a:pt x="53339" y="0"/>
                  </a:cubicBezTo>
                  <a:close/>
                </a:path>
              </a:pathLst>
            </a:custGeom>
            <a:solidFill>
              <a:srgbClr val="2E6398">
                <a:alpha val="3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949612" cy="1703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35719" y="2595159"/>
            <a:ext cx="8205802" cy="6495294"/>
            <a:chOff x="0" y="0"/>
            <a:chExt cx="2161199" cy="17106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1199" cy="1710695"/>
            </a:xfrm>
            <a:custGeom>
              <a:avLst/>
              <a:gdLst/>
              <a:ahLst/>
              <a:cxnLst/>
              <a:rect l="l" t="t" r="r" b="b"/>
              <a:pathLst>
                <a:path w="2161199" h="1710695">
                  <a:moveTo>
                    <a:pt x="48117" y="0"/>
                  </a:moveTo>
                  <a:lnTo>
                    <a:pt x="2113082" y="0"/>
                  </a:lnTo>
                  <a:cubicBezTo>
                    <a:pt x="2139656" y="0"/>
                    <a:pt x="2161199" y="21543"/>
                    <a:pt x="2161199" y="48117"/>
                  </a:cubicBezTo>
                  <a:lnTo>
                    <a:pt x="2161199" y="1662578"/>
                  </a:lnTo>
                  <a:cubicBezTo>
                    <a:pt x="2161199" y="1689152"/>
                    <a:pt x="2139656" y="1710695"/>
                    <a:pt x="2113082" y="1710695"/>
                  </a:cubicBezTo>
                  <a:lnTo>
                    <a:pt x="48117" y="1710695"/>
                  </a:lnTo>
                  <a:cubicBezTo>
                    <a:pt x="21543" y="1710695"/>
                    <a:pt x="0" y="1689152"/>
                    <a:pt x="0" y="1662578"/>
                  </a:cubicBezTo>
                  <a:lnTo>
                    <a:pt x="0" y="48117"/>
                  </a:lnTo>
                  <a:cubicBezTo>
                    <a:pt x="0" y="21543"/>
                    <a:pt x="21543" y="0"/>
                    <a:pt x="48117" y="0"/>
                  </a:cubicBezTo>
                  <a:close/>
                </a:path>
              </a:pathLst>
            </a:custGeom>
            <a:solidFill>
              <a:srgbClr val="FCB65E">
                <a:alpha val="71765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2161199" cy="1815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211486" y="757018"/>
            <a:ext cx="5076514" cy="8402627"/>
          </a:xfrm>
          <a:custGeom>
            <a:avLst/>
            <a:gdLst/>
            <a:ahLst/>
            <a:cxnLst/>
            <a:rect l="l" t="t" r="r" b="b"/>
            <a:pathLst>
              <a:path w="5076514" h="8402627">
                <a:moveTo>
                  <a:pt x="0" y="0"/>
                </a:moveTo>
                <a:lnTo>
                  <a:pt x="5076514" y="0"/>
                </a:lnTo>
                <a:lnTo>
                  <a:pt x="5076514" y="8402627"/>
                </a:lnTo>
                <a:lnTo>
                  <a:pt x="0" y="8402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425" b="-1332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16261" y="757018"/>
            <a:ext cx="5095225" cy="8402627"/>
          </a:xfrm>
          <a:custGeom>
            <a:avLst/>
            <a:gdLst/>
            <a:ahLst/>
            <a:cxnLst/>
            <a:rect l="l" t="t" r="r" b="b"/>
            <a:pathLst>
              <a:path w="5095225" h="8402627">
                <a:moveTo>
                  <a:pt x="0" y="0"/>
                </a:moveTo>
                <a:lnTo>
                  <a:pt x="5095225" y="0"/>
                </a:lnTo>
                <a:lnTo>
                  <a:pt x="5095225" y="8402627"/>
                </a:lnTo>
                <a:lnTo>
                  <a:pt x="0" y="8402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400" b="-1682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18975" y="2490384"/>
            <a:ext cx="6480862" cy="598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Pinterest presence since 2012</a:t>
            </a:r>
          </a:p>
          <a:p>
            <a:pPr marL="561339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Last consistent posting schedule was August 2023</a:t>
            </a:r>
          </a:p>
          <a:p>
            <a:pPr marL="561339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Started the project in December of 2023 </a:t>
            </a:r>
          </a:p>
          <a:p>
            <a:pPr marL="561339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Second leader of website traffic behind Google </a:t>
            </a:r>
          </a:p>
          <a:p>
            <a:pPr marL="561339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Our Pinterest audience </a:t>
            </a:r>
          </a:p>
          <a:p>
            <a:pPr marL="1122678" lvl="2" indent="-374226" algn="just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Around 1.6 million monthly views</a:t>
            </a:r>
          </a:p>
          <a:p>
            <a:pPr marL="1122678" lvl="2" indent="-374226" algn="just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Categories of interest </a:t>
            </a:r>
          </a:p>
          <a:p>
            <a:pPr marL="1684017" lvl="3" indent="-421004" algn="just">
              <a:lnSpc>
                <a:spcPts val="3639"/>
              </a:lnSpc>
              <a:buFont typeface="Arial"/>
              <a:buChar char="￭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parenting &amp; world cuisine</a:t>
            </a:r>
          </a:p>
          <a:p>
            <a:pPr marL="1122678" lvl="2" indent="-374226" algn="just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Age 18 - 24 (33.5%), 25-34 (30%)</a:t>
            </a:r>
          </a:p>
          <a:p>
            <a:pPr marL="1122678" lvl="2" indent="-374226" algn="just">
              <a:lnSpc>
                <a:spcPts val="3639"/>
              </a:lnSpc>
              <a:buFont typeface="Arial"/>
              <a:buChar char="⚬"/>
            </a:pPr>
            <a:r>
              <a:rPr lang="en-US" sz="2599">
                <a:solidFill>
                  <a:srgbClr val="2E6398"/>
                </a:solidFill>
                <a:latin typeface="Kievit Offc 1"/>
              </a:rPr>
              <a:t>80% of users are on mobile devices </a:t>
            </a:r>
          </a:p>
          <a:p>
            <a:pPr algn="just">
              <a:lnSpc>
                <a:spcPts val="3639"/>
              </a:lnSpc>
            </a:pPr>
            <a:endParaRPr lang="en-US" sz="2599">
              <a:solidFill>
                <a:srgbClr val="2E6398"/>
              </a:solidFill>
              <a:latin typeface="Kievit Offc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235214" y="776068"/>
            <a:ext cx="8789240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999">
                <a:solidFill>
                  <a:srgbClr val="2E6398"/>
                </a:solidFill>
                <a:latin typeface="DM Sans Bold"/>
              </a:rPr>
              <a:t>Background </a:t>
            </a:r>
          </a:p>
        </p:txBody>
      </p:sp>
      <p:sp>
        <p:nvSpPr>
          <p:cNvPr id="12" name="AutoShape 12"/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1850061" y="661348"/>
            <a:ext cx="6437939" cy="0"/>
          </a:xfrm>
          <a:prstGeom prst="line">
            <a:avLst/>
          </a:prstGeom>
          <a:ln w="285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764037" y="2275205"/>
            <a:ext cx="7071481" cy="6197514"/>
            <a:chOff x="0" y="0"/>
            <a:chExt cx="1862448" cy="16322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62448" cy="1632267"/>
            </a:xfrm>
            <a:custGeom>
              <a:avLst/>
              <a:gdLst/>
              <a:ahLst/>
              <a:cxnLst/>
              <a:rect l="l" t="t" r="r" b="b"/>
              <a:pathLst>
                <a:path w="1862448" h="1632267">
                  <a:moveTo>
                    <a:pt x="55835" y="0"/>
                  </a:moveTo>
                  <a:lnTo>
                    <a:pt x="1806613" y="0"/>
                  </a:lnTo>
                  <a:cubicBezTo>
                    <a:pt x="1837449" y="0"/>
                    <a:pt x="1862448" y="24998"/>
                    <a:pt x="1862448" y="55835"/>
                  </a:cubicBezTo>
                  <a:lnTo>
                    <a:pt x="1862448" y="1576432"/>
                  </a:lnTo>
                  <a:cubicBezTo>
                    <a:pt x="1862448" y="1591240"/>
                    <a:pt x="1856565" y="1605442"/>
                    <a:pt x="1846094" y="1615913"/>
                  </a:cubicBezTo>
                  <a:cubicBezTo>
                    <a:pt x="1835623" y="1626384"/>
                    <a:pt x="1821421" y="1632267"/>
                    <a:pt x="1806613" y="1632267"/>
                  </a:cubicBezTo>
                  <a:lnTo>
                    <a:pt x="55835" y="1632267"/>
                  </a:lnTo>
                  <a:cubicBezTo>
                    <a:pt x="24998" y="1632267"/>
                    <a:pt x="0" y="1607269"/>
                    <a:pt x="0" y="1576432"/>
                  </a:cubicBezTo>
                  <a:lnTo>
                    <a:pt x="0" y="55835"/>
                  </a:lnTo>
                  <a:cubicBezTo>
                    <a:pt x="0" y="24998"/>
                    <a:pt x="24998" y="0"/>
                    <a:pt x="55835" y="0"/>
                  </a:cubicBezTo>
                  <a:close/>
                </a:path>
              </a:pathLst>
            </a:custGeom>
            <a:solidFill>
              <a:srgbClr val="2E6398">
                <a:alpha val="33725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04775"/>
              <a:ext cx="1862448" cy="1737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30411" y="2032551"/>
            <a:ext cx="9236482" cy="7641722"/>
            <a:chOff x="0" y="0"/>
            <a:chExt cx="2432654" cy="2012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2654" cy="2012635"/>
            </a:xfrm>
            <a:custGeom>
              <a:avLst/>
              <a:gdLst/>
              <a:ahLst/>
              <a:cxnLst/>
              <a:rect l="l" t="t" r="r" b="b"/>
              <a:pathLst>
                <a:path w="2432654" h="2012635">
                  <a:moveTo>
                    <a:pt x="42748" y="0"/>
                  </a:moveTo>
                  <a:lnTo>
                    <a:pt x="2389906" y="0"/>
                  </a:lnTo>
                  <a:cubicBezTo>
                    <a:pt x="2401244" y="0"/>
                    <a:pt x="2412117" y="4504"/>
                    <a:pt x="2420133" y="12520"/>
                  </a:cubicBezTo>
                  <a:cubicBezTo>
                    <a:pt x="2428150" y="20537"/>
                    <a:pt x="2432654" y="31410"/>
                    <a:pt x="2432654" y="42748"/>
                  </a:cubicBezTo>
                  <a:lnTo>
                    <a:pt x="2432654" y="1969887"/>
                  </a:lnTo>
                  <a:cubicBezTo>
                    <a:pt x="2432654" y="1981224"/>
                    <a:pt x="2428150" y="1992097"/>
                    <a:pt x="2420133" y="2000114"/>
                  </a:cubicBezTo>
                  <a:cubicBezTo>
                    <a:pt x="2412117" y="2008131"/>
                    <a:pt x="2401244" y="2012635"/>
                    <a:pt x="2389906" y="2012635"/>
                  </a:cubicBezTo>
                  <a:lnTo>
                    <a:pt x="42748" y="2012635"/>
                  </a:lnTo>
                  <a:cubicBezTo>
                    <a:pt x="31410" y="2012635"/>
                    <a:pt x="20537" y="2008131"/>
                    <a:pt x="12520" y="2000114"/>
                  </a:cubicBezTo>
                  <a:cubicBezTo>
                    <a:pt x="4504" y="1992097"/>
                    <a:pt x="0" y="1981224"/>
                    <a:pt x="0" y="1969887"/>
                  </a:cubicBezTo>
                  <a:lnTo>
                    <a:pt x="0" y="42748"/>
                  </a:lnTo>
                  <a:cubicBezTo>
                    <a:pt x="0" y="31410"/>
                    <a:pt x="4504" y="20537"/>
                    <a:pt x="12520" y="12520"/>
                  </a:cubicBezTo>
                  <a:cubicBezTo>
                    <a:pt x="20537" y="4504"/>
                    <a:pt x="31410" y="0"/>
                    <a:pt x="42748" y="0"/>
                  </a:cubicBezTo>
                  <a:close/>
                </a:path>
              </a:pathLst>
            </a:custGeom>
            <a:solidFill>
              <a:srgbClr val="FCB65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2432654" cy="2117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94250" y="1843637"/>
            <a:ext cx="9172955" cy="7414663"/>
            <a:chOff x="0" y="0"/>
            <a:chExt cx="2415922" cy="19528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5922" cy="1952833"/>
            </a:xfrm>
            <a:custGeom>
              <a:avLst/>
              <a:gdLst/>
              <a:ahLst/>
              <a:cxnLst/>
              <a:rect l="l" t="t" r="r" b="b"/>
              <a:pathLst>
                <a:path w="2415922" h="1952833">
                  <a:moveTo>
                    <a:pt x="43044" y="0"/>
                  </a:moveTo>
                  <a:lnTo>
                    <a:pt x="2372879" y="0"/>
                  </a:lnTo>
                  <a:cubicBezTo>
                    <a:pt x="2384295" y="0"/>
                    <a:pt x="2395243" y="4535"/>
                    <a:pt x="2403315" y="12607"/>
                  </a:cubicBezTo>
                  <a:cubicBezTo>
                    <a:pt x="2411387" y="20679"/>
                    <a:pt x="2415922" y="31628"/>
                    <a:pt x="2415922" y="43044"/>
                  </a:cubicBezTo>
                  <a:lnTo>
                    <a:pt x="2415922" y="1909789"/>
                  </a:lnTo>
                  <a:cubicBezTo>
                    <a:pt x="2415922" y="1921205"/>
                    <a:pt x="2411387" y="1932154"/>
                    <a:pt x="2403315" y="1940226"/>
                  </a:cubicBezTo>
                  <a:cubicBezTo>
                    <a:pt x="2395243" y="1948298"/>
                    <a:pt x="2384295" y="1952833"/>
                    <a:pt x="2372879" y="1952833"/>
                  </a:cubicBezTo>
                  <a:lnTo>
                    <a:pt x="43044" y="1952833"/>
                  </a:lnTo>
                  <a:cubicBezTo>
                    <a:pt x="31628" y="1952833"/>
                    <a:pt x="20679" y="1948298"/>
                    <a:pt x="12607" y="1940226"/>
                  </a:cubicBezTo>
                  <a:cubicBezTo>
                    <a:pt x="4535" y="1932154"/>
                    <a:pt x="0" y="1921205"/>
                    <a:pt x="0" y="1909789"/>
                  </a:cubicBezTo>
                  <a:lnTo>
                    <a:pt x="0" y="43044"/>
                  </a:lnTo>
                  <a:cubicBezTo>
                    <a:pt x="0" y="31628"/>
                    <a:pt x="4535" y="20679"/>
                    <a:pt x="12607" y="12607"/>
                  </a:cubicBezTo>
                  <a:cubicBezTo>
                    <a:pt x="20679" y="4535"/>
                    <a:pt x="31628" y="0"/>
                    <a:pt x="43044" y="0"/>
                  </a:cubicBezTo>
                  <a:close/>
                </a:path>
              </a:pathLst>
            </a:custGeom>
            <a:solidFill>
              <a:srgbClr val="FCB65E">
                <a:alpha val="33725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2415922" cy="205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30255" y="2368587"/>
            <a:ext cx="8336950" cy="717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4065" lvl="1" indent="-292033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Best practices </a:t>
            </a:r>
          </a:p>
          <a:p>
            <a:pPr marL="1168130" lvl="2" indent="-389377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 images, keywords (ex: meals/recipes), format, posting frequency</a:t>
            </a:r>
          </a:p>
          <a:p>
            <a:pPr marL="584065" lvl="1" indent="-292033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 Evaluated competitors</a:t>
            </a:r>
          </a:p>
          <a:p>
            <a:pPr marL="584065" lvl="1" indent="-292033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 Proposal of graphics and plan</a:t>
            </a:r>
          </a:p>
          <a:p>
            <a:pPr marL="584065" lvl="1" indent="-292033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 Pinterest Guide </a:t>
            </a:r>
          </a:p>
          <a:p>
            <a:pPr marL="1168130" lvl="2" indent="-389377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Defined process</a:t>
            </a:r>
          </a:p>
          <a:p>
            <a:pPr marL="1168130" lvl="2" indent="-389377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SEO considerations</a:t>
            </a:r>
          </a:p>
          <a:p>
            <a:pPr marL="1168130" lvl="2" indent="-389377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 Built-in reevaluation monthly</a:t>
            </a:r>
          </a:p>
          <a:p>
            <a:pPr marL="584065" lvl="1" indent="-292033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Updated Pinterest Page </a:t>
            </a:r>
          </a:p>
          <a:p>
            <a:pPr marL="584065" lvl="1" indent="-292033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 Research  </a:t>
            </a:r>
          </a:p>
          <a:p>
            <a:pPr marL="1168130" lvl="2" indent="-389377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a/b testing </a:t>
            </a:r>
          </a:p>
          <a:p>
            <a:pPr marL="1752195" lvl="3" indent="-438049" algn="just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2E6398"/>
                </a:solidFill>
                <a:latin typeface="Kievit Offc 1"/>
              </a:rPr>
              <a:t>Tracking impressions, clicks, conversions to the website </a:t>
            </a:r>
          </a:p>
          <a:p>
            <a:pPr algn="just">
              <a:lnSpc>
                <a:spcPts val="3787"/>
              </a:lnSpc>
            </a:pPr>
            <a:endParaRPr lang="en-US" sz="2705">
              <a:solidFill>
                <a:srgbClr val="2E6398"/>
              </a:solidFill>
              <a:latin typeface="Kievit Offc 1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945311" y="2032551"/>
            <a:ext cx="4298644" cy="7515847"/>
          </a:xfrm>
          <a:custGeom>
            <a:avLst/>
            <a:gdLst/>
            <a:ahLst/>
            <a:cxnLst/>
            <a:rect l="l" t="t" r="r" b="b"/>
            <a:pathLst>
              <a:path w="4298644" h="7515847">
                <a:moveTo>
                  <a:pt x="0" y="0"/>
                </a:moveTo>
                <a:lnTo>
                  <a:pt x="4298644" y="0"/>
                </a:lnTo>
                <a:lnTo>
                  <a:pt x="4298644" y="7515847"/>
                </a:lnTo>
                <a:lnTo>
                  <a:pt x="0" y="7515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47" b="-1062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359642" y="761946"/>
            <a:ext cx="9568716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89"/>
              </a:lnSpc>
              <a:spcBef>
                <a:spcPct val="0"/>
              </a:spcBef>
            </a:pPr>
            <a:r>
              <a:rPr lang="en-US" sz="6999" u="none" strike="noStrike">
                <a:solidFill>
                  <a:srgbClr val="2E6398"/>
                </a:solidFill>
                <a:latin typeface="DM Sans Bold"/>
              </a:rPr>
              <a:t>Systematic Approach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0788" y="2587680"/>
            <a:ext cx="4793212" cy="8265449"/>
            <a:chOff x="0" y="0"/>
            <a:chExt cx="1262410" cy="2176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2410" cy="2176908"/>
            </a:xfrm>
            <a:custGeom>
              <a:avLst/>
              <a:gdLst/>
              <a:ahLst/>
              <a:cxnLst/>
              <a:rect l="l" t="t" r="r" b="b"/>
              <a:pathLst>
                <a:path w="1262410" h="2176908">
                  <a:moveTo>
                    <a:pt x="82374" y="0"/>
                  </a:moveTo>
                  <a:lnTo>
                    <a:pt x="1180035" y="0"/>
                  </a:lnTo>
                  <a:cubicBezTo>
                    <a:pt x="1201882" y="0"/>
                    <a:pt x="1222835" y="8679"/>
                    <a:pt x="1238283" y="24127"/>
                  </a:cubicBezTo>
                  <a:cubicBezTo>
                    <a:pt x="1253731" y="39575"/>
                    <a:pt x="1262410" y="60527"/>
                    <a:pt x="1262410" y="82374"/>
                  </a:cubicBezTo>
                  <a:lnTo>
                    <a:pt x="1262410" y="2094534"/>
                  </a:lnTo>
                  <a:cubicBezTo>
                    <a:pt x="1262410" y="2116381"/>
                    <a:pt x="1253731" y="2137333"/>
                    <a:pt x="1238283" y="2152782"/>
                  </a:cubicBezTo>
                  <a:cubicBezTo>
                    <a:pt x="1222835" y="2168230"/>
                    <a:pt x="1201882" y="2176908"/>
                    <a:pt x="1180035" y="2176908"/>
                  </a:cubicBezTo>
                  <a:lnTo>
                    <a:pt x="82374" y="2176908"/>
                  </a:lnTo>
                  <a:cubicBezTo>
                    <a:pt x="60527" y="2176908"/>
                    <a:pt x="39575" y="2168230"/>
                    <a:pt x="24127" y="2152782"/>
                  </a:cubicBezTo>
                  <a:cubicBezTo>
                    <a:pt x="8679" y="2137333"/>
                    <a:pt x="0" y="2116381"/>
                    <a:pt x="0" y="2094534"/>
                  </a:cubicBezTo>
                  <a:lnTo>
                    <a:pt x="0" y="82374"/>
                  </a:lnTo>
                  <a:cubicBezTo>
                    <a:pt x="0" y="60527"/>
                    <a:pt x="8679" y="39575"/>
                    <a:pt x="24127" y="24127"/>
                  </a:cubicBezTo>
                  <a:cubicBezTo>
                    <a:pt x="39575" y="8679"/>
                    <a:pt x="60527" y="0"/>
                    <a:pt x="82374" y="0"/>
                  </a:cubicBezTo>
                  <a:close/>
                </a:path>
              </a:pathLst>
            </a:custGeom>
            <a:solidFill>
              <a:srgbClr val="FCB65E">
                <a:alpha val="5490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262410" cy="2281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1850061" y="661348"/>
            <a:ext cx="6437939" cy="0"/>
          </a:xfrm>
          <a:prstGeom prst="line">
            <a:avLst/>
          </a:prstGeom>
          <a:ln w="285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9571828" y="2665694"/>
            <a:ext cx="4793212" cy="8265449"/>
            <a:chOff x="0" y="0"/>
            <a:chExt cx="1262410" cy="21769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2410" cy="2176908"/>
            </a:xfrm>
            <a:custGeom>
              <a:avLst/>
              <a:gdLst/>
              <a:ahLst/>
              <a:cxnLst/>
              <a:rect l="l" t="t" r="r" b="b"/>
              <a:pathLst>
                <a:path w="1262410" h="2176908">
                  <a:moveTo>
                    <a:pt x="82374" y="0"/>
                  </a:moveTo>
                  <a:lnTo>
                    <a:pt x="1180035" y="0"/>
                  </a:lnTo>
                  <a:cubicBezTo>
                    <a:pt x="1201882" y="0"/>
                    <a:pt x="1222835" y="8679"/>
                    <a:pt x="1238283" y="24127"/>
                  </a:cubicBezTo>
                  <a:cubicBezTo>
                    <a:pt x="1253731" y="39575"/>
                    <a:pt x="1262410" y="60527"/>
                    <a:pt x="1262410" y="82374"/>
                  </a:cubicBezTo>
                  <a:lnTo>
                    <a:pt x="1262410" y="2094534"/>
                  </a:lnTo>
                  <a:cubicBezTo>
                    <a:pt x="1262410" y="2116381"/>
                    <a:pt x="1253731" y="2137333"/>
                    <a:pt x="1238283" y="2152782"/>
                  </a:cubicBezTo>
                  <a:cubicBezTo>
                    <a:pt x="1222835" y="2168230"/>
                    <a:pt x="1201882" y="2176908"/>
                    <a:pt x="1180035" y="2176908"/>
                  </a:cubicBezTo>
                  <a:lnTo>
                    <a:pt x="82374" y="2176908"/>
                  </a:lnTo>
                  <a:cubicBezTo>
                    <a:pt x="60527" y="2176908"/>
                    <a:pt x="39575" y="2168230"/>
                    <a:pt x="24127" y="2152782"/>
                  </a:cubicBezTo>
                  <a:cubicBezTo>
                    <a:pt x="8679" y="2137333"/>
                    <a:pt x="0" y="2116381"/>
                    <a:pt x="0" y="2094534"/>
                  </a:cubicBezTo>
                  <a:lnTo>
                    <a:pt x="0" y="82374"/>
                  </a:lnTo>
                  <a:cubicBezTo>
                    <a:pt x="0" y="60527"/>
                    <a:pt x="8679" y="39575"/>
                    <a:pt x="24127" y="24127"/>
                  </a:cubicBezTo>
                  <a:cubicBezTo>
                    <a:pt x="39575" y="8679"/>
                    <a:pt x="60527" y="0"/>
                    <a:pt x="82374" y="0"/>
                  </a:cubicBezTo>
                  <a:close/>
                </a:path>
              </a:pathLst>
            </a:custGeom>
            <a:solidFill>
              <a:srgbClr val="FCB65E">
                <a:alpha val="54902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1262410" cy="2281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6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755529" y="2887834"/>
            <a:ext cx="3983730" cy="8621237"/>
          </a:xfrm>
          <a:custGeom>
            <a:avLst/>
            <a:gdLst/>
            <a:ahLst/>
            <a:cxnLst/>
            <a:rect l="l" t="t" r="r" b="b"/>
            <a:pathLst>
              <a:path w="3983730" h="8621237">
                <a:moveTo>
                  <a:pt x="0" y="0"/>
                </a:moveTo>
                <a:lnTo>
                  <a:pt x="3983730" y="0"/>
                </a:lnTo>
                <a:lnTo>
                  <a:pt x="3983730" y="8621236"/>
                </a:lnTo>
                <a:lnTo>
                  <a:pt x="0" y="8621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96589" y="3020822"/>
            <a:ext cx="3943690" cy="7399166"/>
          </a:xfrm>
          <a:custGeom>
            <a:avLst/>
            <a:gdLst/>
            <a:ahLst/>
            <a:cxnLst/>
            <a:rect l="l" t="t" r="r" b="b"/>
            <a:pathLst>
              <a:path w="3943690" h="7399166">
                <a:moveTo>
                  <a:pt x="0" y="0"/>
                </a:moveTo>
                <a:lnTo>
                  <a:pt x="3943689" y="0"/>
                </a:lnTo>
                <a:lnTo>
                  <a:pt x="3943689" y="7399166"/>
                </a:lnTo>
                <a:lnTo>
                  <a:pt x="0" y="7399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40" r="-1330" b="-363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56255" y="2300003"/>
            <a:ext cx="1169784" cy="1175662"/>
          </a:xfrm>
          <a:custGeom>
            <a:avLst/>
            <a:gdLst/>
            <a:ahLst/>
            <a:cxnLst/>
            <a:rect l="l" t="t" r="r" b="b"/>
            <a:pathLst>
              <a:path w="1169784" h="1175662">
                <a:moveTo>
                  <a:pt x="0" y="0"/>
                </a:moveTo>
                <a:lnTo>
                  <a:pt x="1169784" y="0"/>
                </a:lnTo>
                <a:lnTo>
                  <a:pt x="1169784" y="1175662"/>
                </a:lnTo>
                <a:lnTo>
                  <a:pt x="0" y="1175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31519" y="861879"/>
            <a:ext cx="11136915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9"/>
              </a:lnSpc>
            </a:pPr>
            <a:r>
              <a:rPr lang="en-US" sz="6999">
                <a:solidFill>
                  <a:srgbClr val="2E6398"/>
                </a:solidFill>
                <a:latin typeface="DM Sans Bold"/>
              </a:rPr>
              <a:t>Current Pinterest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74075" y="1820578"/>
            <a:ext cx="2139851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E6398"/>
                </a:solidFill>
                <a:latin typeface="Kievit Offc 1"/>
              </a:rPr>
              <a:t>Process Results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850061" y="661348"/>
            <a:ext cx="6437939" cy="0"/>
          </a:xfrm>
          <a:prstGeom prst="line">
            <a:avLst/>
          </a:prstGeom>
          <a:ln w="285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28700" y="3520506"/>
            <a:ext cx="4675552" cy="1757890"/>
            <a:chOff x="0" y="0"/>
            <a:chExt cx="6234070" cy="2343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5897" cy="1865897"/>
            </a:xfrm>
            <a:custGeom>
              <a:avLst/>
              <a:gdLst/>
              <a:ahLst/>
              <a:cxnLst/>
              <a:rect l="l" t="t" r="r" b="b"/>
              <a:pathLst>
                <a:path w="1865897" h="1865897">
                  <a:moveTo>
                    <a:pt x="0" y="0"/>
                  </a:moveTo>
                  <a:lnTo>
                    <a:pt x="1865897" y="0"/>
                  </a:lnTo>
                  <a:lnTo>
                    <a:pt x="1865897" y="1865897"/>
                  </a:lnTo>
                  <a:lnTo>
                    <a:pt x="0" y="1865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2060422" y="-38032"/>
              <a:ext cx="4173648" cy="2381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>
                  <a:solidFill>
                    <a:srgbClr val="2E6398"/>
                  </a:solidFill>
                  <a:latin typeface="Kievit Offc 1"/>
                </a:rPr>
                <a:t>Impressions 3.21M</a:t>
              </a:r>
            </a:p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2E6398"/>
                  </a:solidFill>
                  <a:latin typeface="Kievit Offc 1 Bold"/>
                </a:rPr>
                <a:t>+16%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586676" y="3520506"/>
            <a:ext cx="4675552" cy="1757890"/>
            <a:chOff x="0" y="0"/>
            <a:chExt cx="6234070" cy="23438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5897" cy="1865897"/>
            </a:xfrm>
            <a:custGeom>
              <a:avLst/>
              <a:gdLst/>
              <a:ahLst/>
              <a:cxnLst/>
              <a:rect l="l" t="t" r="r" b="b"/>
              <a:pathLst>
                <a:path w="1865897" h="1865897">
                  <a:moveTo>
                    <a:pt x="0" y="0"/>
                  </a:moveTo>
                  <a:lnTo>
                    <a:pt x="1865897" y="0"/>
                  </a:lnTo>
                  <a:lnTo>
                    <a:pt x="1865897" y="1865897"/>
                  </a:lnTo>
                  <a:lnTo>
                    <a:pt x="0" y="1865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2060422" y="-38032"/>
              <a:ext cx="4173648" cy="2381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>
                  <a:solidFill>
                    <a:srgbClr val="2E6398"/>
                  </a:solidFill>
                  <a:latin typeface="Kievit Offc 1"/>
                </a:rPr>
                <a:t>Outbound Clicks</a:t>
              </a:r>
            </a:p>
            <a:p>
              <a:pPr>
                <a:lnSpc>
                  <a:spcPts val="4480"/>
                </a:lnSpc>
              </a:pPr>
              <a:r>
                <a:rPr lang="en-US" sz="3200">
                  <a:solidFill>
                    <a:srgbClr val="2E6398"/>
                  </a:solidFill>
                  <a:latin typeface="Kievit Offc 1"/>
                </a:rPr>
                <a:t>13.82k</a:t>
              </a:r>
            </a:p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2E6398"/>
                  </a:solidFill>
                  <a:latin typeface="Kievit Offc 1 Bold"/>
                </a:rPr>
                <a:t>+32%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6223093"/>
            <a:ext cx="1399423" cy="1399423"/>
          </a:xfrm>
          <a:custGeom>
            <a:avLst/>
            <a:gdLst/>
            <a:ahLst/>
            <a:cxnLst/>
            <a:rect l="l" t="t" r="r" b="b"/>
            <a:pathLst>
              <a:path w="1399423" h="1399423">
                <a:moveTo>
                  <a:pt x="0" y="0"/>
                </a:moveTo>
                <a:lnTo>
                  <a:pt x="1399423" y="0"/>
                </a:lnTo>
                <a:lnTo>
                  <a:pt x="1399423" y="1399422"/>
                </a:lnTo>
                <a:lnTo>
                  <a:pt x="0" y="139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574017" y="6099268"/>
            <a:ext cx="3130236" cy="179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2E6398"/>
                </a:solidFill>
                <a:latin typeface="Kievit Offc 2"/>
              </a:rPr>
              <a:t>Saves</a:t>
            </a:r>
          </a:p>
          <a:p>
            <a:pPr>
              <a:lnSpc>
                <a:spcPts val="4340"/>
              </a:lnSpc>
            </a:pPr>
            <a:r>
              <a:rPr lang="en-US" sz="3100">
                <a:solidFill>
                  <a:srgbClr val="2E6398"/>
                </a:solidFill>
                <a:latin typeface="Kievit Offc 2"/>
              </a:rPr>
              <a:t>5.71 K</a:t>
            </a:r>
          </a:p>
          <a:p>
            <a:pPr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2E6398"/>
                </a:solidFill>
                <a:latin typeface="Kievit Offc 1"/>
              </a:rPr>
              <a:t>+12%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806224" y="3520506"/>
            <a:ext cx="4675552" cy="1757890"/>
            <a:chOff x="0" y="0"/>
            <a:chExt cx="6234070" cy="23438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65897" cy="1865897"/>
            </a:xfrm>
            <a:custGeom>
              <a:avLst/>
              <a:gdLst/>
              <a:ahLst/>
              <a:cxnLst/>
              <a:rect l="l" t="t" r="r" b="b"/>
              <a:pathLst>
                <a:path w="1865897" h="1865897">
                  <a:moveTo>
                    <a:pt x="0" y="0"/>
                  </a:moveTo>
                  <a:lnTo>
                    <a:pt x="1865897" y="0"/>
                  </a:lnTo>
                  <a:lnTo>
                    <a:pt x="1865897" y="1865897"/>
                  </a:lnTo>
                  <a:lnTo>
                    <a:pt x="0" y="1865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060422" y="-38032"/>
              <a:ext cx="4173648" cy="2381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>
                  <a:solidFill>
                    <a:srgbClr val="2E6398"/>
                  </a:solidFill>
                  <a:latin typeface="Kievit Offc 1"/>
                </a:rPr>
                <a:t>Engagements</a:t>
              </a:r>
            </a:p>
            <a:p>
              <a:pPr>
                <a:lnSpc>
                  <a:spcPts val="4480"/>
                </a:lnSpc>
              </a:pPr>
              <a:r>
                <a:rPr lang="en-US" sz="3200">
                  <a:solidFill>
                    <a:srgbClr val="2E6398"/>
                  </a:solidFill>
                  <a:latin typeface="Kievit Offc 1"/>
                </a:rPr>
                <a:t>113.1k</a:t>
              </a:r>
            </a:p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2E6398"/>
                  </a:solidFill>
                  <a:latin typeface="Kievit Offc 1 Bold"/>
                </a:rPr>
                <a:t>+20%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07688" y="6287437"/>
            <a:ext cx="4675552" cy="1757890"/>
            <a:chOff x="0" y="0"/>
            <a:chExt cx="6234070" cy="23438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5897" cy="1865897"/>
            </a:xfrm>
            <a:custGeom>
              <a:avLst/>
              <a:gdLst/>
              <a:ahLst/>
              <a:cxnLst/>
              <a:rect l="l" t="t" r="r" b="b"/>
              <a:pathLst>
                <a:path w="1865897" h="1865897">
                  <a:moveTo>
                    <a:pt x="0" y="0"/>
                  </a:moveTo>
                  <a:lnTo>
                    <a:pt x="1865897" y="0"/>
                  </a:lnTo>
                  <a:lnTo>
                    <a:pt x="1865897" y="1865897"/>
                  </a:lnTo>
                  <a:lnTo>
                    <a:pt x="0" y="1865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2060422" y="-38032"/>
              <a:ext cx="4173648" cy="2381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>
                  <a:solidFill>
                    <a:srgbClr val="2E6398"/>
                  </a:solidFill>
                  <a:latin typeface="Kievit Offc 1"/>
                </a:rPr>
                <a:t>Total Audience</a:t>
              </a:r>
            </a:p>
            <a:p>
              <a:pPr>
                <a:lnSpc>
                  <a:spcPts val="4480"/>
                </a:lnSpc>
              </a:pPr>
              <a:r>
                <a:rPr lang="en-US" sz="3200">
                  <a:solidFill>
                    <a:srgbClr val="2E6398"/>
                  </a:solidFill>
                  <a:latin typeface="Kievit Offc 1"/>
                </a:rPr>
                <a:t>1.27M</a:t>
              </a:r>
            </a:p>
            <a:p>
              <a:pPr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2E6398"/>
                  </a:solidFill>
                  <a:latin typeface="Kievit Offc 1 Bold"/>
                </a:rPr>
                <a:t>+5.1%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586676" y="6223093"/>
            <a:ext cx="1399423" cy="1399423"/>
          </a:xfrm>
          <a:custGeom>
            <a:avLst/>
            <a:gdLst/>
            <a:ahLst/>
            <a:cxnLst/>
            <a:rect l="l" t="t" r="r" b="b"/>
            <a:pathLst>
              <a:path w="1399423" h="1399423">
                <a:moveTo>
                  <a:pt x="0" y="0"/>
                </a:moveTo>
                <a:lnTo>
                  <a:pt x="1399423" y="0"/>
                </a:lnTo>
                <a:lnTo>
                  <a:pt x="1399423" y="1399422"/>
                </a:lnTo>
                <a:lnTo>
                  <a:pt x="0" y="139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131993" y="6163612"/>
            <a:ext cx="3524131" cy="181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2E6398"/>
                </a:solidFill>
                <a:latin typeface="Kievit Offc 1"/>
              </a:rPr>
              <a:t>Engaged Audience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2E6398"/>
                </a:solidFill>
                <a:latin typeface="Kievit Offc 1"/>
              </a:rPr>
              <a:t>75.53K</a:t>
            </a:r>
          </a:p>
          <a:p>
            <a:pPr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2E6398"/>
                </a:solidFill>
                <a:latin typeface="Arimo Bold"/>
              </a:rPr>
              <a:t>+20%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895350"/>
            <a:ext cx="9842757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2E6398"/>
                </a:solidFill>
                <a:latin typeface="DM Sans Bold"/>
              </a:rPr>
              <a:t>Outcomes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2E6398"/>
                </a:solidFill>
                <a:latin typeface="DM Sans Bold"/>
              </a:rPr>
              <a:t>(January 13-March 12)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850061" y="661348"/>
            <a:ext cx="6437939" cy="0"/>
          </a:xfrm>
          <a:prstGeom prst="line">
            <a:avLst/>
          </a:prstGeom>
          <a:ln w="285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0" y="4562328"/>
            <a:ext cx="18288000" cy="5185167"/>
          </a:xfrm>
          <a:custGeom>
            <a:avLst/>
            <a:gdLst/>
            <a:ahLst/>
            <a:cxnLst/>
            <a:rect l="l" t="t" r="r" b="b"/>
            <a:pathLst>
              <a:path w="18288000" h="5185167">
                <a:moveTo>
                  <a:pt x="0" y="0"/>
                </a:moveTo>
                <a:lnTo>
                  <a:pt x="18288000" y="0"/>
                </a:lnTo>
                <a:lnTo>
                  <a:pt x="18288000" y="5185167"/>
                </a:lnTo>
                <a:lnTo>
                  <a:pt x="0" y="5185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895350"/>
            <a:ext cx="9842757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2E6398"/>
                </a:solidFill>
                <a:latin typeface="DM Sans Bold"/>
              </a:rPr>
              <a:t>Trends 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2E6398"/>
                </a:solidFill>
                <a:latin typeface="DM Sans Bold"/>
              </a:rPr>
              <a:t>(January 13-March 12)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2481" y="3425588"/>
            <a:ext cx="16276819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2E6398"/>
                </a:solidFill>
                <a:latin typeface="Kievit Offc 2"/>
              </a:rPr>
              <a:t>Average difference of 19.29k impressions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79060" y="2229158"/>
            <a:ext cx="7929880" cy="12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2E6398"/>
                </a:solidFill>
                <a:latin typeface="Kievit Offc 2"/>
              </a:rPr>
              <a:t>Saturday vs Wednesday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850061" y="661348"/>
            <a:ext cx="6437939" cy="0"/>
          </a:xfrm>
          <a:prstGeom prst="line">
            <a:avLst/>
          </a:prstGeom>
          <a:ln w="285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045004" y="2284881"/>
            <a:ext cx="4215703" cy="3862432"/>
          </a:xfrm>
          <a:custGeom>
            <a:avLst/>
            <a:gdLst/>
            <a:ahLst/>
            <a:cxnLst/>
            <a:rect l="l" t="t" r="r" b="b"/>
            <a:pathLst>
              <a:path w="4215703" h="3862432">
                <a:moveTo>
                  <a:pt x="0" y="0"/>
                </a:moveTo>
                <a:lnTo>
                  <a:pt x="4215703" y="0"/>
                </a:lnTo>
                <a:lnTo>
                  <a:pt x="4215703" y="3862432"/>
                </a:lnTo>
                <a:lnTo>
                  <a:pt x="0" y="386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00712" y="2262655"/>
            <a:ext cx="938495" cy="3884657"/>
          </a:xfrm>
          <a:custGeom>
            <a:avLst/>
            <a:gdLst/>
            <a:ahLst/>
            <a:cxnLst/>
            <a:rect l="l" t="t" r="r" b="b"/>
            <a:pathLst>
              <a:path w="938495" h="3884657">
                <a:moveTo>
                  <a:pt x="0" y="0"/>
                </a:moveTo>
                <a:lnTo>
                  <a:pt x="938495" y="0"/>
                </a:lnTo>
                <a:lnTo>
                  <a:pt x="938495" y="3884658"/>
                </a:lnTo>
                <a:lnTo>
                  <a:pt x="0" y="3884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365890" y="1556536"/>
            <a:ext cx="8310555" cy="706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2E6398"/>
                </a:solidFill>
                <a:latin typeface="Kievit Offc 2"/>
              </a:rPr>
              <a:t>Created in last 30 days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79914" y="1699411"/>
            <a:ext cx="5570696" cy="4588239"/>
            <a:chOff x="0" y="0"/>
            <a:chExt cx="7427595" cy="6117651"/>
          </a:xfrm>
        </p:grpSpPr>
        <p:sp>
          <p:nvSpPr>
            <p:cNvPr id="8" name="Freeform 8"/>
            <p:cNvSpPr/>
            <p:nvPr/>
          </p:nvSpPr>
          <p:spPr>
            <a:xfrm>
              <a:off x="700375" y="848831"/>
              <a:ext cx="4334958" cy="5170986"/>
            </a:xfrm>
            <a:custGeom>
              <a:avLst/>
              <a:gdLst/>
              <a:ahLst/>
              <a:cxnLst/>
              <a:rect l="l" t="t" r="r" b="b"/>
              <a:pathLst>
                <a:path w="4334958" h="5170986">
                  <a:moveTo>
                    <a:pt x="0" y="0"/>
                  </a:moveTo>
                  <a:lnTo>
                    <a:pt x="4334958" y="0"/>
                  </a:lnTo>
                  <a:lnTo>
                    <a:pt x="4334958" y="5170985"/>
                  </a:lnTo>
                  <a:lnTo>
                    <a:pt x="0" y="5170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035333" y="750995"/>
              <a:ext cx="1341664" cy="5366656"/>
            </a:xfrm>
            <a:custGeom>
              <a:avLst/>
              <a:gdLst/>
              <a:ahLst/>
              <a:cxnLst/>
              <a:rect l="l" t="t" r="r" b="b"/>
              <a:pathLst>
                <a:path w="1341664" h="5366656">
                  <a:moveTo>
                    <a:pt x="0" y="0"/>
                  </a:moveTo>
                  <a:lnTo>
                    <a:pt x="1341664" y="0"/>
                  </a:lnTo>
                  <a:lnTo>
                    <a:pt x="1341664" y="5366656"/>
                  </a:lnTo>
                  <a:lnTo>
                    <a:pt x="0" y="5366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7427595" cy="893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2E6398"/>
                  </a:solidFill>
                  <a:latin typeface="Kievit Offc 2"/>
                </a:rPr>
                <a:t>Overall (created 2013-2021)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079272" y="6280663"/>
            <a:ext cx="8129455" cy="3310267"/>
          </a:xfrm>
          <a:custGeom>
            <a:avLst/>
            <a:gdLst/>
            <a:ahLst/>
            <a:cxnLst/>
            <a:rect l="l" t="t" r="r" b="b"/>
            <a:pathLst>
              <a:path w="8129455" h="3310267">
                <a:moveTo>
                  <a:pt x="0" y="0"/>
                </a:moveTo>
                <a:lnTo>
                  <a:pt x="8129456" y="0"/>
                </a:lnTo>
                <a:lnTo>
                  <a:pt x="8129456" y="3310267"/>
                </a:lnTo>
                <a:lnTo>
                  <a:pt x="0" y="3310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24223" y="239352"/>
            <a:ext cx="9842757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2E6398"/>
                </a:solidFill>
                <a:latin typeface="DM Sans Bold"/>
              </a:rPr>
              <a:t>Most Popular Pins</a:t>
            </a:r>
          </a:p>
          <a:p>
            <a:pPr>
              <a:lnSpc>
                <a:spcPts val="3919"/>
              </a:lnSpc>
            </a:pPr>
            <a:endParaRPr lang="en-US" sz="7200">
              <a:solidFill>
                <a:srgbClr val="2E6398"/>
              </a:solidFill>
              <a:latin typeface="DM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32480" y="5523880"/>
            <a:ext cx="5692209" cy="807137"/>
            <a:chOff x="0" y="0"/>
            <a:chExt cx="3208308" cy="454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08307" cy="454928"/>
            </a:xfrm>
            <a:custGeom>
              <a:avLst/>
              <a:gdLst/>
              <a:ahLst/>
              <a:cxnLst/>
              <a:rect l="l" t="t" r="r" b="b"/>
              <a:pathLst>
                <a:path w="3208307" h="454928">
                  <a:moveTo>
                    <a:pt x="0" y="0"/>
                  </a:moveTo>
                  <a:lnTo>
                    <a:pt x="3208307" y="0"/>
                  </a:lnTo>
                  <a:lnTo>
                    <a:pt x="3208307" y="454928"/>
                  </a:lnTo>
                  <a:lnTo>
                    <a:pt x="0" y="454928"/>
                  </a:lnTo>
                  <a:close/>
                </a:path>
              </a:pathLst>
            </a:custGeom>
            <a:solidFill>
              <a:srgbClr val="2E6398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1850061" y="661348"/>
            <a:ext cx="6437939" cy="0"/>
          </a:xfrm>
          <a:prstGeom prst="line">
            <a:avLst/>
          </a:prstGeom>
          <a:ln w="28575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9728445"/>
            <a:ext cx="18395101" cy="0"/>
          </a:xfrm>
          <a:prstGeom prst="line">
            <a:avLst/>
          </a:prstGeom>
          <a:ln w="38100" cap="flat">
            <a:solidFill>
              <a:srgbClr val="2E639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088" y="6905194"/>
            <a:ext cx="1251450" cy="12514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3726" y="6905194"/>
            <a:ext cx="1251450" cy="1251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936" y="1795510"/>
            <a:ext cx="6993294" cy="374930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01181" y="2253388"/>
            <a:ext cx="2686273" cy="4029410"/>
          </a:xfrm>
          <a:custGeom>
            <a:avLst/>
            <a:gdLst/>
            <a:ahLst/>
            <a:cxnLst/>
            <a:rect l="l" t="t" r="r" b="b"/>
            <a:pathLst>
              <a:path w="2686273" h="4029410">
                <a:moveTo>
                  <a:pt x="0" y="0"/>
                </a:moveTo>
                <a:lnTo>
                  <a:pt x="2686273" y="0"/>
                </a:lnTo>
                <a:lnTo>
                  <a:pt x="2686273" y="4029410"/>
                </a:lnTo>
                <a:lnTo>
                  <a:pt x="0" y="4029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77278" y="2253388"/>
            <a:ext cx="2686273" cy="4029410"/>
          </a:xfrm>
          <a:custGeom>
            <a:avLst/>
            <a:gdLst/>
            <a:ahLst/>
            <a:cxnLst/>
            <a:rect l="l" t="t" r="r" b="b"/>
            <a:pathLst>
              <a:path w="2686273" h="4029410">
                <a:moveTo>
                  <a:pt x="0" y="0"/>
                </a:moveTo>
                <a:lnTo>
                  <a:pt x="2686273" y="0"/>
                </a:lnTo>
                <a:lnTo>
                  <a:pt x="2686273" y="4029410"/>
                </a:lnTo>
                <a:lnTo>
                  <a:pt x="0" y="4029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543883" y="542286"/>
            <a:ext cx="526679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2E6398"/>
                </a:solidFill>
                <a:latin typeface="DM Sans Bold"/>
              </a:rPr>
              <a:t>A/B Testing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8990" y="6541803"/>
            <a:ext cx="5556577" cy="2716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0828" lvl="1" indent="-275414">
              <a:lnSpc>
                <a:spcPts val="3571"/>
              </a:lnSpc>
              <a:buFont typeface="Arial"/>
              <a:buChar char="•"/>
            </a:pPr>
            <a:r>
              <a:rPr lang="en-US" sz="2551">
                <a:solidFill>
                  <a:srgbClr val="2E6398"/>
                </a:solidFill>
                <a:latin typeface="Kievit Offc 1 Light"/>
              </a:rPr>
              <a:t>First test in process</a:t>
            </a:r>
          </a:p>
          <a:p>
            <a:pPr marL="550828" lvl="1" indent="-275414">
              <a:lnSpc>
                <a:spcPts val="3571"/>
              </a:lnSpc>
              <a:buFont typeface="Arial"/>
              <a:buChar char="•"/>
            </a:pPr>
            <a:r>
              <a:rPr lang="en-US" sz="2551">
                <a:solidFill>
                  <a:srgbClr val="2E6398"/>
                </a:solidFill>
                <a:latin typeface="Kievit Offc 1 Light"/>
              </a:rPr>
              <a:t>First A/B test is white overlay vs colored overlay (color changes depending on the photo)</a:t>
            </a:r>
          </a:p>
          <a:p>
            <a:pPr marL="550828" lvl="1" indent="-275414">
              <a:lnSpc>
                <a:spcPts val="3571"/>
              </a:lnSpc>
              <a:buFont typeface="Arial"/>
              <a:buChar char="•"/>
            </a:pPr>
            <a:r>
              <a:rPr lang="en-US" sz="2551">
                <a:solidFill>
                  <a:srgbClr val="2E6398"/>
                </a:solidFill>
                <a:latin typeface="Kievit Offc 1 Light"/>
              </a:rPr>
              <a:t>Same time, same day, same caption, etc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23317" y="5681300"/>
            <a:ext cx="5510534" cy="44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6"/>
              </a:lnSpc>
            </a:pPr>
            <a:r>
              <a:rPr lang="en-US" sz="2711">
                <a:solidFill>
                  <a:srgbClr val="FFFFFF"/>
                </a:solidFill>
                <a:latin typeface="Open Sauce"/>
              </a:rPr>
              <a:t>Conversions*, Pin Clicks*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32480" y="6626292"/>
            <a:ext cx="3274729" cy="2187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0"/>
              </a:lnSpc>
            </a:pPr>
            <a:r>
              <a:rPr lang="en-US" sz="3128">
                <a:solidFill>
                  <a:srgbClr val="2E6398"/>
                </a:solidFill>
                <a:latin typeface="Open Sauce"/>
              </a:rPr>
              <a:t>The Ratio: </a:t>
            </a:r>
          </a:p>
          <a:p>
            <a:pPr>
              <a:lnSpc>
                <a:spcPts val="4380"/>
              </a:lnSpc>
            </a:pPr>
            <a:r>
              <a:rPr lang="en-US" sz="3128">
                <a:solidFill>
                  <a:srgbClr val="2E6398"/>
                </a:solidFill>
                <a:latin typeface="Open Sauce"/>
              </a:rPr>
              <a:t>Conversions 2:3</a:t>
            </a:r>
          </a:p>
          <a:p>
            <a:pPr>
              <a:lnSpc>
                <a:spcPts val="4380"/>
              </a:lnSpc>
            </a:pPr>
            <a:r>
              <a:rPr lang="en-US" sz="3128">
                <a:solidFill>
                  <a:srgbClr val="2E6398"/>
                </a:solidFill>
                <a:latin typeface="Open Sauce"/>
              </a:rPr>
              <a:t>Pin Clicks: 3:7</a:t>
            </a:r>
          </a:p>
          <a:p>
            <a:pPr>
              <a:lnSpc>
                <a:spcPts val="4380"/>
              </a:lnSpc>
            </a:pPr>
            <a:endParaRPr lang="en-US" sz="3128">
              <a:solidFill>
                <a:srgbClr val="2E6398"/>
              </a:solidFill>
              <a:latin typeface="Open Sau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916684" y="9244999"/>
            <a:ext cx="4371316" cy="900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6"/>
              </a:lnSpc>
              <a:spcBef>
                <a:spcPct val="0"/>
              </a:spcBef>
            </a:pPr>
            <a:r>
              <a:rPr lang="en-US" sz="2433">
                <a:solidFill>
                  <a:srgbClr val="000000"/>
                </a:solidFill>
                <a:latin typeface="Kievit Offc 1 Light"/>
              </a:rPr>
              <a:t>*Only 4 data points were ready to be used for this presentation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032480" y="1225929"/>
            <a:ext cx="5692209" cy="807137"/>
            <a:chOff x="0" y="0"/>
            <a:chExt cx="3208308" cy="4549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08307" cy="454928"/>
            </a:xfrm>
            <a:custGeom>
              <a:avLst/>
              <a:gdLst/>
              <a:ahLst/>
              <a:cxnLst/>
              <a:rect l="l" t="t" r="r" b="b"/>
              <a:pathLst>
                <a:path w="3208307" h="454928">
                  <a:moveTo>
                    <a:pt x="0" y="0"/>
                  </a:moveTo>
                  <a:lnTo>
                    <a:pt x="3208307" y="0"/>
                  </a:lnTo>
                  <a:lnTo>
                    <a:pt x="3208307" y="454928"/>
                  </a:lnTo>
                  <a:lnTo>
                    <a:pt x="0" y="454928"/>
                  </a:lnTo>
                  <a:close/>
                </a:path>
              </a:pathLst>
            </a:custGeom>
            <a:solidFill>
              <a:srgbClr val="2E6398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1412544" y="1394924"/>
            <a:ext cx="4932081" cy="421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4"/>
              </a:lnSpc>
            </a:pPr>
            <a:r>
              <a:rPr lang="en-US" sz="2467">
                <a:solidFill>
                  <a:srgbClr val="FFFFFF"/>
                </a:solidFill>
                <a:latin typeface="Open Sauce"/>
              </a:rPr>
              <a:t>Total Views*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Custom</PresentationFormat>
  <Paragraphs>92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Calibri</vt:lpstr>
      <vt:lpstr>Kievit Offc 1</vt:lpstr>
      <vt:lpstr>Arial</vt:lpstr>
      <vt:lpstr>Kievit Offc 1 Bold</vt:lpstr>
      <vt:lpstr>Open Sauce</vt:lpstr>
      <vt:lpstr>DM Sans Bold</vt:lpstr>
      <vt:lpstr>Kievit Offc 1 Light</vt:lpstr>
      <vt:lpstr>Arimo Bold</vt:lpstr>
      <vt:lpstr>Kievit Offc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Pinterest Presentation</dc:title>
  <dc:creator>Russell, Stephanie Alice</dc:creator>
  <cp:lastModifiedBy>Russell, Stephanie Alice</cp:lastModifiedBy>
  <cp:revision>3</cp:revision>
  <dcterms:created xsi:type="dcterms:W3CDTF">2006-08-16T00:00:00Z</dcterms:created>
  <dcterms:modified xsi:type="dcterms:W3CDTF">2024-03-18T17:16:03Z</dcterms:modified>
  <dc:identifier>DAF-SoApoQg</dc:identifier>
</cp:coreProperties>
</file>