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4"/>
  </p:sldMasterIdLst>
  <p:notesMasterIdLst>
    <p:notesMasterId r:id="rId32"/>
  </p:notesMasterIdLst>
  <p:sldIdLst>
    <p:sldId id="264" r:id="rId5"/>
    <p:sldId id="289" r:id="rId6"/>
    <p:sldId id="265" r:id="rId7"/>
    <p:sldId id="262" r:id="rId8"/>
    <p:sldId id="263" r:id="rId9"/>
    <p:sldId id="272" r:id="rId10"/>
    <p:sldId id="273" r:id="rId11"/>
    <p:sldId id="274" r:id="rId12"/>
    <p:sldId id="275" r:id="rId13"/>
    <p:sldId id="276" r:id="rId14"/>
    <p:sldId id="270" r:id="rId15"/>
    <p:sldId id="266" r:id="rId16"/>
    <p:sldId id="271" r:id="rId17"/>
    <p:sldId id="267" r:id="rId18"/>
    <p:sldId id="268" r:id="rId19"/>
    <p:sldId id="283" r:id="rId20"/>
    <p:sldId id="269" r:id="rId21"/>
    <p:sldId id="277" r:id="rId22"/>
    <p:sldId id="279" r:id="rId23"/>
    <p:sldId id="278" r:id="rId24"/>
    <p:sldId id="280" r:id="rId25"/>
    <p:sldId id="281" r:id="rId26"/>
    <p:sldId id="282" r:id="rId27"/>
    <p:sldId id="284" r:id="rId28"/>
    <p:sldId id="285" r:id="rId29"/>
    <p:sldId id="286"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73245" autoAdjust="0"/>
  </p:normalViewPr>
  <p:slideViewPr>
    <p:cSldViewPr snapToGrid="0" snapToObjects="1">
      <p:cViewPr varScale="1">
        <p:scale>
          <a:sx n="50" d="100"/>
          <a:sy n="50" d="100"/>
        </p:scale>
        <p:origin x="1156" y="28"/>
      </p:cViewPr>
      <p:guideLst/>
    </p:cSldViewPr>
  </p:slideViewPr>
  <p:notesTextViewPr>
    <p:cViewPr>
      <p:scale>
        <a:sx n="1" d="1"/>
        <a:sy n="1" d="1"/>
      </p:scale>
      <p:origin x="0" y="0"/>
    </p:cViewPr>
  </p:notesTextViewPr>
  <p:notesViewPr>
    <p:cSldViewPr snapToGrid="0" snapToObjects="1">
      <p:cViewPr varScale="1">
        <p:scale>
          <a:sx n="90" d="100"/>
          <a:sy n="90" d="100"/>
        </p:scale>
        <p:origin x="384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0" dirty="0">
                <a:solidFill>
                  <a:schemeClr val="tx1"/>
                </a:solidFill>
                <a:latin typeface="Kievit Offc" panose="020B0504030101020102" pitchFamily="34" charset="0"/>
              </a:rPr>
              <a:t>Registration</a:t>
            </a:r>
            <a:r>
              <a:rPr lang="en-US" sz="2000" b="0" baseline="0" dirty="0">
                <a:solidFill>
                  <a:schemeClr val="tx1"/>
                </a:solidFill>
                <a:latin typeface="Kievit Offc" panose="020B0504030101020102" pitchFamily="34" charset="0"/>
              </a:rPr>
              <a:t> Data</a:t>
            </a:r>
            <a:endParaRPr lang="es-MX" sz="2000" b="0" dirty="0">
              <a:solidFill>
                <a:schemeClr val="tx1"/>
              </a:solidFill>
              <a:latin typeface="Kievit Offc" panose="020B0504030101020102" pitchFamily="34" charset="0"/>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col"/>
        <c:grouping val="clustered"/>
        <c:varyColors val="0"/>
        <c:ser>
          <c:idx val="0"/>
          <c:order val="0"/>
          <c:tx>
            <c:strRef>
              <c:f>Sheet2!$A$7</c:f>
              <c:strCache>
                <c:ptCount val="1"/>
                <c:pt idx="0">
                  <c:v>Registered Teachers</c:v>
                </c:pt>
              </c:strCache>
            </c:strRef>
          </c:tx>
          <c:spPr>
            <a:solidFill>
              <a:srgbClr val="D73F09"/>
            </a:solidFill>
            <a:ln>
              <a:noFill/>
            </a:ln>
            <a:effectLst/>
          </c:spPr>
          <c:invertIfNegative val="0"/>
          <c:cat>
            <c:numRef>
              <c:f>Sheet2!$B$6:$D$6</c:f>
              <c:numCache>
                <c:formatCode>General</c:formatCode>
                <c:ptCount val="3"/>
                <c:pt idx="0">
                  <c:v>2021</c:v>
                </c:pt>
                <c:pt idx="1">
                  <c:v>2022</c:v>
                </c:pt>
                <c:pt idx="2">
                  <c:v>2023</c:v>
                </c:pt>
              </c:numCache>
            </c:numRef>
          </c:cat>
          <c:val>
            <c:numRef>
              <c:f>Sheet2!$B$7:$D$7</c:f>
              <c:numCache>
                <c:formatCode>General</c:formatCode>
                <c:ptCount val="3"/>
                <c:pt idx="0">
                  <c:v>28</c:v>
                </c:pt>
                <c:pt idx="1">
                  <c:v>40</c:v>
                </c:pt>
                <c:pt idx="2">
                  <c:v>46</c:v>
                </c:pt>
              </c:numCache>
            </c:numRef>
          </c:val>
          <c:extLst>
            <c:ext xmlns:c16="http://schemas.microsoft.com/office/drawing/2014/chart" uri="{C3380CC4-5D6E-409C-BE32-E72D297353CC}">
              <c16:uniqueId val="{00000000-EAD8-4D98-A3B8-497F5215C5F3}"/>
            </c:ext>
          </c:extLst>
        </c:ser>
        <c:ser>
          <c:idx val="1"/>
          <c:order val="1"/>
          <c:tx>
            <c:strRef>
              <c:f>Sheet2!$A$8</c:f>
              <c:strCache>
                <c:ptCount val="1"/>
                <c:pt idx="0">
                  <c:v>Elementary Schools</c:v>
                </c:pt>
              </c:strCache>
            </c:strRef>
          </c:tx>
          <c:spPr>
            <a:solidFill>
              <a:srgbClr val="00859B"/>
            </a:solidFill>
            <a:ln>
              <a:noFill/>
            </a:ln>
            <a:effectLst/>
          </c:spPr>
          <c:invertIfNegative val="0"/>
          <c:cat>
            <c:numRef>
              <c:f>Sheet2!$B$6:$D$6</c:f>
              <c:numCache>
                <c:formatCode>General</c:formatCode>
                <c:ptCount val="3"/>
                <c:pt idx="0">
                  <c:v>2021</c:v>
                </c:pt>
                <c:pt idx="1">
                  <c:v>2022</c:v>
                </c:pt>
                <c:pt idx="2">
                  <c:v>2023</c:v>
                </c:pt>
              </c:numCache>
            </c:numRef>
          </c:cat>
          <c:val>
            <c:numRef>
              <c:f>Sheet2!$B$8:$D$8</c:f>
              <c:numCache>
                <c:formatCode>General</c:formatCode>
                <c:ptCount val="3"/>
                <c:pt idx="0">
                  <c:v>15</c:v>
                </c:pt>
                <c:pt idx="1">
                  <c:v>21</c:v>
                </c:pt>
                <c:pt idx="2">
                  <c:v>18</c:v>
                </c:pt>
              </c:numCache>
            </c:numRef>
          </c:val>
          <c:extLst>
            <c:ext xmlns:c16="http://schemas.microsoft.com/office/drawing/2014/chart" uri="{C3380CC4-5D6E-409C-BE32-E72D297353CC}">
              <c16:uniqueId val="{00000001-EAD8-4D98-A3B8-497F5215C5F3}"/>
            </c:ext>
          </c:extLst>
        </c:ser>
        <c:dLbls>
          <c:showLegendKey val="0"/>
          <c:showVal val="0"/>
          <c:showCatName val="0"/>
          <c:showSerName val="0"/>
          <c:showPercent val="0"/>
          <c:showBubbleSize val="0"/>
        </c:dLbls>
        <c:gapWidth val="75"/>
        <c:overlap val="-25"/>
        <c:axId val="825066063"/>
        <c:axId val="1880162991"/>
      </c:barChart>
      <c:catAx>
        <c:axId val="82506606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Kievit Offc" panose="020B0504030101020102" pitchFamily="34" charset="0"/>
                <a:ea typeface="+mn-ea"/>
                <a:cs typeface="+mn-cs"/>
              </a:defRPr>
            </a:pPr>
            <a:endParaRPr lang="es-MX"/>
          </a:p>
        </c:txPr>
        <c:crossAx val="1880162991"/>
        <c:crosses val="autoZero"/>
        <c:auto val="1"/>
        <c:lblAlgn val="ctr"/>
        <c:lblOffset val="100"/>
        <c:noMultiLvlLbl val="0"/>
      </c:catAx>
      <c:valAx>
        <c:axId val="18801629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Kievit Offc" panose="020B0504030101020102" pitchFamily="34" charset="0"/>
                <a:ea typeface="+mn-ea"/>
                <a:cs typeface="+mn-cs"/>
              </a:defRPr>
            </a:pPr>
            <a:endParaRPr lang="es-MX"/>
          </a:p>
        </c:txPr>
        <c:crossAx val="825066063"/>
        <c:crosses val="autoZero"/>
        <c:crossBetween val="between"/>
      </c:valAx>
      <c:spPr>
        <a:noFill/>
        <a:ln>
          <a:noFill/>
        </a:ln>
        <a:effectLst/>
      </c:spPr>
    </c:plotArea>
    <c:legend>
      <c:legendPos val="b"/>
      <c:layout>
        <c:manualLayout>
          <c:xMode val="edge"/>
          <c:yMode val="edge"/>
          <c:x val="0.15532484057363549"/>
          <c:y val="0.91672736977980296"/>
          <c:w val="0.6779433250501482"/>
          <c:h val="8.327263022019702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Kievit Offc" panose="020B0504030101020102" pitchFamily="34" charset="0"/>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Languages!$B$7</c:f>
              <c:strCache>
                <c:ptCount val="1"/>
                <c:pt idx="0">
                  <c:v>English</c:v>
                </c:pt>
              </c:strCache>
            </c:strRef>
          </c:tx>
          <c:spPr>
            <a:solidFill>
              <a:srgbClr val="00859B"/>
            </a:solidFill>
            <a:ln>
              <a:noFill/>
            </a:ln>
            <a:effectLst/>
          </c:spPr>
          <c:invertIfNegative val="0"/>
          <c:cat>
            <c:numRef>
              <c:f>Languages!$C$6:$E$6</c:f>
              <c:numCache>
                <c:formatCode>General</c:formatCode>
                <c:ptCount val="3"/>
                <c:pt idx="0">
                  <c:v>2021</c:v>
                </c:pt>
                <c:pt idx="1">
                  <c:v>2022</c:v>
                </c:pt>
                <c:pt idx="2">
                  <c:v>2023</c:v>
                </c:pt>
              </c:numCache>
            </c:numRef>
          </c:cat>
          <c:val>
            <c:numRef>
              <c:f>Languages!$C$7:$E$7</c:f>
              <c:numCache>
                <c:formatCode>0%</c:formatCode>
                <c:ptCount val="3"/>
                <c:pt idx="0">
                  <c:v>0.75</c:v>
                </c:pt>
                <c:pt idx="1">
                  <c:v>0.65</c:v>
                </c:pt>
                <c:pt idx="2">
                  <c:v>0.52</c:v>
                </c:pt>
              </c:numCache>
            </c:numRef>
          </c:val>
          <c:extLst>
            <c:ext xmlns:c16="http://schemas.microsoft.com/office/drawing/2014/chart" uri="{C3380CC4-5D6E-409C-BE32-E72D297353CC}">
              <c16:uniqueId val="{00000000-6D36-48CF-B487-AB51CB9F239B}"/>
            </c:ext>
          </c:extLst>
        </c:ser>
        <c:ser>
          <c:idx val="1"/>
          <c:order val="1"/>
          <c:tx>
            <c:strRef>
              <c:f>Languages!$B$8</c:f>
              <c:strCache>
                <c:ptCount val="1"/>
                <c:pt idx="0">
                  <c:v>Spanish</c:v>
                </c:pt>
              </c:strCache>
            </c:strRef>
          </c:tx>
          <c:spPr>
            <a:solidFill>
              <a:srgbClr val="D73F09"/>
            </a:solidFill>
            <a:ln>
              <a:noFill/>
            </a:ln>
            <a:effectLst/>
          </c:spPr>
          <c:invertIfNegative val="0"/>
          <c:cat>
            <c:numRef>
              <c:f>Languages!$C$6:$E$6</c:f>
              <c:numCache>
                <c:formatCode>General</c:formatCode>
                <c:ptCount val="3"/>
                <c:pt idx="0">
                  <c:v>2021</c:v>
                </c:pt>
                <c:pt idx="1">
                  <c:v>2022</c:v>
                </c:pt>
                <c:pt idx="2">
                  <c:v>2023</c:v>
                </c:pt>
              </c:numCache>
            </c:numRef>
          </c:cat>
          <c:val>
            <c:numRef>
              <c:f>Languages!$C$8:$E$8</c:f>
              <c:numCache>
                <c:formatCode>0.00%</c:formatCode>
                <c:ptCount val="3"/>
                <c:pt idx="0" formatCode="0%">
                  <c:v>7.0000000000000007E-2</c:v>
                </c:pt>
                <c:pt idx="1">
                  <c:v>2.5000000000000001E-2</c:v>
                </c:pt>
                <c:pt idx="2" formatCode="0%">
                  <c:v>0.04</c:v>
                </c:pt>
              </c:numCache>
            </c:numRef>
          </c:val>
          <c:extLst>
            <c:ext xmlns:c16="http://schemas.microsoft.com/office/drawing/2014/chart" uri="{C3380CC4-5D6E-409C-BE32-E72D297353CC}">
              <c16:uniqueId val="{00000001-6D36-48CF-B487-AB51CB9F239B}"/>
            </c:ext>
          </c:extLst>
        </c:ser>
        <c:ser>
          <c:idx val="2"/>
          <c:order val="2"/>
          <c:tx>
            <c:strRef>
              <c:f>Languages!$B$9</c:f>
              <c:strCache>
                <c:ptCount val="1"/>
                <c:pt idx="0">
                  <c:v>Both English &amp; Spanish</c:v>
                </c:pt>
              </c:strCache>
            </c:strRef>
          </c:tx>
          <c:spPr>
            <a:solidFill>
              <a:srgbClr val="FFB500"/>
            </a:solidFill>
            <a:ln>
              <a:noFill/>
            </a:ln>
            <a:effectLst/>
          </c:spPr>
          <c:invertIfNegative val="0"/>
          <c:cat>
            <c:numRef>
              <c:f>Languages!$C$6:$E$6</c:f>
              <c:numCache>
                <c:formatCode>General</c:formatCode>
                <c:ptCount val="3"/>
                <c:pt idx="0">
                  <c:v>2021</c:v>
                </c:pt>
                <c:pt idx="1">
                  <c:v>2022</c:v>
                </c:pt>
                <c:pt idx="2">
                  <c:v>2023</c:v>
                </c:pt>
              </c:numCache>
            </c:numRef>
          </c:cat>
          <c:val>
            <c:numRef>
              <c:f>Languages!$C$9:$E$9</c:f>
              <c:numCache>
                <c:formatCode>0%</c:formatCode>
                <c:ptCount val="3"/>
                <c:pt idx="0">
                  <c:v>0.18</c:v>
                </c:pt>
                <c:pt idx="1">
                  <c:v>0.3</c:v>
                </c:pt>
                <c:pt idx="2">
                  <c:v>0.44</c:v>
                </c:pt>
              </c:numCache>
            </c:numRef>
          </c:val>
          <c:extLst>
            <c:ext xmlns:c16="http://schemas.microsoft.com/office/drawing/2014/chart" uri="{C3380CC4-5D6E-409C-BE32-E72D297353CC}">
              <c16:uniqueId val="{00000002-6D36-48CF-B487-AB51CB9F239B}"/>
            </c:ext>
          </c:extLst>
        </c:ser>
        <c:dLbls>
          <c:showLegendKey val="0"/>
          <c:showVal val="0"/>
          <c:showCatName val="0"/>
          <c:showSerName val="0"/>
          <c:showPercent val="0"/>
          <c:showBubbleSize val="0"/>
        </c:dLbls>
        <c:gapWidth val="219"/>
        <c:overlap val="-27"/>
        <c:axId val="1873144719"/>
        <c:axId val="1880198703"/>
      </c:barChart>
      <c:catAx>
        <c:axId val="1873144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s-MX"/>
          </a:p>
        </c:txPr>
        <c:crossAx val="1880198703"/>
        <c:crosses val="autoZero"/>
        <c:auto val="1"/>
        <c:lblAlgn val="ctr"/>
        <c:lblOffset val="100"/>
        <c:noMultiLvlLbl val="0"/>
      </c:catAx>
      <c:valAx>
        <c:axId val="18801987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Kievit Offc" panose="020B0504030101020102" pitchFamily="34" charset="0"/>
                <a:ea typeface="+mn-ea"/>
                <a:cs typeface="+mn-cs"/>
              </a:defRPr>
            </a:pPr>
            <a:endParaRPr lang="es-MX"/>
          </a:p>
        </c:txPr>
        <c:crossAx val="1873144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Kievit Offc" panose="020B0504030101020102" pitchFamily="34" charset="0"/>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A0696-E8A4-5E47-B426-CB2DE1C28947}"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39D37-EB39-9B49-85DF-DD837FDB43E8}" type="slidenum">
              <a:rPr lang="en-US" smtClean="0"/>
              <a:t>‹#›</a:t>
            </a:fld>
            <a:endParaRPr lang="en-US"/>
          </a:p>
        </p:txBody>
      </p:sp>
    </p:spTree>
    <p:extLst>
      <p:ext uri="{BB962C8B-B14F-4D97-AF65-F5344CB8AC3E}">
        <p14:creationId xmlns:p14="http://schemas.microsoft.com/office/powerpoint/2010/main" val="63214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effectLst/>
                <a:latin typeface="Söhne"/>
              </a:rPr>
              <a:t>Brief welcome and introduction to the presentation</a:t>
            </a:r>
          </a:p>
          <a:p>
            <a:pPr algn="l">
              <a:buFont typeface="Arial" panose="020B0604020202020204" pitchFamily="34" charset="0"/>
              <a:buChar char="•"/>
            </a:pPr>
            <a:r>
              <a:rPr lang="en-US" b="0" i="0" dirty="0">
                <a:effectLst/>
                <a:latin typeface="Söhne"/>
              </a:rPr>
              <a:t>Purpose: To share insights into the Growing Healthy Kids Virtual Toolkit use in the MYP Unit—Expand capacity</a:t>
            </a: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0</a:t>
            </a:fld>
            <a:endParaRPr lang="en-US"/>
          </a:p>
        </p:txBody>
      </p:sp>
    </p:spTree>
    <p:extLst>
      <p:ext uri="{BB962C8B-B14F-4D97-AF65-F5344CB8AC3E}">
        <p14:creationId xmlns:p14="http://schemas.microsoft.com/office/powerpoint/2010/main" val="33841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7 weeks, we send teachers a post-survey via Qualtrics. While our unit has adapted this survey, the original survey was developed by a team of SNAP-Ed faculty and staff in 2021. Every year, we incentive completion of the survey through a raffle. Last year, it was 5 bags of Food Hero Cooking Tools.</a:t>
            </a:r>
          </a:p>
          <a:p>
            <a:endParaRPr lang="en-US" dirty="0"/>
          </a:p>
          <a:p>
            <a:r>
              <a:rPr lang="en-US" dirty="0"/>
              <a:t>The survey asks teachers about their: </a:t>
            </a:r>
          </a:p>
          <a:p>
            <a:endParaRPr lang="en-US" dirty="0"/>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9</a:t>
            </a:fld>
            <a:endParaRPr lang="en-US"/>
          </a:p>
        </p:txBody>
      </p:sp>
    </p:spTree>
    <p:extLst>
      <p:ext uri="{BB962C8B-B14F-4D97-AF65-F5344CB8AC3E}">
        <p14:creationId xmlns:p14="http://schemas.microsoft.com/office/powerpoint/2010/main" val="2543118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r>
              <a:rPr lang="en-US" b="1" dirty="0"/>
              <a:t>Reach</a:t>
            </a:r>
          </a:p>
          <a:p>
            <a:r>
              <a:rPr lang="en-US" b="0" dirty="0"/>
              <a:t>Timeline: 2021, 2022, 2023 </a:t>
            </a:r>
          </a:p>
          <a:p>
            <a:r>
              <a:rPr lang="en-US" b="0" dirty="0"/>
              <a:t>Number of teachers/students reached/ schools reached each year</a:t>
            </a:r>
          </a:p>
          <a:p>
            <a:r>
              <a:rPr lang="en-US" b="0" dirty="0"/>
              <a:t>Registered</a:t>
            </a:r>
          </a:p>
          <a:p>
            <a:r>
              <a:rPr lang="en-US" b="0" dirty="0"/>
              <a:t>21: 28 teachers, 15 schools</a:t>
            </a:r>
          </a:p>
          <a:p>
            <a:r>
              <a:rPr lang="en-US" b="0" dirty="0"/>
              <a:t>22: 40 teachers, 21 schools</a:t>
            </a:r>
          </a:p>
          <a:p>
            <a:r>
              <a:rPr lang="en-US" b="0" dirty="0"/>
              <a:t>23: 46 teachers, 18 schools</a:t>
            </a:r>
          </a:p>
          <a:p>
            <a:endParaRPr lang="en-US" b="0" dirty="0"/>
          </a:p>
          <a:p>
            <a:r>
              <a:rPr lang="en-US" b="0" dirty="0"/>
              <a:t>Number of bilingual, English and Spanish only</a:t>
            </a:r>
          </a:p>
          <a:p>
            <a:r>
              <a:rPr lang="en-US" b="0" dirty="0"/>
              <a:t>21: English: 21, 75%; Bilingual: 5-18%; Spanish; 2- 7%</a:t>
            </a:r>
          </a:p>
          <a:p>
            <a:r>
              <a:rPr lang="en-US" b="0" dirty="0"/>
              <a:t>22: English: 26-65%; Bilingual;12=30%; Spanish; 1-2.5%</a:t>
            </a:r>
          </a:p>
          <a:p>
            <a:r>
              <a:rPr lang="en-US" b="0" dirty="0"/>
              <a:t>23: English: 24-52%, Bilingual 20-44%;Spanish 2-4%; </a:t>
            </a:r>
          </a:p>
          <a:p>
            <a:endParaRPr lang="en-US" b="0" dirty="0"/>
          </a:p>
          <a:p>
            <a:r>
              <a:rPr lang="en-US" b="0" dirty="0"/>
              <a:t>Locations of schools (cities) on a map</a:t>
            </a:r>
          </a:p>
          <a:p>
            <a:endParaRPr lang="en-US" b="0" dirty="0"/>
          </a:p>
        </p:txBody>
      </p:sp>
      <p:sp>
        <p:nvSpPr>
          <p:cNvPr id="4" name="Slide Number Placeholder 3"/>
          <p:cNvSpPr>
            <a:spLocks noGrp="1"/>
          </p:cNvSpPr>
          <p:nvPr>
            <p:ph type="sldNum" sz="quarter" idx="5"/>
          </p:nvPr>
        </p:nvSpPr>
        <p:spPr/>
        <p:txBody>
          <a:bodyPr/>
          <a:lstStyle/>
          <a:p>
            <a:fld id="{D4A39D37-EB39-9B49-85DF-DD837FDB43E8}" type="slidenum">
              <a:rPr lang="en-US" smtClean="0"/>
              <a:t>10</a:t>
            </a:fld>
            <a:endParaRPr lang="en-US"/>
          </a:p>
        </p:txBody>
      </p:sp>
    </p:spTree>
    <p:extLst>
      <p:ext uri="{BB962C8B-B14F-4D97-AF65-F5344CB8AC3E}">
        <p14:creationId xmlns:p14="http://schemas.microsoft.com/office/powerpoint/2010/main" val="1957661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Reach</a:t>
            </a:r>
          </a:p>
          <a:p>
            <a:r>
              <a:rPr lang="en-US" b="0" dirty="0"/>
              <a:t>Timeline: 2021, 2022, 2023 </a:t>
            </a:r>
          </a:p>
          <a:p>
            <a:r>
              <a:rPr lang="en-US" b="0" dirty="0"/>
              <a:t>Number of teachers/students reached/ schools reached each year</a:t>
            </a:r>
          </a:p>
          <a:p>
            <a:r>
              <a:rPr lang="en-US" b="0" dirty="0"/>
              <a:t>Registered</a:t>
            </a:r>
          </a:p>
          <a:p>
            <a:r>
              <a:rPr lang="en-US" b="0" dirty="0"/>
              <a:t>21: 28 teachers, 15 schools</a:t>
            </a:r>
          </a:p>
          <a:p>
            <a:r>
              <a:rPr lang="en-US" b="0" dirty="0"/>
              <a:t>22: 40 teachers, 21 schools</a:t>
            </a:r>
          </a:p>
          <a:p>
            <a:r>
              <a:rPr lang="en-US" b="0" dirty="0"/>
              <a:t>23: 46 teachers, 18 schools</a:t>
            </a:r>
          </a:p>
          <a:p>
            <a:endParaRPr lang="en-US" b="0" dirty="0"/>
          </a:p>
          <a:p>
            <a:r>
              <a:rPr lang="en-US" b="0" dirty="0"/>
              <a:t>Number of bilingual, English and Spanish only</a:t>
            </a:r>
          </a:p>
          <a:p>
            <a:r>
              <a:rPr lang="en-US" b="0" dirty="0"/>
              <a:t>21: English: 21, 75%; Bilingual: 5-18%; Spanish; 2- 7%</a:t>
            </a:r>
          </a:p>
          <a:p>
            <a:r>
              <a:rPr lang="en-US" b="0" dirty="0"/>
              <a:t>22: English: 26-65%; Bilingual;12=30%; Spanish; 1-2.5%</a:t>
            </a:r>
          </a:p>
          <a:p>
            <a:r>
              <a:rPr lang="en-US" b="0" dirty="0"/>
              <a:t>23: English: 24-52%, Bilingual 20-44%;Spanish 2-4%; </a:t>
            </a:r>
          </a:p>
          <a:p>
            <a:endParaRPr lang="en-US" b="0" dirty="0"/>
          </a:p>
          <a:p>
            <a:r>
              <a:rPr lang="en-US" b="0" dirty="0"/>
              <a:t>Locations of schools (cities) on a map</a:t>
            </a:r>
          </a:p>
          <a:p>
            <a:endParaRPr lang="en-US" b="0" dirty="0"/>
          </a:p>
        </p:txBody>
      </p:sp>
      <p:sp>
        <p:nvSpPr>
          <p:cNvPr id="4" name="Slide Number Placeholder 3"/>
          <p:cNvSpPr>
            <a:spLocks noGrp="1"/>
          </p:cNvSpPr>
          <p:nvPr>
            <p:ph type="sldNum" sz="quarter" idx="5"/>
          </p:nvPr>
        </p:nvSpPr>
        <p:spPr/>
        <p:txBody>
          <a:bodyPr/>
          <a:lstStyle/>
          <a:p>
            <a:fld id="{D4A39D37-EB39-9B49-85DF-DD837FDB43E8}" type="slidenum">
              <a:rPr lang="en-US" smtClean="0"/>
              <a:t>11</a:t>
            </a:fld>
            <a:endParaRPr lang="en-US"/>
          </a:p>
        </p:txBody>
      </p:sp>
    </p:spTree>
    <p:extLst>
      <p:ext uri="{BB962C8B-B14F-4D97-AF65-F5344CB8AC3E}">
        <p14:creationId xmlns:p14="http://schemas.microsoft.com/office/powerpoint/2010/main" val="3219354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Reach</a:t>
            </a:r>
          </a:p>
          <a:p>
            <a:r>
              <a:rPr lang="en-US" b="0" dirty="0"/>
              <a:t>Timeline: 2021, 2022, 2023 </a:t>
            </a:r>
          </a:p>
          <a:p>
            <a:r>
              <a:rPr lang="en-US" b="0" dirty="0"/>
              <a:t>Number of teachers/students reached/ schools reached each year</a:t>
            </a:r>
          </a:p>
          <a:p>
            <a:r>
              <a:rPr lang="en-US" b="0" dirty="0"/>
              <a:t>Registered</a:t>
            </a:r>
          </a:p>
          <a:p>
            <a:r>
              <a:rPr lang="en-US" b="0" dirty="0"/>
              <a:t>21: 28 teachers, 15 schools</a:t>
            </a:r>
          </a:p>
          <a:p>
            <a:r>
              <a:rPr lang="en-US" b="0" dirty="0"/>
              <a:t>22: 40 teachers, 21 schools</a:t>
            </a:r>
          </a:p>
          <a:p>
            <a:r>
              <a:rPr lang="en-US" b="0" dirty="0"/>
              <a:t>23: 46 teachers, 18 schools</a:t>
            </a:r>
          </a:p>
          <a:p>
            <a:endParaRPr lang="en-US" b="0" dirty="0"/>
          </a:p>
          <a:p>
            <a:r>
              <a:rPr lang="en-US" b="0" dirty="0"/>
              <a:t>Number of bilingual, English and Spanish only</a:t>
            </a:r>
          </a:p>
          <a:p>
            <a:r>
              <a:rPr lang="en-US" b="0" dirty="0"/>
              <a:t>21: English: 21, 75%; Bilingual: 5-18%; Spanish; 2- 7%</a:t>
            </a:r>
          </a:p>
          <a:p>
            <a:r>
              <a:rPr lang="en-US" b="0" dirty="0"/>
              <a:t>22: English: 26-65%; Bilingual;12=30%; Spanish; 1-2.5%</a:t>
            </a:r>
          </a:p>
          <a:p>
            <a:r>
              <a:rPr lang="en-US" b="0" dirty="0"/>
              <a:t>23: English: 24-52%, Bilingual 20-44%;Spanish 2-4%; </a:t>
            </a:r>
          </a:p>
          <a:p>
            <a:endParaRPr lang="en-US" b="0" dirty="0"/>
          </a:p>
          <a:p>
            <a:r>
              <a:rPr lang="en-US" b="0" dirty="0"/>
              <a:t>Locations of schools (cities) on a map</a:t>
            </a:r>
          </a:p>
          <a:p>
            <a:endParaRPr lang="en-US" b="0" dirty="0"/>
          </a:p>
        </p:txBody>
      </p:sp>
      <p:sp>
        <p:nvSpPr>
          <p:cNvPr id="4" name="Slide Number Placeholder 3"/>
          <p:cNvSpPr>
            <a:spLocks noGrp="1"/>
          </p:cNvSpPr>
          <p:nvPr>
            <p:ph type="sldNum" sz="quarter" idx="5"/>
          </p:nvPr>
        </p:nvSpPr>
        <p:spPr/>
        <p:txBody>
          <a:bodyPr/>
          <a:lstStyle/>
          <a:p>
            <a:fld id="{D4A39D37-EB39-9B49-85DF-DD837FDB43E8}" type="slidenum">
              <a:rPr lang="en-US" smtClean="0"/>
              <a:t>12</a:t>
            </a:fld>
            <a:endParaRPr lang="en-US"/>
          </a:p>
        </p:txBody>
      </p:sp>
    </p:spTree>
    <p:extLst>
      <p:ext uri="{BB962C8B-B14F-4D97-AF65-F5344CB8AC3E}">
        <p14:creationId xmlns:p14="http://schemas.microsoft.com/office/powerpoint/2010/main" val="1062825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important piece from this slide, is that while there is a slight decrease in the percentage of teachers completing all lessons, a large percentage teach all of the lessons with their students. While this is only 2023 data, this has been fairly consistent in 2021 and 2022 too.</a:t>
            </a:r>
          </a:p>
        </p:txBody>
      </p:sp>
      <p:sp>
        <p:nvSpPr>
          <p:cNvPr id="4" name="Slide Number Placeholder 3"/>
          <p:cNvSpPr>
            <a:spLocks noGrp="1"/>
          </p:cNvSpPr>
          <p:nvPr>
            <p:ph type="sldNum" sz="quarter" idx="5"/>
          </p:nvPr>
        </p:nvSpPr>
        <p:spPr/>
        <p:txBody>
          <a:bodyPr/>
          <a:lstStyle/>
          <a:p>
            <a:fld id="{D4A39D37-EB39-9B49-85DF-DD837FDB43E8}" type="slidenum">
              <a:rPr lang="en-US" smtClean="0"/>
              <a:t>13</a:t>
            </a:fld>
            <a:endParaRPr lang="en-US"/>
          </a:p>
        </p:txBody>
      </p:sp>
    </p:spTree>
    <p:extLst>
      <p:ext uri="{BB962C8B-B14F-4D97-AF65-F5344CB8AC3E}">
        <p14:creationId xmlns:p14="http://schemas.microsoft.com/office/powerpoint/2010/main" val="4194007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14</a:t>
            </a:fld>
            <a:endParaRPr lang="en-US"/>
          </a:p>
        </p:txBody>
      </p:sp>
    </p:spTree>
    <p:extLst>
      <p:ext uri="{BB962C8B-B14F-4D97-AF65-F5344CB8AC3E}">
        <p14:creationId xmlns:p14="http://schemas.microsoft.com/office/powerpoint/2010/main" val="320810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15</a:t>
            </a:fld>
            <a:endParaRPr lang="en-US"/>
          </a:p>
        </p:txBody>
      </p:sp>
    </p:spTree>
    <p:extLst>
      <p:ext uri="{BB962C8B-B14F-4D97-AF65-F5344CB8AC3E}">
        <p14:creationId xmlns:p14="http://schemas.microsoft.com/office/powerpoint/2010/main" val="2084032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questions are asked of teachers and some about students. </a:t>
            </a:r>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16</a:t>
            </a:fld>
            <a:endParaRPr lang="en-US"/>
          </a:p>
        </p:txBody>
      </p:sp>
    </p:spTree>
    <p:extLst>
      <p:ext uri="{BB962C8B-B14F-4D97-AF65-F5344CB8AC3E}">
        <p14:creationId xmlns:p14="http://schemas.microsoft.com/office/powerpoint/2010/main" val="109902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for students.</a:t>
            </a:r>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17</a:t>
            </a:fld>
            <a:endParaRPr lang="en-US"/>
          </a:p>
        </p:txBody>
      </p:sp>
    </p:spTree>
    <p:extLst>
      <p:ext uri="{BB962C8B-B14F-4D97-AF65-F5344CB8AC3E}">
        <p14:creationId xmlns:p14="http://schemas.microsoft.com/office/powerpoint/2010/main" val="3181990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18</a:t>
            </a:fld>
            <a:endParaRPr lang="en-US"/>
          </a:p>
        </p:txBody>
      </p:sp>
    </p:spTree>
    <p:extLst>
      <p:ext uri="{BB962C8B-B14F-4D97-AF65-F5344CB8AC3E}">
        <p14:creationId xmlns:p14="http://schemas.microsoft.com/office/powerpoint/2010/main" val="261389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1</a:t>
            </a:fld>
            <a:endParaRPr lang="en-US"/>
          </a:p>
        </p:txBody>
      </p:sp>
    </p:spTree>
    <p:extLst>
      <p:ext uri="{BB962C8B-B14F-4D97-AF65-F5344CB8AC3E}">
        <p14:creationId xmlns:p14="http://schemas.microsoft.com/office/powerpoint/2010/main" val="2997459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Funds for produce tasting were for local produce. The local produce guide was developed to help teacher purchase local tastings for their students. In addition, Oregon Harvest for Schools videos developed by Food Hero and ODE are featured in each lesson.</a:t>
            </a:r>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21</a:t>
            </a:fld>
            <a:endParaRPr lang="en-US"/>
          </a:p>
        </p:txBody>
      </p:sp>
    </p:spTree>
    <p:extLst>
      <p:ext uri="{BB962C8B-B14F-4D97-AF65-F5344CB8AC3E}">
        <p14:creationId xmlns:p14="http://schemas.microsoft.com/office/powerpoint/2010/main" val="3276817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22</a:t>
            </a:fld>
            <a:endParaRPr lang="en-US"/>
          </a:p>
        </p:txBody>
      </p:sp>
    </p:spTree>
    <p:extLst>
      <p:ext uri="{BB962C8B-B14F-4D97-AF65-F5344CB8AC3E}">
        <p14:creationId xmlns:p14="http://schemas.microsoft.com/office/powerpoint/2010/main" val="2070074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 in using again.</a:t>
            </a:r>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23</a:t>
            </a:fld>
            <a:endParaRPr lang="en-US"/>
          </a:p>
        </p:txBody>
      </p:sp>
    </p:spTree>
    <p:extLst>
      <p:ext uri="{BB962C8B-B14F-4D97-AF65-F5344CB8AC3E}">
        <p14:creationId xmlns:p14="http://schemas.microsoft.com/office/powerpoint/2010/main" val="2653569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24</a:t>
            </a:fld>
            <a:endParaRPr lang="en-US"/>
          </a:p>
        </p:txBody>
      </p:sp>
    </p:spTree>
    <p:extLst>
      <p:ext uri="{BB962C8B-B14F-4D97-AF65-F5344CB8AC3E}">
        <p14:creationId xmlns:p14="http://schemas.microsoft.com/office/powerpoint/2010/main" val="2281466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25</a:t>
            </a:fld>
            <a:endParaRPr lang="en-US"/>
          </a:p>
        </p:txBody>
      </p:sp>
    </p:spTree>
    <p:extLst>
      <p:ext uri="{BB962C8B-B14F-4D97-AF65-F5344CB8AC3E}">
        <p14:creationId xmlns:p14="http://schemas.microsoft.com/office/powerpoint/2010/main" val="2767506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effectLst/>
                <a:latin typeface="Söhne"/>
              </a:rPr>
              <a:t>Slide 3: Background </a:t>
            </a:r>
            <a:endParaRPr lang="en-US" b="0" i="0" dirty="0">
              <a:effectLst/>
              <a:latin typeface="Söhne"/>
            </a:endParaRPr>
          </a:p>
          <a:p>
            <a:pPr algn="l">
              <a:buFont typeface="Arial" panose="020B0604020202020204" pitchFamily="34" charset="0"/>
              <a:buChar char="•"/>
            </a:pPr>
            <a:r>
              <a:rPr lang="en-US" b="0" i="0" dirty="0">
                <a:effectLst/>
                <a:latin typeface="Söhne"/>
              </a:rPr>
              <a:t>What is Growing Healthy Kids?</a:t>
            </a:r>
          </a:p>
          <a:p>
            <a:pPr algn="l">
              <a:buFont typeface="Arial" panose="020B0604020202020204" pitchFamily="34" charset="0"/>
              <a:buChar char="•"/>
            </a:pPr>
            <a:r>
              <a:rPr lang="en-US" b="0" i="0" dirty="0">
                <a:effectLst/>
                <a:latin typeface="Söhne"/>
              </a:rPr>
              <a:t>Target Audience</a:t>
            </a:r>
          </a:p>
          <a:p>
            <a:pPr algn="l">
              <a:buFont typeface="Arial" panose="020B0604020202020204" pitchFamily="34" charset="0"/>
              <a:buNone/>
            </a:pPr>
            <a:r>
              <a:rPr lang="en-US" b="1" i="0" dirty="0">
                <a:effectLst/>
                <a:latin typeface="Söhne"/>
              </a:rPr>
              <a:t>Program Objectives</a:t>
            </a:r>
            <a:endParaRPr lang="en-US" b="0" i="0" dirty="0">
              <a:effectLst/>
              <a:latin typeface="Söhne"/>
            </a:endParaRPr>
          </a:p>
          <a:p>
            <a:endParaRPr lang="es-MX" dirty="0"/>
          </a:p>
          <a:p>
            <a:r>
              <a:rPr lang="es-MX" dirty="0" err="1"/>
              <a:t>Distance-learning</a:t>
            </a:r>
            <a:r>
              <a:rPr lang="es-MX" dirty="0"/>
              <a:t>: </a:t>
            </a:r>
            <a:r>
              <a:rPr lang="es-MX" dirty="0" err="1"/>
              <a:t>Adapted</a:t>
            </a:r>
            <a:r>
              <a:rPr lang="es-MX" dirty="0"/>
              <a:t> </a:t>
            </a:r>
            <a:r>
              <a:rPr lang="es-MX" dirty="0" err="1"/>
              <a:t>to</a:t>
            </a:r>
            <a:r>
              <a:rPr lang="es-MX" dirty="0"/>
              <a:t> a virtual </a:t>
            </a:r>
            <a:r>
              <a:rPr lang="es-MX" dirty="0" err="1"/>
              <a:t>toolkit</a:t>
            </a:r>
            <a:r>
              <a:rPr lang="es-MX" dirty="0"/>
              <a:t> in 2021?</a:t>
            </a:r>
          </a:p>
        </p:txBody>
      </p:sp>
      <p:sp>
        <p:nvSpPr>
          <p:cNvPr id="4" name="Slide Number Placeholder 3"/>
          <p:cNvSpPr>
            <a:spLocks noGrp="1"/>
          </p:cNvSpPr>
          <p:nvPr>
            <p:ph type="sldNum" sz="quarter" idx="5"/>
          </p:nvPr>
        </p:nvSpPr>
        <p:spPr/>
        <p:txBody>
          <a:bodyPr/>
          <a:lstStyle/>
          <a:p>
            <a:fld id="{D4A39D37-EB39-9B49-85DF-DD837FDB43E8}" type="slidenum">
              <a:rPr lang="en-US" smtClean="0"/>
              <a:t>2</a:t>
            </a:fld>
            <a:endParaRPr lang="en-US"/>
          </a:p>
        </p:txBody>
      </p:sp>
    </p:spTree>
    <p:extLst>
      <p:ext uri="{BB962C8B-B14F-4D97-AF65-F5344CB8AC3E}">
        <p14:creationId xmlns:p14="http://schemas.microsoft.com/office/powerpoint/2010/main" val="423399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p:txBody>
      </p:sp>
      <p:sp>
        <p:nvSpPr>
          <p:cNvPr id="4" name="Slide Number Placeholder 3"/>
          <p:cNvSpPr>
            <a:spLocks noGrp="1"/>
          </p:cNvSpPr>
          <p:nvPr>
            <p:ph type="sldNum" sz="quarter" idx="10"/>
          </p:nvPr>
        </p:nvSpPr>
        <p:spPr/>
        <p:txBody>
          <a:bodyPr/>
          <a:lstStyle/>
          <a:p>
            <a:fld id="{D4A39D37-EB39-9B49-85DF-DD837FDB43E8}" type="slidenum">
              <a:rPr lang="en-US" smtClean="0"/>
              <a:t>3</a:t>
            </a:fld>
            <a:endParaRPr lang="en-US"/>
          </a:p>
        </p:txBody>
      </p:sp>
    </p:spTree>
    <p:extLst>
      <p:ext uri="{BB962C8B-B14F-4D97-AF65-F5344CB8AC3E}">
        <p14:creationId xmlns:p14="http://schemas.microsoft.com/office/powerpoint/2010/main" val="501817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for recruitment and implementation with timeline</a:t>
            </a:r>
          </a:p>
          <a:p>
            <a:pPr marL="171450" indent="-171450">
              <a:buFont typeface="Arial" panose="020B0604020202020204" pitchFamily="34" charset="0"/>
              <a:buChar char="•"/>
            </a:pPr>
            <a:r>
              <a:rPr lang="en-US" dirty="0"/>
              <a:t>Flyer QR code and email to principals and office managers at all qualifying schools (late-February)</a:t>
            </a:r>
          </a:p>
          <a:p>
            <a:pPr marL="628650" lvl="1" indent="-171450">
              <a:buFont typeface="Arial" panose="020B0604020202020204" pitchFamily="34" charset="0"/>
              <a:buChar char="•"/>
            </a:pPr>
            <a:r>
              <a:rPr lang="en-US" dirty="0"/>
              <a:t>Send Teacher letter and link to registration in these emails</a:t>
            </a:r>
          </a:p>
          <a:p>
            <a:pPr marL="628650" lvl="1" indent="-171450">
              <a:buFont typeface="Arial" panose="020B0604020202020204" pitchFamily="34" charset="0"/>
              <a:buChar char="•"/>
            </a:pPr>
            <a:r>
              <a:rPr lang="en-US" dirty="0"/>
              <a:t>Send to previous year’s list of participating teachers to register</a:t>
            </a:r>
          </a:p>
          <a:p>
            <a:pPr marL="628650" lvl="1" indent="-171450">
              <a:buFont typeface="Arial" panose="020B0604020202020204" pitchFamily="34" charset="0"/>
              <a:buChar char="•"/>
            </a:pPr>
            <a:r>
              <a:rPr lang="en-US" dirty="0"/>
              <a:t>Qualtrics registration survey which asks about interest, number of students, languages preferred, if they want a toolkit or funds for food, etc.</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Registration confirmed with teachers before spring break</a:t>
            </a:r>
          </a:p>
          <a:p>
            <a:pPr marL="457200" lvl="1" indent="0">
              <a:buFont typeface="Arial" panose="020B0604020202020204" pitchFamily="34" charset="0"/>
              <a:buNone/>
            </a:pPr>
            <a:r>
              <a:rPr lang="en-US" dirty="0"/>
              <a:t>Team put together toolkits 1</a:t>
            </a:r>
            <a:r>
              <a:rPr lang="en-US" baseline="30000" dirty="0"/>
              <a:t>st</a:t>
            </a:r>
            <a:r>
              <a:rPr lang="en-US" dirty="0"/>
              <a:t> week of April</a:t>
            </a:r>
          </a:p>
          <a:p>
            <a:pPr marL="457200" lvl="1" indent="0">
              <a:buFont typeface="Arial" panose="020B0604020202020204" pitchFamily="34" charset="0"/>
              <a:buNone/>
            </a:pPr>
            <a:r>
              <a:rPr lang="en-US" dirty="0"/>
              <a:t>Team delivers toolkits to teachers same week</a:t>
            </a:r>
          </a:p>
          <a:p>
            <a:pPr marL="457200" lvl="1" indent="0">
              <a:buFont typeface="Arial" panose="020B0604020202020204" pitchFamily="34" charset="0"/>
              <a:buNone/>
            </a:pPr>
            <a:r>
              <a:rPr lang="en-US" dirty="0"/>
              <a:t>One person sends an email to all teachers every Monday with the video lesson link, an overview of the lesson and suggested activities to complete with students that week.</a:t>
            </a:r>
          </a:p>
          <a:p>
            <a:pPr marL="457200" lvl="1" indent="0">
              <a:buFont typeface="Arial" panose="020B0604020202020204" pitchFamily="34" charset="0"/>
              <a:buNone/>
            </a:pPr>
            <a:r>
              <a:rPr lang="en-US" dirty="0"/>
              <a:t>End of series, we send a post-survey to teachers and give them a few weeks to respond. (end of May-1</a:t>
            </a:r>
            <a:r>
              <a:rPr lang="en-US" baseline="30000" dirty="0"/>
              <a:t>st</a:t>
            </a:r>
            <a:r>
              <a:rPr lang="en-US" dirty="0"/>
              <a:t> two weeks of June)</a:t>
            </a:r>
          </a:p>
        </p:txBody>
      </p:sp>
      <p:sp>
        <p:nvSpPr>
          <p:cNvPr id="4" name="Slide Number Placeholder 3"/>
          <p:cNvSpPr>
            <a:spLocks noGrp="1"/>
          </p:cNvSpPr>
          <p:nvPr>
            <p:ph type="sldNum" sz="quarter" idx="10"/>
          </p:nvPr>
        </p:nvSpPr>
        <p:spPr/>
        <p:txBody>
          <a:bodyPr/>
          <a:lstStyle/>
          <a:p>
            <a:fld id="{D4A39D37-EB39-9B49-85DF-DD837FDB43E8}" type="slidenum">
              <a:rPr lang="en-US" smtClean="0"/>
              <a:t>4</a:t>
            </a:fld>
            <a:endParaRPr lang="en-US"/>
          </a:p>
        </p:txBody>
      </p:sp>
    </p:spTree>
    <p:extLst>
      <p:ext uri="{BB962C8B-B14F-4D97-AF65-F5344CB8AC3E}">
        <p14:creationId xmlns:p14="http://schemas.microsoft.com/office/powerpoint/2010/main" val="870928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Letter:</a:t>
            </a:r>
          </a:p>
          <a:p>
            <a:pPr marL="171450" indent="-171450">
              <a:buFont typeface="Arial" panose="020B0604020202020204" pitchFamily="34" charset="0"/>
              <a:buChar char="•"/>
            </a:pPr>
            <a:r>
              <a:rPr lang="en-US" dirty="0"/>
              <a:t>What is GHK</a:t>
            </a:r>
          </a:p>
          <a:p>
            <a:pPr marL="171450" indent="-171450">
              <a:buFont typeface="Arial" panose="020B0604020202020204" pitchFamily="34" charset="0"/>
              <a:buChar char="•"/>
            </a:pPr>
            <a:r>
              <a:rPr lang="en-US" dirty="0"/>
              <a:t>Options for implementation</a:t>
            </a:r>
          </a:p>
          <a:p>
            <a:pPr marL="171450" indent="-171450">
              <a:buFont typeface="Arial" panose="020B0604020202020204" pitchFamily="34" charset="0"/>
              <a:buChar char="•"/>
            </a:pPr>
            <a:r>
              <a:rPr lang="en-US" dirty="0"/>
              <a:t>What’s expected of teachers</a:t>
            </a:r>
          </a:p>
          <a:p>
            <a:pPr marL="171450" indent="-171450">
              <a:buFont typeface="Arial" panose="020B0604020202020204" pitchFamily="34" charset="0"/>
              <a:buChar char="•"/>
            </a:pPr>
            <a:r>
              <a:rPr lang="en-US" dirty="0"/>
              <a:t>Timeline for lessons</a:t>
            </a:r>
          </a:p>
          <a:p>
            <a:pPr marL="171450" indent="-171450">
              <a:buFont typeface="Arial" panose="020B0604020202020204" pitchFamily="34" charset="0"/>
              <a:buChar char="•"/>
            </a:pPr>
            <a:r>
              <a:rPr lang="en-US" dirty="0"/>
              <a:t>What they will receive</a:t>
            </a:r>
          </a:p>
          <a:p>
            <a:pPr marL="171450" indent="-171450">
              <a:buFont typeface="Arial" panose="020B0604020202020204" pitchFamily="34" charset="0"/>
              <a:buChar char="•"/>
            </a:pPr>
            <a:r>
              <a:rPr lang="en-US" dirty="0"/>
              <a:t>Link to registration survey</a:t>
            </a:r>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5</a:t>
            </a:fld>
            <a:endParaRPr lang="en-US"/>
          </a:p>
        </p:txBody>
      </p:sp>
    </p:spTree>
    <p:extLst>
      <p:ext uri="{BB962C8B-B14F-4D97-AF65-F5344CB8AC3E}">
        <p14:creationId xmlns:p14="http://schemas.microsoft.com/office/powerpoint/2010/main" val="35716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Qualtrics registration identifies who wants to participate, allows us to gather data needed to put together the toolkits and understand needs ahead of time from teachers. </a:t>
            </a:r>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6</a:t>
            </a:fld>
            <a:endParaRPr lang="en-US"/>
          </a:p>
        </p:txBody>
      </p:sp>
    </p:spTree>
    <p:extLst>
      <p:ext uri="{BB962C8B-B14F-4D97-AF65-F5344CB8AC3E}">
        <p14:creationId xmlns:p14="http://schemas.microsoft.com/office/powerpoint/2010/main" val="2387436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GHK Physical Toolkits have grown every year. Listed here is what was included in each 2023 toolkit for teachers. Most supplies were purchased with SNAP-Ed funds with the exception of the funding for food.</a:t>
            </a:r>
          </a:p>
          <a:p>
            <a:endParaRPr lang="en-US" dirty="0"/>
          </a:p>
          <a:p>
            <a:r>
              <a:rPr lang="en-US" dirty="0"/>
              <a:t>We provide one copy in English and Spanish of each handout, and ask that teacher make copies for the students in their classrooms. </a:t>
            </a:r>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7</a:t>
            </a:fld>
            <a:endParaRPr lang="en-US"/>
          </a:p>
        </p:txBody>
      </p:sp>
    </p:spTree>
    <p:extLst>
      <p:ext uri="{BB962C8B-B14F-4D97-AF65-F5344CB8AC3E}">
        <p14:creationId xmlns:p14="http://schemas.microsoft.com/office/powerpoint/2010/main" val="2756216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the email that is sent to participating teachers on a weekly basis. We send them on Mondays, and directly link the GHK lesson in the languages they requested. The weekly email provides guidance on how to implement the lesson, as well as what materials correspond to that lesson. They receive all of these materials in their physical toolkit, and we package them by lesson, so that they are easier for teachers to find/use.</a:t>
            </a:r>
            <a:endParaRPr lang="es-MX" dirty="0"/>
          </a:p>
        </p:txBody>
      </p:sp>
      <p:sp>
        <p:nvSpPr>
          <p:cNvPr id="4" name="Slide Number Placeholder 3"/>
          <p:cNvSpPr>
            <a:spLocks noGrp="1"/>
          </p:cNvSpPr>
          <p:nvPr>
            <p:ph type="sldNum" sz="quarter" idx="5"/>
          </p:nvPr>
        </p:nvSpPr>
        <p:spPr/>
        <p:txBody>
          <a:bodyPr/>
          <a:lstStyle/>
          <a:p>
            <a:fld id="{D4A39D37-EB39-9B49-85DF-DD837FDB43E8}" type="slidenum">
              <a:rPr lang="en-US" smtClean="0"/>
              <a:t>8</a:t>
            </a:fld>
            <a:endParaRPr lang="en-US"/>
          </a:p>
        </p:txBody>
      </p:sp>
    </p:spTree>
    <p:extLst>
      <p:ext uri="{BB962C8B-B14F-4D97-AF65-F5344CB8AC3E}">
        <p14:creationId xmlns:p14="http://schemas.microsoft.com/office/powerpoint/2010/main" val="3841075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sp>
        <p:nvSpPr>
          <p:cNvPr id="11" name="Rectangle 10"/>
          <p:cNvSpPr/>
          <p:nvPr userDrawn="1"/>
        </p:nvSpPr>
        <p:spPr>
          <a:xfrm>
            <a:off x="0" y="0"/>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hasCustomPrompt="1"/>
          </p:nvPr>
        </p:nvSpPr>
        <p:spPr>
          <a:xfrm>
            <a:off x="0" y="0"/>
            <a:ext cx="12192000" cy="5588000"/>
          </a:xfrm>
        </p:spPr>
        <p:txBody>
          <a:bodyPr/>
          <a:lstStyle>
            <a:lvl1pPr marL="0" indent="0">
              <a:buNone/>
              <a:defRPr baseline="0">
                <a:solidFill>
                  <a:schemeClr val="bg1">
                    <a:lumMod val="65000"/>
                  </a:schemeClr>
                </a:solidFill>
              </a:defRPr>
            </a:lvl1pPr>
          </a:lstStyle>
          <a:p>
            <a:r>
              <a:rPr lang="en-US" dirty="0"/>
              <a:t>Insert Picture Background</a:t>
            </a:r>
          </a:p>
        </p:txBody>
      </p:sp>
      <p:sp>
        <p:nvSpPr>
          <p:cNvPr id="4" name="Rectangle 3"/>
          <p:cNvSpPr/>
          <p:nvPr userDrawn="1"/>
        </p:nvSpPr>
        <p:spPr>
          <a:xfrm>
            <a:off x="0" y="5587320"/>
            <a:ext cx="12192000" cy="127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637759"/>
            <a:ext cx="5375563" cy="3480716"/>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0781" y="5692095"/>
            <a:ext cx="3270437" cy="104474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4" name="Slide Number Placeholder 3"/>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aseline="0">
                <a:solidFill>
                  <a:schemeClr val="tx2"/>
                </a:solidFill>
                <a:latin typeface="Kievit Offc" panose="020B0504030101020102" pitchFamily="34" charset="0"/>
              </a:defRPr>
            </a:lvl1pPr>
            <a:lvl2pPr>
              <a:defRPr sz="2800" baseline="0">
                <a:solidFill>
                  <a:schemeClr val="tx2"/>
                </a:solidFill>
                <a:latin typeface="Kievit Offc" panose="020B0504030101020102" pitchFamily="34" charset="0"/>
              </a:defRPr>
            </a:lvl2pPr>
            <a:lvl3pPr>
              <a:defRPr sz="2400" baseline="0">
                <a:solidFill>
                  <a:schemeClr val="tx2"/>
                </a:solidFill>
                <a:latin typeface="Kievit Offc" panose="020B0504030101020102" pitchFamily="34" charset="0"/>
              </a:defRPr>
            </a:lvl3pPr>
            <a:lvl4pPr>
              <a:defRPr sz="2000" baseline="0">
                <a:solidFill>
                  <a:schemeClr val="tx2"/>
                </a:solidFill>
                <a:latin typeface="Kievit Offc" panose="020B0504030101020102" pitchFamily="34" charset="0"/>
              </a:defRPr>
            </a:lvl4pPr>
            <a:lvl5pPr>
              <a:defRPr sz="2000" baseline="0">
                <a:solidFill>
                  <a:schemeClr val="tx2"/>
                </a:solidFill>
                <a:latin typeface="Kievit Offc" panose="020B0504030101020102"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latin typeface="Georgia" panose="02040502050405020303" pitchFamily="18"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150" y="5493828"/>
            <a:ext cx="3314705" cy="1058890"/>
          </a:xfrm>
          <a:prstGeom prst="rect">
            <a:avLst/>
          </a:prstGeom>
        </p:spPr>
      </p:pic>
    </p:spTree>
    <p:extLst>
      <p:ext uri="{BB962C8B-B14F-4D97-AF65-F5344CB8AC3E}">
        <p14:creationId xmlns:p14="http://schemas.microsoft.com/office/powerpoint/2010/main" val="1525237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6685" y="5493964"/>
            <a:ext cx="3270437" cy="104474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0396" y="5347017"/>
            <a:ext cx="3483016" cy="143378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latin typeface="Kievit Offc" panose="020B0504030101020102" pitchFamily="34" charset="0"/>
              </a:defRPr>
            </a:lvl1pPr>
            <a:lvl2pPr>
              <a:defRPr>
                <a:solidFill>
                  <a:schemeClr val="tx2"/>
                </a:solidFill>
                <a:latin typeface="Kievit Offc" panose="020B0504030101020102" pitchFamily="34" charset="0"/>
              </a:defRPr>
            </a:lvl2pPr>
            <a:lvl3pPr>
              <a:defRPr>
                <a:solidFill>
                  <a:schemeClr val="tx2"/>
                </a:solidFill>
                <a:latin typeface="Kievit Offc" panose="020B0504030101020102" pitchFamily="34" charset="0"/>
              </a:defRPr>
            </a:lvl3pPr>
            <a:lvl4pPr>
              <a:defRPr>
                <a:solidFill>
                  <a:schemeClr val="tx2"/>
                </a:solidFill>
                <a:latin typeface="Kievit Offc" panose="020B0504030101020102" pitchFamily="34" charset="0"/>
              </a:defRPr>
            </a:lvl4pPr>
            <a:lvl5pPr>
              <a:defRPr>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tx2"/>
                </a:solidFill>
                <a:latin typeface="Georgia" panose="02040502050405020303" pitchFamily="18"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lumMod val="50000"/>
                  </a:schemeClr>
                </a:solidFill>
                <a:latin typeface="Kievit Offc" panose="020B050403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latin typeface="Georgia" panose="02040502050405020303" pitchFamily="18"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aseline="0">
                <a:solidFill>
                  <a:schemeClr val="tx2"/>
                </a:solidFill>
                <a:latin typeface="Georgia" panose="02040502050405020303" pitchFamily="18"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9" name="Slide Number Placeholder 8"/>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latin typeface="Georgia" panose="02040502050405020303"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5" name="Slide Number Placeholder 4"/>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228600" y="209550"/>
            <a:ext cx="11725275" cy="642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226174"/>
            <a:ext cx="6680200" cy="365125"/>
          </a:xfrm>
          <a:prstGeom prst="rect">
            <a:avLst/>
          </a:prstGeom>
        </p:spPr>
        <p:txBody>
          <a:bodyPr vert="horz" lIns="91440" tIns="45720" rIns="91440" bIns="45720" rtlCol="0" anchor="ctr"/>
          <a:lstStyle>
            <a:lvl1pPr algn="r">
              <a:defRPr sz="1200" baseline="0">
                <a:solidFill>
                  <a:schemeClr val="tx2"/>
                </a:solidFill>
                <a:latin typeface="KievitPro-Regular" charset="0"/>
              </a:defRPr>
            </a:lvl1pPr>
          </a:lstStyle>
          <a:p>
            <a:r>
              <a:rPr lang="en-US" dirty="0"/>
              <a:t>OREGON STATE UNIVERSITY</a:t>
            </a:r>
          </a:p>
        </p:txBody>
      </p:sp>
      <p:sp>
        <p:nvSpPr>
          <p:cNvPr id="6" name="Slide Number Placeholder 5"/>
          <p:cNvSpPr>
            <a:spLocks noGrp="1"/>
          </p:cNvSpPr>
          <p:nvPr>
            <p:ph type="sldNum" sz="quarter" idx="4"/>
          </p:nvPr>
        </p:nvSpPr>
        <p:spPr>
          <a:xfrm>
            <a:off x="10718800" y="6226174"/>
            <a:ext cx="635000" cy="365125"/>
          </a:xfrm>
          <a:prstGeom prst="rect">
            <a:avLst/>
          </a:prstGeom>
        </p:spPr>
        <p:txBody>
          <a:bodyPr vert="horz" lIns="91440" tIns="45720" rIns="91440" bIns="45720" rtlCol="0" anchor="ctr"/>
          <a:lstStyle>
            <a:lvl1pPr algn="l">
              <a:defRPr sz="1200" baseline="0">
                <a:solidFill>
                  <a:schemeClr val="tx2"/>
                </a:solidFill>
                <a:latin typeface="KievitPro-Regular" charset="0"/>
              </a:defRPr>
            </a:lvl1p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679971781"/>
      </p:ext>
    </p:extLst>
  </p:cSld>
  <p:clrMap bg1="lt1" tx1="dk1" bg2="lt2" tx2="dk2" accent1="accent1" accent2="accent2" accent3="accent3" accent4="accent4" accent5="accent5" accent6="accent6" hlink="hlink" folHlink="folHlink"/>
  <p:sldLayoutIdLst>
    <p:sldLayoutId id="2147483703" r:id="rId1"/>
    <p:sldLayoutId id="2147483649" r:id="rId2"/>
    <p:sldLayoutId id="2147483677" r:id="rId3"/>
    <p:sldLayoutId id="2147483678" r:id="rId4"/>
    <p:sldLayoutId id="2147483681" r:id="rId5"/>
    <p:sldLayoutId id="2147483669" r:id="rId6"/>
    <p:sldLayoutId id="2147483687" r:id="rId7"/>
    <p:sldLayoutId id="2147483690" r:id="rId8"/>
    <p:sldLayoutId id="2147483693" r:id="rId9"/>
    <p:sldLayoutId id="2147483696" r:id="rId10"/>
    <p:sldLayoutId id="2147483699" r:id="rId11"/>
    <p:sldLayoutId id="2147483702" r:id="rId12"/>
  </p:sldLayoutIdLst>
  <p:hf hdr="0" dt="0"/>
  <p:txStyles>
    <p:titleStyle>
      <a:lvl1pPr algn="l" defTabSz="914400" rtl="0" eaLnBrk="1" latinLnBrk="0" hangingPunct="1">
        <a:lnSpc>
          <a:spcPct val="90000"/>
        </a:lnSpc>
        <a:spcBef>
          <a:spcPct val="0"/>
        </a:spcBef>
        <a:buNone/>
        <a:defRPr sz="4400" kern="1200" baseline="0">
          <a:solidFill>
            <a:schemeClr val="bg1"/>
          </a:solidFill>
          <a:latin typeface="Rufina-Stencil-Bold"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foodhero.org/growing-healthy-kid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small plants in blue cups&#10;&#10;Description automatically generated">
            <a:extLst>
              <a:ext uri="{FF2B5EF4-FFF2-40B4-BE49-F238E27FC236}">
                <a16:creationId xmlns:a16="http://schemas.microsoft.com/office/drawing/2014/main" id="{ACD03A5D-96E7-B603-93D4-CCD10EF15925}"/>
              </a:ext>
            </a:extLst>
          </p:cNvPr>
          <p:cNvPicPr>
            <a:picLocks noGrp="1" noChangeAspect="1"/>
          </p:cNvPicPr>
          <p:nvPr>
            <p:ph type="pic" sz="quarter" idx="10"/>
          </p:nvPr>
        </p:nvPicPr>
        <p:blipFill>
          <a:blip r:embed="rId3">
            <a:alphaModFix amt="35000"/>
          </a:blip>
          <a:srcRect t="9259" b="9259"/>
          <a:stretch>
            <a:fillRect/>
          </a:stretch>
        </p:blipFill>
        <p:spPr/>
      </p:pic>
      <p:sp>
        <p:nvSpPr>
          <p:cNvPr id="8" name="Title 7"/>
          <p:cNvSpPr>
            <a:spLocks noGrp="1"/>
          </p:cNvSpPr>
          <p:nvPr>
            <p:ph type="ctrTitle"/>
          </p:nvPr>
        </p:nvSpPr>
        <p:spPr>
          <a:xfrm>
            <a:off x="523555" y="888231"/>
            <a:ext cx="5375563" cy="3480716"/>
          </a:xfrm>
        </p:spPr>
        <p:txBody>
          <a:bodyPr>
            <a:normAutofit fontScale="90000"/>
          </a:bodyPr>
          <a:lstStyle/>
          <a:p>
            <a:r>
              <a:rPr lang="en-US" dirty="0">
                <a:solidFill>
                  <a:schemeClr val="tx2"/>
                </a:solidFill>
              </a:rPr>
              <a:t>Growing Healthy Kids Virtual Toolkit</a:t>
            </a:r>
          </a:p>
        </p:txBody>
      </p:sp>
    </p:spTree>
    <p:extLst>
      <p:ext uri="{BB962C8B-B14F-4D97-AF65-F5344CB8AC3E}">
        <p14:creationId xmlns:p14="http://schemas.microsoft.com/office/powerpoint/2010/main" val="2087322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1475-F840-346F-04D8-0C6840BAF98E}"/>
              </a:ext>
            </a:extLst>
          </p:cNvPr>
          <p:cNvSpPr>
            <a:spLocks noGrp="1"/>
          </p:cNvSpPr>
          <p:nvPr>
            <p:ph type="title"/>
          </p:nvPr>
        </p:nvSpPr>
        <p:spPr/>
        <p:txBody>
          <a:bodyPr/>
          <a:lstStyle/>
          <a:p>
            <a:r>
              <a:rPr lang="en-US" dirty="0"/>
              <a:t>Qualtrics Post-Survey</a:t>
            </a:r>
            <a:endParaRPr lang="es-MX" dirty="0"/>
          </a:p>
        </p:txBody>
      </p:sp>
      <p:sp>
        <p:nvSpPr>
          <p:cNvPr id="3" name="Text Placeholder 2">
            <a:extLst>
              <a:ext uri="{FF2B5EF4-FFF2-40B4-BE49-F238E27FC236}">
                <a16:creationId xmlns:a16="http://schemas.microsoft.com/office/drawing/2014/main" id="{4472D39D-E236-AA0C-601C-F9612D848BB1}"/>
              </a:ext>
            </a:extLst>
          </p:cNvPr>
          <p:cNvSpPr>
            <a:spLocks noGrp="1"/>
          </p:cNvSpPr>
          <p:nvPr>
            <p:ph type="body" idx="1"/>
          </p:nvPr>
        </p:nvSpPr>
        <p:spPr>
          <a:xfrm>
            <a:off x="725488" y="1585840"/>
            <a:ext cx="8939212" cy="552856"/>
          </a:xfrm>
        </p:spPr>
        <p:txBody>
          <a:bodyPr/>
          <a:lstStyle/>
          <a:p>
            <a:r>
              <a:rPr lang="en-US" dirty="0"/>
              <a:t>Self-reported data assessing:</a:t>
            </a:r>
            <a:endParaRPr lang="es-MX" dirty="0"/>
          </a:p>
        </p:txBody>
      </p:sp>
      <p:sp>
        <p:nvSpPr>
          <p:cNvPr id="4" name="Content Placeholder 3">
            <a:extLst>
              <a:ext uri="{FF2B5EF4-FFF2-40B4-BE49-F238E27FC236}">
                <a16:creationId xmlns:a16="http://schemas.microsoft.com/office/drawing/2014/main" id="{699D31F0-F737-96C1-EE6E-01B75F7BED50}"/>
              </a:ext>
            </a:extLst>
          </p:cNvPr>
          <p:cNvSpPr>
            <a:spLocks noGrp="1"/>
          </p:cNvSpPr>
          <p:nvPr>
            <p:ph sz="half" idx="2"/>
          </p:nvPr>
        </p:nvSpPr>
        <p:spPr>
          <a:xfrm>
            <a:off x="839788" y="2505075"/>
            <a:ext cx="5911886" cy="3684588"/>
          </a:xfrm>
        </p:spPr>
        <p:txBody>
          <a:bodyPr>
            <a:normAutofit fontScale="92500" lnSpcReduction="10000"/>
          </a:bodyPr>
          <a:lstStyle/>
          <a:p>
            <a:pPr>
              <a:lnSpc>
                <a:spcPct val="110000"/>
              </a:lnSpc>
              <a:spcAft>
                <a:spcPts val="600"/>
              </a:spcAft>
            </a:pPr>
            <a:r>
              <a:rPr lang="en-US" dirty="0"/>
              <a:t>Online lesson and virtual toolkit usage</a:t>
            </a:r>
          </a:p>
          <a:p>
            <a:pPr>
              <a:lnSpc>
                <a:spcPct val="110000"/>
              </a:lnSpc>
              <a:spcAft>
                <a:spcPts val="600"/>
              </a:spcAft>
            </a:pPr>
            <a:r>
              <a:rPr lang="en-US" dirty="0"/>
              <a:t>Format of lessons</a:t>
            </a:r>
          </a:p>
          <a:p>
            <a:pPr>
              <a:lnSpc>
                <a:spcPct val="110000"/>
              </a:lnSpc>
              <a:spcAft>
                <a:spcPts val="600"/>
              </a:spcAft>
            </a:pPr>
            <a:r>
              <a:rPr lang="en-US" dirty="0"/>
              <a:t>How well lessons met objectives</a:t>
            </a:r>
          </a:p>
          <a:p>
            <a:pPr>
              <a:lnSpc>
                <a:spcPct val="110000"/>
              </a:lnSpc>
              <a:spcAft>
                <a:spcPts val="600"/>
              </a:spcAft>
            </a:pPr>
            <a:r>
              <a:rPr lang="en-US" dirty="0"/>
              <a:t>Student enjoyment </a:t>
            </a:r>
          </a:p>
          <a:p>
            <a:pPr>
              <a:lnSpc>
                <a:spcPct val="110000"/>
              </a:lnSpc>
              <a:spcAft>
                <a:spcPts val="600"/>
              </a:spcAft>
            </a:pPr>
            <a:r>
              <a:rPr lang="en-US" dirty="0"/>
              <a:t>Interest in participation in future years</a:t>
            </a:r>
          </a:p>
          <a:p>
            <a:pPr>
              <a:lnSpc>
                <a:spcPct val="110000"/>
              </a:lnSpc>
              <a:spcAft>
                <a:spcPts val="600"/>
              </a:spcAft>
            </a:pPr>
            <a:r>
              <a:rPr lang="en-US" dirty="0"/>
              <a:t>Ideas for improvement</a:t>
            </a:r>
          </a:p>
          <a:p>
            <a:pPr>
              <a:lnSpc>
                <a:spcPct val="110000"/>
              </a:lnSpc>
              <a:spcAft>
                <a:spcPts val="600"/>
              </a:spcAft>
            </a:pPr>
            <a:endParaRPr lang="en-US" dirty="0"/>
          </a:p>
          <a:p>
            <a:pPr>
              <a:lnSpc>
                <a:spcPct val="110000"/>
              </a:lnSpc>
              <a:spcAft>
                <a:spcPts val="600"/>
              </a:spcAft>
            </a:pPr>
            <a:endParaRPr lang="en-US" dirty="0"/>
          </a:p>
        </p:txBody>
      </p:sp>
      <p:sp>
        <p:nvSpPr>
          <p:cNvPr id="7" name="Footer Placeholder 6">
            <a:extLst>
              <a:ext uri="{FF2B5EF4-FFF2-40B4-BE49-F238E27FC236}">
                <a16:creationId xmlns:a16="http://schemas.microsoft.com/office/drawing/2014/main" id="{4FAD0ABC-45AA-FF5A-7936-DFA383CD2BE0}"/>
              </a:ext>
            </a:extLst>
          </p:cNvPr>
          <p:cNvSpPr>
            <a:spLocks noGrp="1"/>
          </p:cNvSpPr>
          <p:nvPr>
            <p:ph type="ftr" sz="quarter" idx="11"/>
          </p:nvPr>
        </p:nvSpPr>
        <p:spPr/>
        <p:txBody>
          <a:bodyPr/>
          <a:lstStyle/>
          <a:p>
            <a:r>
              <a:rPr lang="en-US"/>
              <a:t>OREGON STATE UNIVERSITY</a:t>
            </a:r>
            <a:endParaRPr lang="en-US" dirty="0"/>
          </a:p>
        </p:txBody>
      </p:sp>
      <p:sp>
        <p:nvSpPr>
          <p:cNvPr id="8" name="Slide Number Placeholder 7">
            <a:extLst>
              <a:ext uri="{FF2B5EF4-FFF2-40B4-BE49-F238E27FC236}">
                <a16:creationId xmlns:a16="http://schemas.microsoft.com/office/drawing/2014/main" id="{AA2AE073-544A-CA13-AD29-1BF84D132A84}"/>
              </a:ext>
            </a:extLst>
          </p:cNvPr>
          <p:cNvSpPr>
            <a:spLocks noGrp="1"/>
          </p:cNvSpPr>
          <p:nvPr>
            <p:ph type="sldNum" sz="quarter" idx="12"/>
          </p:nvPr>
        </p:nvSpPr>
        <p:spPr/>
        <p:txBody>
          <a:bodyPr/>
          <a:lstStyle/>
          <a:p>
            <a:fld id="{AAB6004F-53F9-E74D-AC89-56EA63355CB3}" type="slidenum">
              <a:rPr lang="en-US" smtClean="0"/>
              <a:pPr/>
              <a:t>9</a:t>
            </a:fld>
            <a:endParaRPr lang="en-US" dirty="0"/>
          </a:p>
        </p:txBody>
      </p:sp>
      <p:sp>
        <p:nvSpPr>
          <p:cNvPr id="5" name="TextBox 4">
            <a:extLst>
              <a:ext uri="{FF2B5EF4-FFF2-40B4-BE49-F238E27FC236}">
                <a16:creationId xmlns:a16="http://schemas.microsoft.com/office/drawing/2014/main" id="{F5E250EE-ABE5-26C1-95B7-AA483332264C}"/>
              </a:ext>
            </a:extLst>
          </p:cNvPr>
          <p:cNvSpPr txBox="1"/>
          <p:nvPr/>
        </p:nvSpPr>
        <p:spPr>
          <a:xfrm>
            <a:off x="7410893" y="1945758"/>
            <a:ext cx="3941319" cy="2831544"/>
          </a:xfrm>
          <a:prstGeom prst="rect">
            <a:avLst/>
          </a:prstGeom>
          <a:noFill/>
        </p:spPr>
        <p:txBody>
          <a:bodyPr wrap="square" rtlCol="0">
            <a:spAutoFit/>
          </a:bodyPr>
          <a:lstStyle/>
          <a:p>
            <a:r>
              <a:rPr lang="en-US" sz="3200" dirty="0"/>
              <a:t>*We incentivize completion via a raffle, 5 bags with Food Hero Cooking Tools.</a:t>
            </a:r>
          </a:p>
          <a:p>
            <a:endParaRPr lang="es-MX" dirty="0"/>
          </a:p>
        </p:txBody>
      </p:sp>
    </p:spTree>
    <p:extLst>
      <p:ext uri="{BB962C8B-B14F-4D97-AF65-F5344CB8AC3E}">
        <p14:creationId xmlns:p14="http://schemas.microsoft.com/office/powerpoint/2010/main" val="4267205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03B4E3D-A2C5-C61D-EACD-A8660A455015}"/>
              </a:ext>
            </a:extLst>
          </p:cNvPr>
          <p:cNvSpPr>
            <a:spLocks noGrp="1"/>
          </p:cNvSpPr>
          <p:nvPr>
            <p:ph type="title"/>
          </p:nvPr>
        </p:nvSpPr>
        <p:spPr>
          <a:xfrm>
            <a:off x="839788" y="365125"/>
            <a:ext cx="10515600" cy="1325563"/>
          </a:xfrm>
        </p:spPr>
        <p:txBody>
          <a:bodyPr anchor="ctr">
            <a:normAutofit/>
          </a:bodyPr>
          <a:lstStyle/>
          <a:p>
            <a:r>
              <a:rPr lang="en-US" dirty="0"/>
              <a:t>Online, GHK Registration Data </a:t>
            </a:r>
          </a:p>
        </p:txBody>
      </p:sp>
      <p:sp>
        <p:nvSpPr>
          <p:cNvPr id="2" name="Footer Placeholder 1"/>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3" name="Slide Number Placeholder 2"/>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10</a:t>
            </a:fld>
            <a:endParaRPr lang="en-US"/>
          </a:p>
        </p:txBody>
      </p:sp>
      <p:graphicFrame>
        <p:nvGraphicFramePr>
          <p:cNvPr id="6" name="Chart 5">
            <a:extLst>
              <a:ext uri="{FF2B5EF4-FFF2-40B4-BE49-F238E27FC236}">
                <a16:creationId xmlns:a16="http://schemas.microsoft.com/office/drawing/2014/main" id="{4DC344D5-890A-F239-F7E9-3556BCEB271E}"/>
              </a:ext>
            </a:extLst>
          </p:cNvPr>
          <p:cNvGraphicFramePr>
            <a:graphicFrameLocks/>
          </p:cNvGraphicFramePr>
          <p:nvPr>
            <p:extLst>
              <p:ext uri="{D42A27DB-BD31-4B8C-83A1-F6EECF244321}">
                <p14:modId xmlns:p14="http://schemas.microsoft.com/office/powerpoint/2010/main" val="4099566919"/>
              </p:ext>
            </p:extLst>
          </p:nvPr>
        </p:nvGraphicFramePr>
        <p:xfrm>
          <a:off x="539931" y="1716813"/>
          <a:ext cx="6680200" cy="450936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ED4F882-A180-B2F1-5257-3A12188CD045}"/>
              </a:ext>
            </a:extLst>
          </p:cNvPr>
          <p:cNvSpPr txBox="1"/>
          <p:nvPr/>
        </p:nvSpPr>
        <p:spPr>
          <a:xfrm>
            <a:off x="7606937" y="2023479"/>
            <a:ext cx="4585063" cy="3539430"/>
          </a:xfrm>
          <a:prstGeom prst="rect">
            <a:avLst/>
          </a:prstGeom>
          <a:noFill/>
        </p:spPr>
        <p:txBody>
          <a:bodyPr wrap="square" rtlCol="0">
            <a:spAutoFit/>
          </a:bodyPr>
          <a:lstStyle/>
          <a:p>
            <a:r>
              <a:rPr lang="en-US" sz="2800" b="1" dirty="0">
                <a:solidFill>
                  <a:schemeClr val="tx2"/>
                </a:solidFill>
              </a:rPr>
              <a:t>2021</a:t>
            </a:r>
          </a:p>
          <a:p>
            <a:r>
              <a:rPr lang="en-US" sz="2800" b="0" dirty="0">
                <a:solidFill>
                  <a:schemeClr val="tx2"/>
                </a:solidFill>
              </a:rPr>
              <a:t>28 teachers, 15 schools</a:t>
            </a:r>
          </a:p>
          <a:p>
            <a:endParaRPr lang="en-US" sz="2800" b="0" dirty="0">
              <a:solidFill>
                <a:schemeClr val="tx2"/>
              </a:solidFill>
            </a:endParaRPr>
          </a:p>
          <a:p>
            <a:r>
              <a:rPr lang="en-US" sz="2800" b="1" dirty="0">
                <a:solidFill>
                  <a:schemeClr val="tx2"/>
                </a:solidFill>
              </a:rPr>
              <a:t>2022</a:t>
            </a:r>
          </a:p>
          <a:p>
            <a:r>
              <a:rPr lang="en-US" sz="2800" b="0" dirty="0">
                <a:solidFill>
                  <a:schemeClr val="tx2"/>
                </a:solidFill>
              </a:rPr>
              <a:t>40 teachers, 21 schools</a:t>
            </a:r>
          </a:p>
          <a:p>
            <a:endParaRPr lang="en-US" sz="2800" b="0" dirty="0">
              <a:solidFill>
                <a:schemeClr val="tx2"/>
              </a:solidFill>
            </a:endParaRPr>
          </a:p>
          <a:p>
            <a:r>
              <a:rPr lang="en-US" sz="2800" b="1" dirty="0">
                <a:solidFill>
                  <a:schemeClr val="tx2"/>
                </a:solidFill>
              </a:rPr>
              <a:t>2023</a:t>
            </a:r>
          </a:p>
          <a:p>
            <a:r>
              <a:rPr lang="en-US" sz="2800" b="0" dirty="0">
                <a:solidFill>
                  <a:schemeClr val="tx2"/>
                </a:solidFill>
              </a:rPr>
              <a:t>46 teachers, 18 schools</a:t>
            </a:r>
          </a:p>
        </p:txBody>
      </p:sp>
    </p:spTree>
    <p:extLst>
      <p:ext uri="{BB962C8B-B14F-4D97-AF65-F5344CB8AC3E}">
        <p14:creationId xmlns:p14="http://schemas.microsoft.com/office/powerpoint/2010/main" val="1073254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03B4E3D-A2C5-C61D-EACD-A8660A455015}"/>
              </a:ext>
            </a:extLst>
          </p:cNvPr>
          <p:cNvSpPr>
            <a:spLocks noGrp="1"/>
          </p:cNvSpPr>
          <p:nvPr>
            <p:ph type="title"/>
          </p:nvPr>
        </p:nvSpPr>
        <p:spPr>
          <a:xfrm>
            <a:off x="424153" y="2333352"/>
            <a:ext cx="3896532" cy="1102591"/>
          </a:xfrm>
        </p:spPr>
        <p:txBody>
          <a:bodyPr anchor="ctr">
            <a:noAutofit/>
          </a:bodyPr>
          <a:lstStyle/>
          <a:p>
            <a:pPr>
              <a:lnSpc>
                <a:spcPct val="100000"/>
              </a:lnSpc>
              <a:spcBef>
                <a:spcPts val="0"/>
              </a:spcBef>
              <a:spcAft>
                <a:spcPts val="1800"/>
              </a:spcAft>
            </a:pPr>
            <a:r>
              <a:rPr lang="en-US" sz="3600" dirty="0"/>
              <a:t>Participating elementary schools </a:t>
            </a:r>
            <a:br>
              <a:rPr lang="en-US" sz="3600" dirty="0"/>
            </a:br>
            <a:r>
              <a:rPr lang="en-US" sz="3600" dirty="0"/>
              <a:t>(2021-2023) </a:t>
            </a:r>
          </a:p>
        </p:txBody>
      </p:sp>
      <p:pic>
        <p:nvPicPr>
          <p:cNvPr id="5" name="Picture 4" descr="A map with red points on it&#10;&#10;Description automatically generated">
            <a:extLst>
              <a:ext uri="{FF2B5EF4-FFF2-40B4-BE49-F238E27FC236}">
                <a16:creationId xmlns:a16="http://schemas.microsoft.com/office/drawing/2014/main" id="{7C27C007-DC58-16DF-64C1-46A50C08518E}"/>
              </a:ext>
            </a:extLst>
          </p:cNvPr>
          <p:cNvPicPr>
            <a:picLocks noChangeAspect="1"/>
          </p:cNvPicPr>
          <p:nvPr/>
        </p:nvPicPr>
        <p:blipFill rotWithShape="1">
          <a:blip r:embed="rId3"/>
          <a:srcRect l="3770" r="3945" b="3"/>
          <a:stretch/>
        </p:blipFill>
        <p:spPr>
          <a:xfrm>
            <a:off x="4320685" y="249815"/>
            <a:ext cx="7551506" cy="6341484"/>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Footer Placeholder 1"/>
          <p:cNvSpPr>
            <a:spLocks noGrp="1"/>
          </p:cNvSpPr>
          <p:nvPr>
            <p:ph type="ftr" sz="quarter" idx="11"/>
          </p:nvPr>
        </p:nvSpPr>
        <p:spPr>
          <a:xfrm>
            <a:off x="4038600" y="6226174"/>
            <a:ext cx="6680200" cy="365125"/>
          </a:xfrm>
        </p:spPr>
        <p:txBody>
          <a:bodyPr anchor="ctr">
            <a:normAutofit/>
          </a:bodyPr>
          <a:lstStyle/>
          <a:p>
            <a:pPr>
              <a:spcAft>
                <a:spcPts val="600"/>
              </a:spcAft>
            </a:pPr>
            <a:r>
              <a:rPr lang="en-US"/>
              <a:t>OREGON STATE UNIVERSITY</a:t>
            </a:r>
          </a:p>
        </p:txBody>
      </p:sp>
      <p:sp>
        <p:nvSpPr>
          <p:cNvPr id="3" name="Slide Number Placeholder 2"/>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11</a:t>
            </a:fld>
            <a:endParaRPr lang="en-US"/>
          </a:p>
        </p:txBody>
      </p:sp>
    </p:spTree>
    <p:extLst>
      <p:ext uri="{BB962C8B-B14F-4D97-AF65-F5344CB8AC3E}">
        <p14:creationId xmlns:p14="http://schemas.microsoft.com/office/powerpoint/2010/main" val="1315294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03B4E3D-A2C5-C61D-EACD-A8660A455015}"/>
              </a:ext>
            </a:extLst>
          </p:cNvPr>
          <p:cNvSpPr>
            <a:spLocks noGrp="1"/>
          </p:cNvSpPr>
          <p:nvPr>
            <p:ph type="title"/>
          </p:nvPr>
        </p:nvSpPr>
        <p:spPr>
          <a:xfrm>
            <a:off x="839788" y="365125"/>
            <a:ext cx="10515600" cy="1325563"/>
          </a:xfrm>
        </p:spPr>
        <p:txBody>
          <a:bodyPr anchor="ctr">
            <a:normAutofit/>
          </a:bodyPr>
          <a:lstStyle/>
          <a:p>
            <a:pPr algn="ctr"/>
            <a:r>
              <a:rPr lang="en-US" dirty="0"/>
              <a:t>Language (% of Classrooms) </a:t>
            </a:r>
            <a:br>
              <a:rPr lang="en-US" dirty="0"/>
            </a:br>
            <a:r>
              <a:rPr lang="en-US" dirty="0"/>
              <a:t>2021-2023</a:t>
            </a:r>
          </a:p>
        </p:txBody>
      </p:sp>
      <p:sp>
        <p:nvSpPr>
          <p:cNvPr id="2" name="Footer Placeholder 1"/>
          <p:cNvSpPr>
            <a:spLocks noGrp="1"/>
          </p:cNvSpPr>
          <p:nvPr>
            <p:ph type="ftr" sz="quarter" idx="11"/>
          </p:nvPr>
        </p:nvSpPr>
        <p:spPr>
          <a:xfrm>
            <a:off x="4038600" y="6226174"/>
            <a:ext cx="6680200" cy="365125"/>
          </a:xfrm>
        </p:spPr>
        <p:txBody>
          <a:bodyPr anchor="ctr">
            <a:normAutofit/>
          </a:bodyPr>
          <a:lstStyle/>
          <a:p>
            <a:pPr>
              <a:spcAft>
                <a:spcPts val="600"/>
              </a:spcAft>
            </a:pPr>
            <a:r>
              <a:rPr lang="en-US"/>
              <a:t>OREGON STATE UNIVERSITY</a:t>
            </a:r>
          </a:p>
        </p:txBody>
      </p:sp>
      <p:sp>
        <p:nvSpPr>
          <p:cNvPr id="3" name="Slide Number Placeholder 2"/>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12</a:t>
            </a:fld>
            <a:endParaRPr lang="en-US"/>
          </a:p>
        </p:txBody>
      </p:sp>
      <p:graphicFrame>
        <p:nvGraphicFramePr>
          <p:cNvPr id="6" name="Chart 5">
            <a:extLst>
              <a:ext uri="{FF2B5EF4-FFF2-40B4-BE49-F238E27FC236}">
                <a16:creationId xmlns:a16="http://schemas.microsoft.com/office/drawing/2014/main" id="{B70794F2-11ED-88C1-BA67-5CCEBC9E13FF}"/>
              </a:ext>
            </a:extLst>
          </p:cNvPr>
          <p:cNvGraphicFramePr>
            <a:graphicFrameLocks/>
          </p:cNvGraphicFramePr>
          <p:nvPr>
            <p:extLst>
              <p:ext uri="{D42A27DB-BD31-4B8C-83A1-F6EECF244321}">
                <p14:modId xmlns:p14="http://schemas.microsoft.com/office/powerpoint/2010/main" val="19258382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7494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E6EBF9-E8D1-969D-D869-676244311724}"/>
              </a:ext>
            </a:extLst>
          </p:cNvPr>
          <p:cNvSpPr>
            <a:spLocks noGrp="1"/>
          </p:cNvSpPr>
          <p:nvPr>
            <p:ph type="ftr" sz="quarter" idx="11"/>
          </p:nvPr>
        </p:nvSpPr>
        <p:spPr/>
        <p:txBody>
          <a:bodyPr/>
          <a:lstStyle/>
          <a:p>
            <a:r>
              <a:rPr lang="en-US"/>
              <a:t>OREGON STATE UNIVERSITY</a:t>
            </a:r>
            <a:endParaRPr lang="en-US" dirty="0"/>
          </a:p>
        </p:txBody>
      </p:sp>
      <p:sp>
        <p:nvSpPr>
          <p:cNvPr id="3" name="Slide Number Placeholder 2">
            <a:extLst>
              <a:ext uri="{FF2B5EF4-FFF2-40B4-BE49-F238E27FC236}">
                <a16:creationId xmlns:a16="http://schemas.microsoft.com/office/drawing/2014/main" id="{D5DAA0EA-DCA5-8D74-8E94-784194BA1F4A}"/>
              </a:ext>
            </a:extLst>
          </p:cNvPr>
          <p:cNvSpPr>
            <a:spLocks noGrp="1"/>
          </p:cNvSpPr>
          <p:nvPr>
            <p:ph type="sldNum" sz="quarter" idx="12"/>
          </p:nvPr>
        </p:nvSpPr>
        <p:spPr/>
        <p:txBody>
          <a:bodyPr/>
          <a:lstStyle/>
          <a:p>
            <a:fld id="{AAB6004F-53F9-E74D-AC89-56EA63355CB3}" type="slidenum">
              <a:rPr lang="en-US" smtClean="0"/>
              <a:pPr/>
              <a:t>13</a:t>
            </a:fld>
            <a:endParaRPr lang="en-US" dirty="0"/>
          </a:p>
        </p:txBody>
      </p:sp>
      <p:sp>
        <p:nvSpPr>
          <p:cNvPr id="4" name="TextBox 3">
            <a:extLst>
              <a:ext uri="{FF2B5EF4-FFF2-40B4-BE49-F238E27FC236}">
                <a16:creationId xmlns:a16="http://schemas.microsoft.com/office/drawing/2014/main" id="{F0CB158C-060C-FEB4-71D1-5A904C990EBF}"/>
              </a:ext>
            </a:extLst>
          </p:cNvPr>
          <p:cNvSpPr txBox="1"/>
          <p:nvPr/>
        </p:nvSpPr>
        <p:spPr>
          <a:xfrm>
            <a:off x="384313" y="327413"/>
            <a:ext cx="3743564" cy="1938992"/>
          </a:xfrm>
          <a:prstGeom prst="rect">
            <a:avLst/>
          </a:prstGeom>
          <a:noFill/>
        </p:spPr>
        <p:txBody>
          <a:bodyPr wrap="square" rtlCol="0">
            <a:spAutoFit/>
          </a:bodyPr>
          <a:lstStyle/>
          <a:p>
            <a:r>
              <a:rPr lang="en-US" sz="4000" b="1" dirty="0">
                <a:solidFill>
                  <a:schemeClr val="tx2"/>
                </a:solidFill>
                <a:latin typeface="Georgia" panose="02040502050405020303" pitchFamily="18" charset="0"/>
              </a:rPr>
              <a:t>2023 Post- Survey Results</a:t>
            </a:r>
            <a:endParaRPr lang="es-MX" sz="4000" b="1" dirty="0">
              <a:solidFill>
                <a:schemeClr val="tx2"/>
              </a:solidFill>
              <a:latin typeface="Georgia" panose="02040502050405020303" pitchFamily="18" charset="0"/>
            </a:endParaRPr>
          </a:p>
        </p:txBody>
      </p:sp>
      <p:sp>
        <p:nvSpPr>
          <p:cNvPr id="5" name="TextBox 4">
            <a:extLst>
              <a:ext uri="{FF2B5EF4-FFF2-40B4-BE49-F238E27FC236}">
                <a16:creationId xmlns:a16="http://schemas.microsoft.com/office/drawing/2014/main" id="{BAC0C611-26A3-2686-C0B4-BD1346757728}"/>
              </a:ext>
            </a:extLst>
          </p:cNvPr>
          <p:cNvSpPr txBox="1"/>
          <p:nvPr/>
        </p:nvSpPr>
        <p:spPr>
          <a:xfrm>
            <a:off x="616616" y="2598237"/>
            <a:ext cx="2993887" cy="3046988"/>
          </a:xfrm>
          <a:prstGeom prst="rect">
            <a:avLst/>
          </a:prstGeom>
          <a:noFill/>
        </p:spPr>
        <p:txBody>
          <a:bodyPr wrap="square" rtlCol="0">
            <a:spAutoFit/>
          </a:bodyPr>
          <a:lstStyle/>
          <a:p>
            <a:r>
              <a:rPr lang="en-US" sz="2400" dirty="0"/>
              <a:t>95% of teachers who responded reported using the GHK Virtual toolkit (N=40)</a:t>
            </a:r>
          </a:p>
          <a:p>
            <a:pPr marL="285750" indent="-285750">
              <a:buFont typeface="Arial" panose="020B0604020202020204" pitchFamily="34" charset="0"/>
              <a:buChar char="•"/>
            </a:pPr>
            <a:endParaRPr lang="es-MX" sz="2400" dirty="0"/>
          </a:p>
          <a:p>
            <a:r>
              <a:rPr lang="es-MX" sz="2400" dirty="0" err="1"/>
              <a:t>Only</a:t>
            </a:r>
            <a:r>
              <a:rPr lang="es-MX" sz="2400" dirty="0"/>
              <a:t> 37 </a:t>
            </a:r>
            <a:r>
              <a:rPr lang="es-MX" sz="2400" dirty="0" err="1"/>
              <a:t>teachers</a:t>
            </a:r>
            <a:r>
              <a:rPr lang="es-MX" sz="2400" dirty="0"/>
              <a:t> </a:t>
            </a:r>
            <a:r>
              <a:rPr lang="es-MX" sz="2400" dirty="0" err="1"/>
              <a:t>completed</a:t>
            </a:r>
            <a:r>
              <a:rPr lang="es-MX" sz="2400" dirty="0"/>
              <a:t> </a:t>
            </a:r>
            <a:r>
              <a:rPr lang="es-MX" sz="2400" dirty="0" err="1"/>
              <a:t>this</a:t>
            </a:r>
            <a:r>
              <a:rPr lang="es-MX" sz="2400" dirty="0"/>
              <a:t> </a:t>
            </a:r>
            <a:r>
              <a:rPr lang="es-MX" sz="2400" dirty="0" err="1"/>
              <a:t>question</a:t>
            </a:r>
            <a:r>
              <a:rPr lang="es-MX" sz="2400" dirty="0"/>
              <a:t>.</a:t>
            </a:r>
            <a:endParaRPr lang="en-US" sz="2400" dirty="0"/>
          </a:p>
        </p:txBody>
      </p:sp>
      <p:pic>
        <p:nvPicPr>
          <p:cNvPr id="7" name="Picture 6">
            <a:extLst>
              <a:ext uri="{FF2B5EF4-FFF2-40B4-BE49-F238E27FC236}">
                <a16:creationId xmlns:a16="http://schemas.microsoft.com/office/drawing/2014/main" id="{EFC21746-8B7B-D1CE-4685-528D7EC16A85}"/>
              </a:ext>
            </a:extLst>
          </p:cNvPr>
          <p:cNvPicPr>
            <a:picLocks noChangeAspect="1"/>
          </p:cNvPicPr>
          <p:nvPr/>
        </p:nvPicPr>
        <p:blipFill rotWithShape="1">
          <a:blip r:embed="rId3"/>
          <a:srcRect l="3900"/>
          <a:stretch/>
        </p:blipFill>
        <p:spPr>
          <a:xfrm>
            <a:off x="3860800" y="756915"/>
            <a:ext cx="7946887" cy="5296910"/>
          </a:xfrm>
          <a:prstGeom prst="rect">
            <a:avLst/>
          </a:prstGeom>
        </p:spPr>
      </p:pic>
      <p:sp>
        <p:nvSpPr>
          <p:cNvPr id="8" name="TextBox 7">
            <a:extLst>
              <a:ext uri="{FF2B5EF4-FFF2-40B4-BE49-F238E27FC236}">
                <a16:creationId xmlns:a16="http://schemas.microsoft.com/office/drawing/2014/main" id="{27F4EDA6-B893-73E1-D72F-B303B4DA3F83}"/>
              </a:ext>
            </a:extLst>
          </p:cNvPr>
          <p:cNvSpPr txBox="1"/>
          <p:nvPr/>
        </p:nvSpPr>
        <p:spPr>
          <a:xfrm>
            <a:off x="4728827" y="2219350"/>
            <a:ext cx="565199" cy="276999"/>
          </a:xfrm>
          <a:prstGeom prst="rect">
            <a:avLst/>
          </a:prstGeom>
          <a:noFill/>
        </p:spPr>
        <p:txBody>
          <a:bodyPr wrap="square" rtlCol="0">
            <a:spAutoFit/>
          </a:bodyPr>
          <a:lstStyle/>
          <a:p>
            <a:r>
              <a:rPr lang="en-US" sz="1200" b="1" dirty="0">
                <a:solidFill>
                  <a:schemeClr val="bg1"/>
                </a:solidFill>
              </a:rPr>
              <a:t>97%</a:t>
            </a:r>
            <a:endParaRPr lang="es-MX" sz="1200" b="1" dirty="0">
              <a:solidFill>
                <a:schemeClr val="bg1"/>
              </a:solidFill>
            </a:endParaRPr>
          </a:p>
        </p:txBody>
      </p:sp>
      <p:sp>
        <p:nvSpPr>
          <p:cNvPr id="9" name="TextBox 8">
            <a:extLst>
              <a:ext uri="{FF2B5EF4-FFF2-40B4-BE49-F238E27FC236}">
                <a16:creationId xmlns:a16="http://schemas.microsoft.com/office/drawing/2014/main" id="{B7665F3A-5078-09FF-F36E-7E0AED55C00B}"/>
              </a:ext>
            </a:extLst>
          </p:cNvPr>
          <p:cNvSpPr txBox="1"/>
          <p:nvPr/>
        </p:nvSpPr>
        <p:spPr>
          <a:xfrm>
            <a:off x="5698319" y="2127906"/>
            <a:ext cx="565199" cy="276999"/>
          </a:xfrm>
          <a:prstGeom prst="rect">
            <a:avLst/>
          </a:prstGeom>
          <a:noFill/>
        </p:spPr>
        <p:txBody>
          <a:bodyPr wrap="square" rtlCol="0">
            <a:spAutoFit/>
          </a:bodyPr>
          <a:lstStyle/>
          <a:p>
            <a:r>
              <a:rPr lang="en-US" sz="1200" b="1" dirty="0">
                <a:solidFill>
                  <a:schemeClr val="bg1"/>
                </a:solidFill>
              </a:rPr>
              <a:t>100%</a:t>
            </a:r>
            <a:endParaRPr lang="es-MX" sz="1200" b="1" dirty="0">
              <a:solidFill>
                <a:schemeClr val="bg1"/>
              </a:solidFill>
            </a:endParaRPr>
          </a:p>
        </p:txBody>
      </p:sp>
      <p:sp>
        <p:nvSpPr>
          <p:cNvPr id="10" name="TextBox 9">
            <a:extLst>
              <a:ext uri="{FF2B5EF4-FFF2-40B4-BE49-F238E27FC236}">
                <a16:creationId xmlns:a16="http://schemas.microsoft.com/office/drawing/2014/main" id="{BA3D5CC7-E12A-B446-B435-05BF95E765DA}"/>
              </a:ext>
            </a:extLst>
          </p:cNvPr>
          <p:cNvSpPr txBox="1"/>
          <p:nvPr/>
        </p:nvSpPr>
        <p:spPr>
          <a:xfrm>
            <a:off x="6726812" y="2158684"/>
            <a:ext cx="565199" cy="276999"/>
          </a:xfrm>
          <a:prstGeom prst="rect">
            <a:avLst/>
          </a:prstGeom>
          <a:noFill/>
        </p:spPr>
        <p:txBody>
          <a:bodyPr wrap="square" rtlCol="0">
            <a:spAutoFit/>
          </a:bodyPr>
          <a:lstStyle/>
          <a:p>
            <a:r>
              <a:rPr lang="en-US" sz="1200" b="1" dirty="0">
                <a:solidFill>
                  <a:schemeClr val="bg1"/>
                </a:solidFill>
              </a:rPr>
              <a:t>97%</a:t>
            </a:r>
            <a:endParaRPr lang="es-MX" sz="1200" b="1" dirty="0">
              <a:solidFill>
                <a:schemeClr val="bg1"/>
              </a:solidFill>
            </a:endParaRPr>
          </a:p>
        </p:txBody>
      </p:sp>
      <p:sp>
        <p:nvSpPr>
          <p:cNvPr id="11" name="TextBox 10">
            <a:extLst>
              <a:ext uri="{FF2B5EF4-FFF2-40B4-BE49-F238E27FC236}">
                <a16:creationId xmlns:a16="http://schemas.microsoft.com/office/drawing/2014/main" id="{1447E468-445F-A8CC-F3F0-9AC3B6EB9B80}"/>
              </a:ext>
            </a:extLst>
          </p:cNvPr>
          <p:cNvSpPr txBox="1"/>
          <p:nvPr/>
        </p:nvSpPr>
        <p:spPr>
          <a:xfrm>
            <a:off x="7732583" y="2351720"/>
            <a:ext cx="565199" cy="276999"/>
          </a:xfrm>
          <a:prstGeom prst="rect">
            <a:avLst/>
          </a:prstGeom>
          <a:noFill/>
        </p:spPr>
        <p:txBody>
          <a:bodyPr wrap="square" rtlCol="0">
            <a:spAutoFit/>
          </a:bodyPr>
          <a:lstStyle/>
          <a:p>
            <a:r>
              <a:rPr lang="en-US" sz="1200" b="1" dirty="0">
                <a:solidFill>
                  <a:schemeClr val="bg1"/>
                </a:solidFill>
              </a:rPr>
              <a:t>92%</a:t>
            </a:r>
            <a:endParaRPr lang="es-MX" sz="1200" b="1" dirty="0">
              <a:solidFill>
                <a:schemeClr val="bg1"/>
              </a:solidFill>
            </a:endParaRPr>
          </a:p>
        </p:txBody>
      </p:sp>
      <p:sp>
        <p:nvSpPr>
          <p:cNvPr id="12" name="TextBox 11">
            <a:extLst>
              <a:ext uri="{FF2B5EF4-FFF2-40B4-BE49-F238E27FC236}">
                <a16:creationId xmlns:a16="http://schemas.microsoft.com/office/drawing/2014/main" id="{C5F92CB3-2ED1-2B5F-77B2-1CDCAADC7DBE}"/>
              </a:ext>
            </a:extLst>
          </p:cNvPr>
          <p:cNvSpPr txBox="1"/>
          <p:nvPr/>
        </p:nvSpPr>
        <p:spPr>
          <a:xfrm>
            <a:off x="10718800" y="2418291"/>
            <a:ext cx="505927" cy="276999"/>
          </a:xfrm>
          <a:prstGeom prst="rect">
            <a:avLst/>
          </a:prstGeom>
          <a:noFill/>
        </p:spPr>
        <p:txBody>
          <a:bodyPr wrap="square" rtlCol="0">
            <a:spAutoFit/>
          </a:bodyPr>
          <a:lstStyle/>
          <a:p>
            <a:r>
              <a:rPr lang="en-US" sz="1200" b="1" dirty="0">
                <a:solidFill>
                  <a:schemeClr val="bg1"/>
                </a:solidFill>
              </a:rPr>
              <a:t>89%</a:t>
            </a:r>
            <a:endParaRPr lang="es-MX" sz="1200" b="1" dirty="0">
              <a:solidFill>
                <a:schemeClr val="bg1"/>
              </a:solidFill>
            </a:endParaRPr>
          </a:p>
        </p:txBody>
      </p:sp>
      <p:sp>
        <p:nvSpPr>
          <p:cNvPr id="13" name="TextBox 12">
            <a:extLst>
              <a:ext uri="{FF2B5EF4-FFF2-40B4-BE49-F238E27FC236}">
                <a16:creationId xmlns:a16="http://schemas.microsoft.com/office/drawing/2014/main" id="{F9A4C3AB-8C18-C448-EBCE-36952593F4B5}"/>
              </a:ext>
            </a:extLst>
          </p:cNvPr>
          <p:cNvSpPr txBox="1"/>
          <p:nvPr/>
        </p:nvSpPr>
        <p:spPr>
          <a:xfrm>
            <a:off x="9731318" y="2557776"/>
            <a:ext cx="505927" cy="276999"/>
          </a:xfrm>
          <a:prstGeom prst="rect">
            <a:avLst/>
          </a:prstGeom>
          <a:noFill/>
        </p:spPr>
        <p:txBody>
          <a:bodyPr wrap="square" rtlCol="0">
            <a:spAutoFit/>
          </a:bodyPr>
          <a:lstStyle/>
          <a:p>
            <a:r>
              <a:rPr lang="en-US" sz="1200" b="1" dirty="0">
                <a:solidFill>
                  <a:schemeClr val="bg1"/>
                </a:solidFill>
              </a:rPr>
              <a:t>86%</a:t>
            </a:r>
            <a:endParaRPr lang="es-MX" sz="1200" b="1" dirty="0">
              <a:solidFill>
                <a:schemeClr val="bg1"/>
              </a:solidFill>
            </a:endParaRPr>
          </a:p>
        </p:txBody>
      </p:sp>
      <p:sp>
        <p:nvSpPr>
          <p:cNvPr id="14" name="TextBox 13">
            <a:extLst>
              <a:ext uri="{FF2B5EF4-FFF2-40B4-BE49-F238E27FC236}">
                <a16:creationId xmlns:a16="http://schemas.microsoft.com/office/drawing/2014/main" id="{092387E5-7A5C-2E34-904A-E4473D3675C3}"/>
              </a:ext>
            </a:extLst>
          </p:cNvPr>
          <p:cNvSpPr txBox="1"/>
          <p:nvPr/>
        </p:nvSpPr>
        <p:spPr>
          <a:xfrm>
            <a:off x="8724797" y="2413978"/>
            <a:ext cx="505927" cy="276999"/>
          </a:xfrm>
          <a:prstGeom prst="rect">
            <a:avLst/>
          </a:prstGeom>
          <a:noFill/>
        </p:spPr>
        <p:txBody>
          <a:bodyPr wrap="square" rtlCol="0">
            <a:spAutoFit/>
          </a:bodyPr>
          <a:lstStyle/>
          <a:p>
            <a:r>
              <a:rPr lang="en-US" sz="1200" b="1" dirty="0">
                <a:solidFill>
                  <a:schemeClr val="bg1"/>
                </a:solidFill>
              </a:rPr>
              <a:t>89%</a:t>
            </a:r>
            <a:endParaRPr lang="es-MX" sz="1200" b="1" dirty="0">
              <a:solidFill>
                <a:schemeClr val="bg1"/>
              </a:solidFill>
            </a:endParaRPr>
          </a:p>
        </p:txBody>
      </p:sp>
    </p:spTree>
    <p:extLst>
      <p:ext uri="{BB962C8B-B14F-4D97-AF65-F5344CB8AC3E}">
        <p14:creationId xmlns:p14="http://schemas.microsoft.com/office/powerpoint/2010/main" val="219382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634837-981B-BB3F-3A7B-12BF149B29E8}"/>
              </a:ext>
            </a:extLst>
          </p:cNvPr>
          <p:cNvSpPr>
            <a:spLocks noGrp="1"/>
          </p:cNvSpPr>
          <p:nvPr>
            <p:ph type="ftr" sz="quarter" idx="11"/>
          </p:nvPr>
        </p:nvSpPr>
        <p:spPr/>
        <p:txBody>
          <a:bodyPr/>
          <a:lstStyle/>
          <a:p>
            <a:r>
              <a:rPr lang="en-US"/>
              <a:t>OREGON STATE UNIVERSITY</a:t>
            </a:r>
            <a:endParaRPr lang="en-US" dirty="0"/>
          </a:p>
        </p:txBody>
      </p:sp>
      <p:sp>
        <p:nvSpPr>
          <p:cNvPr id="3" name="Slide Number Placeholder 2">
            <a:extLst>
              <a:ext uri="{FF2B5EF4-FFF2-40B4-BE49-F238E27FC236}">
                <a16:creationId xmlns:a16="http://schemas.microsoft.com/office/drawing/2014/main" id="{9BDBE196-ED47-F376-81C6-E23650BDEE25}"/>
              </a:ext>
            </a:extLst>
          </p:cNvPr>
          <p:cNvSpPr>
            <a:spLocks noGrp="1"/>
          </p:cNvSpPr>
          <p:nvPr>
            <p:ph type="sldNum" sz="quarter" idx="12"/>
          </p:nvPr>
        </p:nvSpPr>
        <p:spPr/>
        <p:txBody>
          <a:bodyPr/>
          <a:lstStyle/>
          <a:p>
            <a:fld id="{AAB6004F-53F9-E74D-AC89-56EA63355CB3}" type="slidenum">
              <a:rPr lang="en-US" smtClean="0"/>
              <a:pPr/>
              <a:t>14</a:t>
            </a:fld>
            <a:endParaRPr lang="en-US" dirty="0"/>
          </a:p>
        </p:txBody>
      </p:sp>
      <p:pic>
        <p:nvPicPr>
          <p:cNvPr id="4" name="Picture 3">
            <a:extLst>
              <a:ext uri="{FF2B5EF4-FFF2-40B4-BE49-F238E27FC236}">
                <a16:creationId xmlns:a16="http://schemas.microsoft.com/office/drawing/2014/main" id="{FACD384D-A695-EF5D-3780-A33BF8918179}"/>
              </a:ext>
            </a:extLst>
          </p:cNvPr>
          <p:cNvPicPr>
            <a:picLocks noChangeAspect="1"/>
          </p:cNvPicPr>
          <p:nvPr/>
        </p:nvPicPr>
        <p:blipFill>
          <a:blip r:embed="rId3"/>
          <a:stretch>
            <a:fillRect/>
          </a:stretch>
        </p:blipFill>
        <p:spPr>
          <a:xfrm>
            <a:off x="1282524" y="633008"/>
            <a:ext cx="9135514" cy="5591983"/>
          </a:xfrm>
          <a:prstGeom prst="rect">
            <a:avLst/>
          </a:prstGeom>
        </p:spPr>
      </p:pic>
    </p:spTree>
    <p:extLst>
      <p:ext uri="{BB962C8B-B14F-4D97-AF65-F5344CB8AC3E}">
        <p14:creationId xmlns:p14="http://schemas.microsoft.com/office/powerpoint/2010/main" val="4196405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B8785CE-D690-046A-DC09-02E4170D2D8D}"/>
              </a:ext>
            </a:extLst>
          </p:cNvPr>
          <p:cNvSpPr>
            <a:spLocks noGrp="1"/>
          </p:cNvSpPr>
          <p:nvPr>
            <p:ph type="ftr" sz="quarter" idx="11"/>
          </p:nvPr>
        </p:nvSpPr>
        <p:spPr/>
        <p:txBody>
          <a:bodyPr/>
          <a:lstStyle/>
          <a:p>
            <a:r>
              <a:rPr lang="en-US"/>
              <a:t>OREGON STATE UNIVERSITY</a:t>
            </a:r>
            <a:endParaRPr lang="en-US" dirty="0"/>
          </a:p>
        </p:txBody>
      </p:sp>
      <p:sp>
        <p:nvSpPr>
          <p:cNvPr id="3" name="Slide Number Placeholder 2">
            <a:extLst>
              <a:ext uri="{FF2B5EF4-FFF2-40B4-BE49-F238E27FC236}">
                <a16:creationId xmlns:a16="http://schemas.microsoft.com/office/drawing/2014/main" id="{ED21859E-9CA1-D8AE-389A-C51829227356}"/>
              </a:ext>
            </a:extLst>
          </p:cNvPr>
          <p:cNvSpPr>
            <a:spLocks noGrp="1"/>
          </p:cNvSpPr>
          <p:nvPr>
            <p:ph type="sldNum" sz="quarter" idx="12"/>
          </p:nvPr>
        </p:nvSpPr>
        <p:spPr/>
        <p:txBody>
          <a:bodyPr/>
          <a:lstStyle/>
          <a:p>
            <a:fld id="{AAB6004F-53F9-E74D-AC89-56EA63355CB3}" type="slidenum">
              <a:rPr lang="en-US" smtClean="0"/>
              <a:pPr/>
              <a:t>15</a:t>
            </a:fld>
            <a:endParaRPr lang="en-US" dirty="0"/>
          </a:p>
        </p:txBody>
      </p:sp>
      <p:pic>
        <p:nvPicPr>
          <p:cNvPr id="5" name="Picture 4">
            <a:extLst>
              <a:ext uri="{FF2B5EF4-FFF2-40B4-BE49-F238E27FC236}">
                <a16:creationId xmlns:a16="http://schemas.microsoft.com/office/drawing/2014/main" id="{65BBC2FF-08CA-6EAB-68EC-B460C41057D6}"/>
              </a:ext>
            </a:extLst>
          </p:cNvPr>
          <p:cNvPicPr>
            <a:picLocks noChangeAspect="1"/>
          </p:cNvPicPr>
          <p:nvPr/>
        </p:nvPicPr>
        <p:blipFill>
          <a:blip r:embed="rId3"/>
          <a:stretch>
            <a:fillRect/>
          </a:stretch>
        </p:blipFill>
        <p:spPr>
          <a:xfrm>
            <a:off x="243588" y="184149"/>
            <a:ext cx="6505386" cy="6407150"/>
          </a:xfrm>
          <a:prstGeom prst="rect">
            <a:avLst/>
          </a:prstGeom>
        </p:spPr>
      </p:pic>
      <p:sp>
        <p:nvSpPr>
          <p:cNvPr id="6" name="TextBox 5">
            <a:extLst>
              <a:ext uri="{FF2B5EF4-FFF2-40B4-BE49-F238E27FC236}">
                <a16:creationId xmlns:a16="http://schemas.microsoft.com/office/drawing/2014/main" id="{8D10C511-4C16-20F7-95C3-49EFE94C0C33}"/>
              </a:ext>
            </a:extLst>
          </p:cNvPr>
          <p:cNvSpPr txBox="1"/>
          <p:nvPr/>
        </p:nvSpPr>
        <p:spPr>
          <a:xfrm>
            <a:off x="4559300" y="1600200"/>
            <a:ext cx="1689100" cy="369332"/>
          </a:xfrm>
          <a:prstGeom prst="rect">
            <a:avLst/>
          </a:prstGeom>
          <a:noFill/>
        </p:spPr>
        <p:txBody>
          <a:bodyPr wrap="square" rtlCol="0">
            <a:spAutoFit/>
          </a:bodyPr>
          <a:lstStyle/>
          <a:p>
            <a:r>
              <a:rPr lang="en-US" dirty="0"/>
              <a:t>N=33</a:t>
            </a:r>
            <a:endParaRPr lang="es-MX" dirty="0"/>
          </a:p>
        </p:txBody>
      </p:sp>
      <p:sp>
        <p:nvSpPr>
          <p:cNvPr id="7" name="TextBox 6">
            <a:extLst>
              <a:ext uri="{FF2B5EF4-FFF2-40B4-BE49-F238E27FC236}">
                <a16:creationId xmlns:a16="http://schemas.microsoft.com/office/drawing/2014/main" id="{4BFB43FE-C60E-3B15-8BE8-BCECBC1DF86E}"/>
              </a:ext>
            </a:extLst>
          </p:cNvPr>
          <p:cNvSpPr txBox="1"/>
          <p:nvPr/>
        </p:nvSpPr>
        <p:spPr>
          <a:xfrm>
            <a:off x="1159726" y="3995146"/>
            <a:ext cx="713679" cy="261610"/>
          </a:xfrm>
          <a:prstGeom prst="rect">
            <a:avLst/>
          </a:prstGeom>
          <a:noFill/>
        </p:spPr>
        <p:txBody>
          <a:bodyPr wrap="square" rtlCol="0">
            <a:spAutoFit/>
          </a:bodyPr>
          <a:lstStyle/>
          <a:p>
            <a:r>
              <a:rPr lang="en-US" sz="1100" dirty="0">
                <a:solidFill>
                  <a:schemeClr val="bg1"/>
                </a:solidFill>
              </a:rPr>
              <a:t>81%</a:t>
            </a:r>
            <a:endParaRPr lang="es-MX" sz="1100" dirty="0">
              <a:solidFill>
                <a:schemeClr val="bg1"/>
              </a:solidFill>
            </a:endParaRPr>
          </a:p>
        </p:txBody>
      </p:sp>
      <p:sp>
        <p:nvSpPr>
          <p:cNvPr id="8" name="TextBox 7">
            <a:extLst>
              <a:ext uri="{FF2B5EF4-FFF2-40B4-BE49-F238E27FC236}">
                <a16:creationId xmlns:a16="http://schemas.microsoft.com/office/drawing/2014/main" id="{1F1D186A-48C8-0030-C6E5-AF84E3540F16}"/>
              </a:ext>
            </a:extLst>
          </p:cNvPr>
          <p:cNvSpPr txBox="1"/>
          <p:nvPr/>
        </p:nvSpPr>
        <p:spPr>
          <a:xfrm>
            <a:off x="1873405" y="4705107"/>
            <a:ext cx="713679" cy="261610"/>
          </a:xfrm>
          <a:prstGeom prst="rect">
            <a:avLst/>
          </a:prstGeom>
          <a:noFill/>
        </p:spPr>
        <p:txBody>
          <a:bodyPr wrap="square" rtlCol="0">
            <a:spAutoFit/>
          </a:bodyPr>
          <a:lstStyle/>
          <a:p>
            <a:r>
              <a:rPr lang="en-US" sz="1100" dirty="0">
                <a:solidFill>
                  <a:schemeClr val="bg1"/>
                </a:solidFill>
              </a:rPr>
              <a:t>39%</a:t>
            </a:r>
            <a:endParaRPr lang="es-MX" sz="1100" dirty="0">
              <a:solidFill>
                <a:schemeClr val="bg1"/>
              </a:solidFill>
            </a:endParaRPr>
          </a:p>
        </p:txBody>
      </p:sp>
      <p:sp>
        <p:nvSpPr>
          <p:cNvPr id="9" name="TextBox 8">
            <a:extLst>
              <a:ext uri="{FF2B5EF4-FFF2-40B4-BE49-F238E27FC236}">
                <a16:creationId xmlns:a16="http://schemas.microsoft.com/office/drawing/2014/main" id="{3290B055-0871-FBD2-20FA-E00F98252F50}"/>
              </a:ext>
            </a:extLst>
          </p:cNvPr>
          <p:cNvSpPr txBox="1"/>
          <p:nvPr/>
        </p:nvSpPr>
        <p:spPr>
          <a:xfrm>
            <a:off x="2687601" y="4732607"/>
            <a:ext cx="713679" cy="261610"/>
          </a:xfrm>
          <a:prstGeom prst="rect">
            <a:avLst/>
          </a:prstGeom>
          <a:noFill/>
        </p:spPr>
        <p:txBody>
          <a:bodyPr wrap="square" rtlCol="0">
            <a:spAutoFit/>
          </a:bodyPr>
          <a:lstStyle/>
          <a:p>
            <a:r>
              <a:rPr lang="en-US" sz="1100" dirty="0">
                <a:solidFill>
                  <a:schemeClr val="bg1"/>
                </a:solidFill>
              </a:rPr>
              <a:t>33%</a:t>
            </a:r>
            <a:endParaRPr lang="es-MX" sz="1100" dirty="0">
              <a:solidFill>
                <a:schemeClr val="bg1"/>
              </a:solidFill>
            </a:endParaRPr>
          </a:p>
        </p:txBody>
      </p:sp>
      <p:sp>
        <p:nvSpPr>
          <p:cNvPr id="10" name="TextBox 9">
            <a:extLst>
              <a:ext uri="{FF2B5EF4-FFF2-40B4-BE49-F238E27FC236}">
                <a16:creationId xmlns:a16="http://schemas.microsoft.com/office/drawing/2014/main" id="{B0683E6C-DBBB-F79A-6A60-F77C1FB10828}"/>
              </a:ext>
            </a:extLst>
          </p:cNvPr>
          <p:cNvSpPr txBox="1"/>
          <p:nvPr/>
        </p:nvSpPr>
        <p:spPr>
          <a:xfrm>
            <a:off x="3443143" y="3875853"/>
            <a:ext cx="713679" cy="261610"/>
          </a:xfrm>
          <a:prstGeom prst="rect">
            <a:avLst/>
          </a:prstGeom>
          <a:noFill/>
        </p:spPr>
        <p:txBody>
          <a:bodyPr wrap="square" rtlCol="0">
            <a:spAutoFit/>
          </a:bodyPr>
          <a:lstStyle/>
          <a:p>
            <a:r>
              <a:rPr lang="en-US" sz="1100" dirty="0">
                <a:solidFill>
                  <a:schemeClr val="bg1"/>
                </a:solidFill>
              </a:rPr>
              <a:t>90%</a:t>
            </a:r>
            <a:endParaRPr lang="es-MX" sz="1100" dirty="0">
              <a:solidFill>
                <a:schemeClr val="bg1"/>
              </a:solidFill>
            </a:endParaRPr>
          </a:p>
        </p:txBody>
      </p:sp>
      <p:sp>
        <p:nvSpPr>
          <p:cNvPr id="11" name="TextBox 10">
            <a:extLst>
              <a:ext uri="{FF2B5EF4-FFF2-40B4-BE49-F238E27FC236}">
                <a16:creationId xmlns:a16="http://schemas.microsoft.com/office/drawing/2014/main" id="{B6101F25-488E-DEE3-E0E0-497AE5ADB04E}"/>
              </a:ext>
            </a:extLst>
          </p:cNvPr>
          <p:cNvSpPr txBox="1"/>
          <p:nvPr/>
        </p:nvSpPr>
        <p:spPr>
          <a:xfrm>
            <a:off x="4202460" y="3927438"/>
            <a:ext cx="713679" cy="261610"/>
          </a:xfrm>
          <a:prstGeom prst="rect">
            <a:avLst/>
          </a:prstGeom>
          <a:noFill/>
        </p:spPr>
        <p:txBody>
          <a:bodyPr wrap="square" rtlCol="0">
            <a:spAutoFit/>
          </a:bodyPr>
          <a:lstStyle/>
          <a:p>
            <a:r>
              <a:rPr lang="en-US" sz="1100" dirty="0">
                <a:solidFill>
                  <a:schemeClr val="bg1"/>
                </a:solidFill>
              </a:rPr>
              <a:t>88%</a:t>
            </a:r>
            <a:endParaRPr lang="es-MX" sz="1100" dirty="0">
              <a:solidFill>
                <a:schemeClr val="bg1"/>
              </a:solidFill>
            </a:endParaRPr>
          </a:p>
        </p:txBody>
      </p:sp>
      <p:sp>
        <p:nvSpPr>
          <p:cNvPr id="12" name="TextBox 11">
            <a:extLst>
              <a:ext uri="{FF2B5EF4-FFF2-40B4-BE49-F238E27FC236}">
                <a16:creationId xmlns:a16="http://schemas.microsoft.com/office/drawing/2014/main" id="{C1B5381B-2C93-D44B-E519-354288504624}"/>
              </a:ext>
            </a:extLst>
          </p:cNvPr>
          <p:cNvSpPr txBox="1"/>
          <p:nvPr/>
        </p:nvSpPr>
        <p:spPr>
          <a:xfrm>
            <a:off x="4961777" y="4050382"/>
            <a:ext cx="713679" cy="261610"/>
          </a:xfrm>
          <a:prstGeom prst="rect">
            <a:avLst/>
          </a:prstGeom>
          <a:noFill/>
        </p:spPr>
        <p:txBody>
          <a:bodyPr wrap="square" rtlCol="0">
            <a:spAutoFit/>
          </a:bodyPr>
          <a:lstStyle/>
          <a:p>
            <a:r>
              <a:rPr lang="en-US" sz="1100" dirty="0">
                <a:solidFill>
                  <a:schemeClr val="bg1"/>
                </a:solidFill>
              </a:rPr>
              <a:t>77%</a:t>
            </a:r>
            <a:endParaRPr lang="es-MX" sz="1100" dirty="0">
              <a:solidFill>
                <a:schemeClr val="bg1"/>
              </a:solidFill>
            </a:endParaRPr>
          </a:p>
        </p:txBody>
      </p:sp>
      <p:sp>
        <p:nvSpPr>
          <p:cNvPr id="13" name="TextBox 12">
            <a:extLst>
              <a:ext uri="{FF2B5EF4-FFF2-40B4-BE49-F238E27FC236}">
                <a16:creationId xmlns:a16="http://schemas.microsoft.com/office/drawing/2014/main" id="{E7331C4D-525F-EB81-F73D-EFB5582978B7}"/>
              </a:ext>
            </a:extLst>
          </p:cNvPr>
          <p:cNvSpPr txBox="1"/>
          <p:nvPr/>
        </p:nvSpPr>
        <p:spPr>
          <a:xfrm>
            <a:off x="5721094" y="4125951"/>
            <a:ext cx="713679" cy="261610"/>
          </a:xfrm>
          <a:prstGeom prst="rect">
            <a:avLst/>
          </a:prstGeom>
          <a:noFill/>
        </p:spPr>
        <p:txBody>
          <a:bodyPr wrap="square" rtlCol="0">
            <a:spAutoFit/>
          </a:bodyPr>
          <a:lstStyle/>
          <a:p>
            <a:r>
              <a:rPr lang="en-US" sz="1100" dirty="0">
                <a:solidFill>
                  <a:schemeClr val="bg1"/>
                </a:solidFill>
              </a:rPr>
              <a:t>76%</a:t>
            </a:r>
            <a:endParaRPr lang="es-MX" sz="1100" dirty="0">
              <a:solidFill>
                <a:schemeClr val="bg1"/>
              </a:solidFill>
            </a:endParaRPr>
          </a:p>
        </p:txBody>
      </p:sp>
      <p:sp>
        <p:nvSpPr>
          <p:cNvPr id="14" name="TextBox 13">
            <a:extLst>
              <a:ext uri="{FF2B5EF4-FFF2-40B4-BE49-F238E27FC236}">
                <a16:creationId xmlns:a16="http://schemas.microsoft.com/office/drawing/2014/main" id="{545F75C9-C21F-2367-2289-EE457B056A86}"/>
              </a:ext>
            </a:extLst>
          </p:cNvPr>
          <p:cNvSpPr txBox="1"/>
          <p:nvPr/>
        </p:nvSpPr>
        <p:spPr>
          <a:xfrm>
            <a:off x="6675120" y="701040"/>
            <a:ext cx="5050786" cy="3785652"/>
          </a:xfrm>
          <a:prstGeom prst="rect">
            <a:avLst/>
          </a:prstGeom>
          <a:noFill/>
        </p:spPr>
        <p:txBody>
          <a:bodyPr wrap="square" rtlCol="0">
            <a:spAutoFit/>
          </a:bodyPr>
          <a:lstStyle/>
          <a:p>
            <a:pPr algn="l"/>
            <a:r>
              <a:rPr lang="en-US" sz="1600" i="1" dirty="0">
                <a:solidFill>
                  <a:schemeClr val="tx2"/>
                </a:solidFill>
              </a:rPr>
              <a:t>“</a:t>
            </a:r>
            <a:r>
              <a:rPr lang="en-US" sz="1600" b="0" i="1" u="none" strike="noStrike" baseline="0" dirty="0">
                <a:solidFill>
                  <a:schemeClr val="tx2"/>
                </a:solidFill>
              </a:rPr>
              <a:t>My students were able to complete the coloring sheets, our lessons were interactive and linked to our new garden. Thanks, to the money provided  students were able to do some produce and local produce testing. I played the video lessons in class, and we have conversations about what students learned, and then we worked </a:t>
            </a:r>
            <a:r>
              <a:rPr lang="es-MX" sz="1600" b="0" i="1" u="none" strike="noStrike" baseline="0" dirty="0" err="1">
                <a:solidFill>
                  <a:schemeClr val="tx2"/>
                </a:solidFill>
              </a:rPr>
              <a:t>on</a:t>
            </a:r>
            <a:r>
              <a:rPr lang="es-MX" sz="1600" b="0" i="1" u="none" strike="noStrike" baseline="0" dirty="0">
                <a:solidFill>
                  <a:schemeClr val="tx2"/>
                </a:solidFill>
              </a:rPr>
              <a:t> </a:t>
            </a:r>
            <a:r>
              <a:rPr lang="es-MX" sz="1600" b="0" i="1" u="none" strike="noStrike" baseline="0" dirty="0" err="1">
                <a:solidFill>
                  <a:schemeClr val="tx2"/>
                </a:solidFill>
              </a:rPr>
              <a:t>the</a:t>
            </a:r>
            <a:r>
              <a:rPr lang="es-MX" sz="1600" b="0" i="1" u="none" strike="noStrike" baseline="0" dirty="0">
                <a:solidFill>
                  <a:schemeClr val="tx2"/>
                </a:solidFill>
              </a:rPr>
              <a:t> </a:t>
            </a:r>
            <a:r>
              <a:rPr lang="es-MX" sz="1600" b="0" i="1" u="none" strike="noStrike" baseline="0" dirty="0" err="1">
                <a:solidFill>
                  <a:schemeClr val="tx2"/>
                </a:solidFill>
              </a:rPr>
              <a:t>activities</a:t>
            </a:r>
            <a:r>
              <a:rPr lang="es-MX" sz="1600" b="0" i="1" u="none" strike="noStrike" baseline="0" dirty="0">
                <a:solidFill>
                  <a:schemeClr val="tx2"/>
                </a:solidFill>
              </a:rPr>
              <a:t>.”</a:t>
            </a:r>
          </a:p>
          <a:p>
            <a:pPr algn="l"/>
            <a:endParaRPr lang="es-MX" sz="1600" i="1" dirty="0">
              <a:solidFill>
                <a:schemeClr val="tx2"/>
              </a:solidFill>
            </a:endParaRPr>
          </a:p>
          <a:p>
            <a:pPr algn="l"/>
            <a:endParaRPr lang="es-MX" sz="1600" i="1" dirty="0">
              <a:solidFill>
                <a:schemeClr val="tx2"/>
              </a:solidFill>
            </a:endParaRPr>
          </a:p>
          <a:p>
            <a:pPr algn="l"/>
            <a:endParaRPr lang="en-US" sz="1600" i="1" dirty="0">
              <a:solidFill>
                <a:schemeClr val="tx2"/>
              </a:solidFill>
            </a:endParaRPr>
          </a:p>
          <a:p>
            <a:pPr algn="l"/>
            <a:r>
              <a:rPr lang="en-US" sz="1600" i="1" dirty="0">
                <a:solidFill>
                  <a:schemeClr val="tx2"/>
                </a:solidFill>
              </a:rPr>
              <a:t>“</a:t>
            </a:r>
            <a:r>
              <a:rPr lang="en-US" sz="1600" b="0" i="1" u="none" strike="noStrike" baseline="0" dirty="0">
                <a:solidFill>
                  <a:schemeClr val="tx2"/>
                </a:solidFill>
              </a:rPr>
              <a:t>The hardcopy handouts made it easy to make copies to send home for homework. Some students told me they tried out the recipes at home. We successfully grew radishes thanks to the supplies we got. I liked that the students kept track of stuff with the mission logs. They liked tasting foods they had never tried before.”</a:t>
            </a:r>
            <a:endParaRPr lang="es-MX" sz="1600" i="1" dirty="0">
              <a:solidFill>
                <a:schemeClr val="tx2"/>
              </a:solidFill>
            </a:endParaRPr>
          </a:p>
        </p:txBody>
      </p:sp>
    </p:spTree>
    <p:extLst>
      <p:ext uri="{BB962C8B-B14F-4D97-AF65-F5344CB8AC3E}">
        <p14:creationId xmlns:p14="http://schemas.microsoft.com/office/powerpoint/2010/main" val="497331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86945F2-FCD5-BB24-A8C3-A5A0E609C925}"/>
              </a:ext>
            </a:extLst>
          </p:cNvPr>
          <p:cNvSpPr>
            <a:spLocks noGrp="1"/>
          </p:cNvSpPr>
          <p:nvPr>
            <p:ph type="ftr" sz="quarter" idx="11"/>
          </p:nvPr>
        </p:nvSpPr>
        <p:spPr/>
        <p:txBody>
          <a:bodyPr/>
          <a:lstStyle/>
          <a:p>
            <a:r>
              <a:rPr lang="en-US" dirty="0"/>
              <a:t>OREGON STATE UNIVERSITY</a:t>
            </a:r>
          </a:p>
        </p:txBody>
      </p:sp>
      <p:sp>
        <p:nvSpPr>
          <p:cNvPr id="3" name="Slide Number Placeholder 2">
            <a:extLst>
              <a:ext uri="{FF2B5EF4-FFF2-40B4-BE49-F238E27FC236}">
                <a16:creationId xmlns:a16="http://schemas.microsoft.com/office/drawing/2014/main" id="{8393AF69-9077-5922-50CD-9CCF326AE247}"/>
              </a:ext>
            </a:extLst>
          </p:cNvPr>
          <p:cNvSpPr>
            <a:spLocks noGrp="1"/>
          </p:cNvSpPr>
          <p:nvPr>
            <p:ph type="sldNum" sz="quarter" idx="12"/>
          </p:nvPr>
        </p:nvSpPr>
        <p:spPr/>
        <p:txBody>
          <a:bodyPr/>
          <a:lstStyle/>
          <a:p>
            <a:fld id="{AAB6004F-53F9-E74D-AC89-56EA63355CB3}" type="slidenum">
              <a:rPr lang="en-US" smtClean="0"/>
              <a:pPr/>
              <a:t>16</a:t>
            </a:fld>
            <a:endParaRPr lang="en-US" dirty="0"/>
          </a:p>
        </p:txBody>
      </p:sp>
      <p:pic>
        <p:nvPicPr>
          <p:cNvPr id="5" name="Picture 4">
            <a:extLst>
              <a:ext uri="{FF2B5EF4-FFF2-40B4-BE49-F238E27FC236}">
                <a16:creationId xmlns:a16="http://schemas.microsoft.com/office/drawing/2014/main" id="{AB87CC89-2404-0C1C-F21E-C403D26C6AD1}"/>
              </a:ext>
            </a:extLst>
          </p:cNvPr>
          <p:cNvPicPr>
            <a:picLocks noChangeAspect="1"/>
          </p:cNvPicPr>
          <p:nvPr/>
        </p:nvPicPr>
        <p:blipFill rotWithShape="1">
          <a:blip r:embed="rId3"/>
          <a:srcRect b="48777"/>
          <a:stretch/>
        </p:blipFill>
        <p:spPr>
          <a:xfrm>
            <a:off x="398462" y="431800"/>
            <a:ext cx="11535766" cy="5600699"/>
          </a:xfrm>
          <a:prstGeom prst="rect">
            <a:avLst/>
          </a:prstGeom>
        </p:spPr>
      </p:pic>
      <p:sp>
        <p:nvSpPr>
          <p:cNvPr id="7" name="TextBox 6">
            <a:extLst>
              <a:ext uri="{FF2B5EF4-FFF2-40B4-BE49-F238E27FC236}">
                <a16:creationId xmlns:a16="http://schemas.microsoft.com/office/drawing/2014/main" id="{664B7768-2CAF-DE4B-C701-BF36F86319CE}"/>
              </a:ext>
            </a:extLst>
          </p:cNvPr>
          <p:cNvSpPr txBox="1"/>
          <p:nvPr/>
        </p:nvSpPr>
        <p:spPr>
          <a:xfrm>
            <a:off x="1417320" y="6032499"/>
            <a:ext cx="1844040" cy="369332"/>
          </a:xfrm>
          <a:prstGeom prst="rect">
            <a:avLst/>
          </a:prstGeom>
          <a:noFill/>
        </p:spPr>
        <p:txBody>
          <a:bodyPr wrap="square" rtlCol="0">
            <a:spAutoFit/>
          </a:bodyPr>
          <a:lstStyle/>
          <a:p>
            <a:r>
              <a:rPr lang="en-US" dirty="0"/>
              <a:t>N=34</a:t>
            </a:r>
            <a:endParaRPr lang="es-MX" dirty="0"/>
          </a:p>
        </p:txBody>
      </p:sp>
      <p:sp>
        <p:nvSpPr>
          <p:cNvPr id="8" name="TextBox 7">
            <a:extLst>
              <a:ext uri="{FF2B5EF4-FFF2-40B4-BE49-F238E27FC236}">
                <a16:creationId xmlns:a16="http://schemas.microsoft.com/office/drawing/2014/main" id="{05267CF2-5AE8-C3B1-8511-A0DC56CDFBAD}"/>
              </a:ext>
            </a:extLst>
          </p:cNvPr>
          <p:cNvSpPr txBox="1"/>
          <p:nvPr/>
        </p:nvSpPr>
        <p:spPr>
          <a:xfrm>
            <a:off x="8930642" y="2331720"/>
            <a:ext cx="701038" cy="338554"/>
          </a:xfrm>
          <a:prstGeom prst="rect">
            <a:avLst/>
          </a:prstGeom>
          <a:noFill/>
        </p:spPr>
        <p:txBody>
          <a:bodyPr wrap="square" rtlCol="0">
            <a:spAutoFit/>
          </a:bodyPr>
          <a:lstStyle/>
          <a:p>
            <a:r>
              <a:rPr lang="en-US" sz="1600" dirty="0">
                <a:solidFill>
                  <a:schemeClr val="bg1"/>
                </a:solidFill>
              </a:rPr>
              <a:t>53%</a:t>
            </a:r>
            <a:endParaRPr lang="es-MX" sz="1600" dirty="0">
              <a:solidFill>
                <a:schemeClr val="bg1"/>
              </a:solidFill>
            </a:endParaRPr>
          </a:p>
        </p:txBody>
      </p:sp>
      <p:sp>
        <p:nvSpPr>
          <p:cNvPr id="9" name="TextBox 8">
            <a:extLst>
              <a:ext uri="{FF2B5EF4-FFF2-40B4-BE49-F238E27FC236}">
                <a16:creationId xmlns:a16="http://schemas.microsoft.com/office/drawing/2014/main" id="{A92E4063-2304-B96A-B88B-A2AACB1346D2}"/>
              </a:ext>
            </a:extLst>
          </p:cNvPr>
          <p:cNvSpPr txBox="1"/>
          <p:nvPr/>
        </p:nvSpPr>
        <p:spPr>
          <a:xfrm>
            <a:off x="10530842" y="3642360"/>
            <a:ext cx="701038" cy="338554"/>
          </a:xfrm>
          <a:prstGeom prst="rect">
            <a:avLst/>
          </a:prstGeom>
          <a:noFill/>
        </p:spPr>
        <p:txBody>
          <a:bodyPr wrap="square" rtlCol="0">
            <a:spAutoFit/>
          </a:bodyPr>
          <a:lstStyle/>
          <a:p>
            <a:r>
              <a:rPr lang="en-US" sz="1600" dirty="0">
                <a:solidFill>
                  <a:schemeClr val="bg1"/>
                </a:solidFill>
              </a:rPr>
              <a:t>24%</a:t>
            </a:r>
            <a:endParaRPr lang="es-MX" sz="1600" dirty="0">
              <a:solidFill>
                <a:schemeClr val="bg1"/>
              </a:solidFill>
            </a:endParaRPr>
          </a:p>
        </p:txBody>
      </p:sp>
      <p:sp>
        <p:nvSpPr>
          <p:cNvPr id="11" name="TextBox 10">
            <a:extLst>
              <a:ext uri="{FF2B5EF4-FFF2-40B4-BE49-F238E27FC236}">
                <a16:creationId xmlns:a16="http://schemas.microsoft.com/office/drawing/2014/main" id="{DFBD320A-A7AB-0086-16D3-A3C6A4828EAB}"/>
              </a:ext>
            </a:extLst>
          </p:cNvPr>
          <p:cNvSpPr txBox="1"/>
          <p:nvPr/>
        </p:nvSpPr>
        <p:spPr>
          <a:xfrm>
            <a:off x="7304611" y="3837900"/>
            <a:ext cx="701038" cy="338554"/>
          </a:xfrm>
          <a:prstGeom prst="rect">
            <a:avLst/>
          </a:prstGeom>
          <a:noFill/>
        </p:spPr>
        <p:txBody>
          <a:bodyPr wrap="square" rtlCol="0">
            <a:spAutoFit/>
          </a:bodyPr>
          <a:lstStyle/>
          <a:p>
            <a:r>
              <a:rPr lang="en-US" sz="1600" dirty="0">
                <a:solidFill>
                  <a:schemeClr val="bg1"/>
                </a:solidFill>
              </a:rPr>
              <a:t>18%</a:t>
            </a:r>
            <a:endParaRPr lang="es-MX" sz="1600" dirty="0">
              <a:solidFill>
                <a:schemeClr val="bg1"/>
              </a:solidFill>
            </a:endParaRPr>
          </a:p>
        </p:txBody>
      </p:sp>
      <p:sp>
        <p:nvSpPr>
          <p:cNvPr id="12" name="TextBox 11">
            <a:extLst>
              <a:ext uri="{FF2B5EF4-FFF2-40B4-BE49-F238E27FC236}">
                <a16:creationId xmlns:a16="http://schemas.microsoft.com/office/drawing/2014/main" id="{4CE08879-D565-92EA-67D5-D1A72B5232C1}"/>
              </a:ext>
            </a:extLst>
          </p:cNvPr>
          <p:cNvSpPr txBox="1"/>
          <p:nvPr/>
        </p:nvSpPr>
        <p:spPr>
          <a:xfrm>
            <a:off x="4038600" y="4389294"/>
            <a:ext cx="701038" cy="338554"/>
          </a:xfrm>
          <a:prstGeom prst="rect">
            <a:avLst/>
          </a:prstGeom>
          <a:noFill/>
        </p:spPr>
        <p:txBody>
          <a:bodyPr wrap="square" rtlCol="0">
            <a:spAutoFit/>
          </a:bodyPr>
          <a:lstStyle/>
          <a:p>
            <a:r>
              <a:rPr lang="en-US" sz="1600" dirty="0">
                <a:solidFill>
                  <a:schemeClr val="bg1"/>
                </a:solidFill>
              </a:rPr>
              <a:t>6%</a:t>
            </a:r>
            <a:endParaRPr lang="es-MX" sz="1600" dirty="0">
              <a:solidFill>
                <a:schemeClr val="bg1"/>
              </a:solidFill>
            </a:endParaRPr>
          </a:p>
        </p:txBody>
      </p:sp>
    </p:spTree>
    <p:extLst>
      <p:ext uri="{BB962C8B-B14F-4D97-AF65-F5344CB8AC3E}">
        <p14:creationId xmlns:p14="http://schemas.microsoft.com/office/powerpoint/2010/main" val="3185713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46DBEA-6AE3-DC86-067D-F8D813617AE5}"/>
              </a:ext>
            </a:extLst>
          </p:cNvPr>
          <p:cNvSpPr>
            <a:spLocks noGrp="1"/>
          </p:cNvSpPr>
          <p:nvPr>
            <p:ph type="ftr" sz="quarter" idx="11"/>
          </p:nvPr>
        </p:nvSpPr>
        <p:spPr/>
        <p:txBody>
          <a:bodyPr/>
          <a:lstStyle/>
          <a:p>
            <a:r>
              <a:rPr lang="en-US"/>
              <a:t>OREGON STATE UNIVERSITY</a:t>
            </a:r>
            <a:endParaRPr lang="en-US" dirty="0"/>
          </a:p>
        </p:txBody>
      </p:sp>
      <p:sp>
        <p:nvSpPr>
          <p:cNvPr id="3" name="Slide Number Placeholder 2">
            <a:extLst>
              <a:ext uri="{FF2B5EF4-FFF2-40B4-BE49-F238E27FC236}">
                <a16:creationId xmlns:a16="http://schemas.microsoft.com/office/drawing/2014/main" id="{DC801788-1A42-2DE7-F074-1C198B6B89A0}"/>
              </a:ext>
            </a:extLst>
          </p:cNvPr>
          <p:cNvSpPr>
            <a:spLocks noGrp="1"/>
          </p:cNvSpPr>
          <p:nvPr>
            <p:ph type="sldNum" sz="quarter" idx="12"/>
          </p:nvPr>
        </p:nvSpPr>
        <p:spPr/>
        <p:txBody>
          <a:bodyPr/>
          <a:lstStyle/>
          <a:p>
            <a:fld id="{AAB6004F-53F9-E74D-AC89-56EA63355CB3}" type="slidenum">
              <a:rPr lang="en-US" smtClean="0"/>
              <a:pPr/>
              <a:t>17</a:t>
            </a:fld>
            <a:endParaRPr lang="en-US" dirty="0"/>
          </a:p>
        </p:txBody>
      </p:sp>
      <p:pic>
        <p:nvPicPr>
          <p:cNvPr id="4" name="Picture 3">
            <a:extLst>
              <a:ext uri="{FF2B5EF4-FFF2-40B4-BE49-F238E27FC236}">
                <a16:creationId xmlns:a16="http://schemas.microsoft.com/office/drawing/2014/main" id="{2FD31EFC-85E0-CA90-3BBF-456093E8E058}"/>
              </a:ext>
            </a:extLst>
          </p:cNvPr>
          <p:cNvPicPr>
            <a:picLocks noChangeAspect="1"/>
          </p:cNvPicPr>
          <p:nvPr/>
        </p:nvPicPr>
        <p:blipFill rotWithShape="1">
          <a:blip r:embed="rId3"/>
          <a:srcRect t="49939"/>
          <a:stretch/>
        </p:blipFill>
        <p:spPr>
          <a:xfrm>
            <a:off x="238378" y="266701"/>
            <a:ext cx="9562305" cy="4537242"/>
          </a:xfrm>
          <a:prstGeom prst="rect">
            <a:avLst/>
          </a:prstGeom>
        </p:spPr>
      </p:pic>
      <p:sp>
        <p:nvSpPr>
          <p:cNvPr id="6" name="TextBox 5">
            <a:extLst>
              <a:ext uri="{FF2B5EF4-FFF2-40B4-BE49-F238E27FC236}">
                <a16:creationId xmlns:a16="http://schemas.microsoft.com/office/drawing/2014/main" id="{FC32DF4A-98E2-C5C2-6B15-8FDED2D84DC4}"/>
              </a:ext>
            </a:extLst>
          </p:cNvPr>
          <p:cNvSpPr txBox="1"/>
          <p:nvPr/>
        </p:nvSpPr>
        <p:spPr>
          <a:xfrm>
            <a:off x="4940300" y="4568137"/>
            <a:ext cx="6096000" cy="1323439"/>
          </a:xfrm>
          <a:prstGeom prst="rect">
            <a:avLst/>
          </a:prstGeom>
          <a:noFill/>
        </p:spPr>
        <p:txBody>
          <a:bodyPr wrap="square">
            <a:spAutoFit/>
          </a:bodyPr>
          <a:lstStyle/>
          <a:p>
            <a:pPr algn="l"/>
            <a:r>
              <a:rPr lang="en-US" sz="1600" b="0" i="1" u="none" strike="noStrike" baseline="0" dirty="0">
                <a:solidFill>
                  <a:srgbClr val="222222"/>
                </a:solidFill>
                <a:latin typeface="Kievit Offc" panose="020B0504030101020102" pitchFamily="34" charset="0"/>
              </a:rPr>
              <a:t>“My kids really got to experience trying new fruits/vegetables and being willing to try new foods. They loved that they didn't necessarily have to taste the items to experience them. They also adored planting seed because we have a new garden being installed in our school. The buy in was great!</a:t>
            </a:r>
            <a:r>
              <a:rPr lang="en-US" sz="1600" i="1" dirty="0">
                <a:solidFill>
                  <a:srgbClr val="222222"/>
                </a:solidFill>
                <a:latin typeface="Kievit Offc" panose="020B0504030101020102" pitchFamily="34" charset="0"/>
              </a:rPr>
              <a:t>”</a:t>
            </a:r>
            <a:endParaRPr lang="es-MX" sz="1600" i="1" dirty="0">
              <a:latin typeface="Kievit Offc" panose="020B0504030101020102" pitchFamily="34" charset="0"/>
            </a:endParaRPr>
          </a:p>
        </p:txBody>
      </p:sp>
      <p:sp>
        <p:nvSpPr>
          <p:cNvPr id="7" name="TextBox 6">
            <a:extLst>
              <a:ext uri="{FF2B5EF4-FFF2-40B4-BE49-F238E27FC236}">
                <a16:creationId xmlns:a16="http://schemas.microsoft.com/office/drawing/2014/main" id="{44B56212-BEBC-CB44-AEBB-0614CFFBE90A}"/>
              </a:ext>
            </a:extLst>
          </p:cNvPr>
          <p:cNvSpPr txBox="1"/>
          <p:nvPr/>
        </p:nvSpPr>
        <p:spPr>
          <a:xfrm>
            <a:off x="8636174" y="1355327"/>
            <a:ext cx="701038" cy="338554"/>
          </a:xfrm>
          <a:prstGeom prst="rect">
            <a:avLst/>
          </a:prstGeom>
          <a:noFill/>
        </p:spPr>
        <p:txBody>
          <a:bodyPr wrap="square" rtlCol="0">
            <a:spAutoFit/>
          </a:bodyPr>
          <a:lstStyle/>
          <a:p>
            <a:r>
              <a:rPr lang="en-US" sz="1600" dirty="0">
                <a:solidFill>
                  <a:schemeClr val="bg1"/>
                </a:solidFill>
              </a:rPr>
              <a:t>71%</a:t>
            </a:r>
            <a:endParaRPr lang="es-MX" sz="1600" dirty="0">
              <a:solidFill>
                <a:schemeClr val="bg1"/>
              </a:solidFill>
            </a:endParaRPr>
          </a:p>
        </p:txBody>
      </p:sp>
      <p:sp>
        <p:nvSpPr>
          <p:cNvPr id="8" name="TextBox 7">
            <a:extLst>
              <a:ext uri="{FF2B5EF4-FFF2-40B4-BE49-F238E27FC236}">
                <a16:creationId xmlns:a16="http://schemas.microsoft.com/office/drawing/2014/main" id="{7BB5CCA9-CC9F-C9BC-DC87-85C2293ABA0D}"/>
              </a:ext>
            </a:extLst>
          </p:cNvPr>
          <p:cNvSpPr txBox="1"/>
          <p:nvPr/>
        </p:nvSpPr>
        <p:spPr>
          <a:xfrm>
            <a:off x="7287262" y="2609662"/>
            <a:ext cx="701038" cy="338554"/>
          </a:xfrm>
          <a:prstGeom prst="rect">
            <a:avLst/>
          </a:prstGeom>
          <a:noFill/>
        </p:spPr>
        <p:txBody>
          <a:bodyPr wrap="square" rtlCol="0">
            <a:spAutoFit/>
          </a:bodyPr>
          <a:lstStyle/>
          <a:p>
            <a:r>
              <a:rPr lang="en-US" sz="1600" dirty="0">
                <a:solidFill>
                  <a:schemeClr val="bg1"/>
                </a:solidFill>
              </a:rPr>
              <a:t>29%</a:t>
            </a:r>
            <a:endParaRPr lang="es-MX" sz="1600" dirty="0">
              <a:solidFill>
                <a:schemeClr val="bg1"/>
              </a:solidFill>
            </a:endParaRPr>
          </a:p>
        </p:txBody>
      </p:sp>
    </p:spTree>
    <p:extLst>
      <p:ext uri="{BB962C8B-B14F-4D97-AF65-F5344CB8AC3E}">
        <p14:creationId xmlns:p14="http://schemas.microsoft.com/office/powerpoint/2010/main" val="226683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836EBE-7495-70FE-8AE2-04CB78ED5E25}"/>
              </a:ext>
            </a:extLst>
          </p:cNvPr>
          <p:cNvSpPr>
            <a:spLocks noGrp="1"/>
          </p:cNvSpPr>
          <p:nvPr>
            <p:ph type="ftr" sz="quarter" idx="11"/>
          </p:nvPr>
        </p:nvSpPr>
        <p:spPr/>
        <p:txBody>
          <a:bodyPr/>
          <a:lstStyle/>
          <a:p>
            <a:r>
              <a:rPr lang="en-US"/>
              <a:t>OREGON STATE UNIVERSITY</a:t>
            </a:r>
            <a:endParaRPr lang="en-US" dirty="0"/>
          </a:p>
        </p:txBody>
      </p:sp>
      <p:sp>
        <p:nvSpPr>
          <p:cNvPr id="3" name="Slide Number Placeholder 2">
            <a:extLst>
              <a:ext uri="{FF2B5EF4-FFF2-40B4-BE49-F238E27FC236}">
                <a16:creationId xmlns:a16="http://schemas.microsoft.com/office/drawing/2014/main" id="{FE893ED1-DED6-E160-0CA1-A4B8F10F29F4}"/>
              </a:ext>
            </a:extLst>
          </p:cNvPr>
          <p:cNvSpPr>
            <a:spLocks noGrp="1"/>
          </p:cNvSpPr>
          <p:nvPr>
            <p:ph type="sldNum" sz="quarter" idx="12"/>
          </p:nvPr>
        </p:nvSpPr>
        <p:spPr/>
        <p:txBody>
          <a:bodyPr/>
          <a:lstStyle/>
          <a:p>
            <a:fld id="{AAB6004F-53F9-E74D-AC89-56EA63355CB3}" type="slidenum">
              <a:rPr lang="en-US" smtClean="0"/>
              <a:pPr/>
              <a:t>18</a:t>
            </a:fld>
            <a:endParaRPr lang="en-US" dirty="0"/>
          </a:p>
        </p:txBody>
      </p:sp>
      <p:pic>
        <p:nvPicPr>
          <p:cNvPr id="4" name="Picture 3">
            <a:extLst>
              <a:ext uri="{FF2B5EF4-FFF2-40B4-BE49-F238E27FC236}">
                <a16:creationId xmlns:a16="http://schemas.microsoft.com/office/drawing/2014/main" id="{08ACE4F6-7FDE-C55B-3DEE-C7204F7BA9F0}"/>
              </a:ext>
            </a:extLst>
          </p:cNvPr>
          <p:cNvPicPr>
            <a:picLocks noChangeAspect="1"/>
          </p:cNvPicPr>
          <p:nvPr/>
        </p:nvPicPr>
        <p:blipFill rotWithShape="1">
          <a:blip r:embed="rId3"/>
          <a:srcRect t="47611" b="7365"/>
          <a:stretch/>
        </p:blipFill>
        <p:spPr>
          <a:xfrm>
            <a:off x="381400" y="733155"/>
            <a:ext cx="11429199" cy="5391690"/>
          </a:xfrm>
          <a:prstGeom prst="rect">
            <a:avLst/>
          </a:prstGeom>
        </p:spPr>
      </p:pic>
      <p:sp>
        <p:nvSpPr>
          <p:cNvPr id="5" name="TextBox 4">
            <a:extLst>
              <a:ext uri="{FF2B5EF4-FFF2-40B4-BE49-F238E27FC236}">
                <a16:creationId xmlns:a16="http://schemas.microsoft.com/office/drawing/2014/main" id="{75C240E7-4BF1-FA31-45AE-B763C4C60E0F}"/>
              </a:ext>
            </a:extLst>
          </p:cNvPr>
          <p:cNvSpPr txBox="1"/>
          <p:nvPr/>
        </p:nvSpPr>
        <p:spPr>
          <a:xfrm>
            <a:off x="8488940" y="2540947"/>
            <a:ext cx="701038" cy="338554"/>
          </a:xfrm>
          <a:prstGeom prst="rect">
            <a:avLst/>
          </a:prstGeom>
          <a:noFill/>
        </p:spPr>
        <p:txBody>
          <a:bodyPr wrap="square" rtlCol="0">
            <a:spAutoFit/>
          </a:bodyPr>
          <a:lstStyle/>
          <a:p>
            <a:r>
              <a:rPr lang="en-US" sz="1600" dirty="0">
                <a:solidFill>
                  <a:schemeClr val="bg1"/>
                </a:solidFill>
              </a:rPr>
              <a:t>47%</a:t>
            </a:r>
            <a:endParaRPr lang="es-MX" sz="1600" dirty="0">
              <a:solidFill>
                <a:schemeClr val="bg1"/>
              </a:solidFill>
            </a:endParaRPr>
          </a:p>
        </p:txBody>
      </p:sp>
      <p:sp>
        <p:nvSpPr>
          <p:cNvPr id="6" name="TextBox 5">
            <a:extLst>
              <a:ext uri="{FF2B5EF4-FFF2-40B4-BE49-F238E27FC236}">
                <a16:creationId xmlns:a16="http://schemas.microsoft.com/office/drawing/2014/main" id="{7BAD3B1B-4EE7-29A9-03AD-F965F9B6EE83}"/>
              </a:ext>
            </a:extLst>
          </p:cNvPr>
          <p:cNvSpPr txBox="1"/>
          <p:nvPr/>
        </p:nvSpPr>
        <p:spPr>
          <a:xfrm>
            <a:off x="10030936" y="2540947"/>
            <a:ext cx="701038" cy="338554"/>
          </a:xfrm>
          <a:prstGeom prst="rect">
            <a:avLst/>
          </a:prstGeom>
          <a:noFill/>
        </p:spPr>
        <p:txBody>
          <a:bodyPr wrap="square" rtlCol="0">
            <a:spAutoFit/>
          </a:bodyPr>
          <a:lstStyle/>
          <a:p>
            <a:r>
              <a:rPr lang="en-US" sz="1600" dirty="0">
                <a:solidFill>
                  <a:schemeClr val="bg1"/>
                </a:solidFill>
              </a:rPr>
              <a:t>47%</a:t>
            </a:r>
            <a:endParaRPr lang="es-MX" sz="1600" dirty="0">
              <a:solidFill>
                <a:schemeClr val="bg1"/>
              </a:solidFill>
            </a:endParaRPr>
          </a:p>
        </p:txBody>
      </p:sp>
      <p:sp>
        <p:nvSpPr>
          <p:cNvPr id="7" name="TextBox 6">
            <a:extLst>
              <a:ext uri="{FF2B5EF4-FFF2-40B4-BE49-F238E27FC236}">
                <a16:creationId xmlns:a16="http://schemas.microsoft.com/office/drawing/2014/main" id="{90A91624-FEBB-EBA0-3C08-BBB03641571C}"/>
              </a:ext>
            </a:extLst>
          </p:cNvPr>
          <p:cNvSpPr txBox="1"/>
          <p:nvPr/>
        </p:nvSpPr>
        <p:spPr>
          <a:xfrm>
            <a:off x="6851201" y="4568642"/>
            <a:ext cx="701038" cy="338554"/>
          </a:xfrm>
          <a:prstGeom prst="rect">
            <a:avLst/>
          </a:prstGeom>
          <a:noFill/>
        </p:spPr>
        <p:txBody>
          <a:bodyPr wrap="square" rtlCol="0">
            <a:spAutoFit/>
          </a:bodyPr>
          <a:lstStyle/>
          <a:p>
            <a:r>
              <a:rPr lang="en-US" sz="1600" dirty="0">
                <a:solidFill>
                  <a:schemeClr val="bg1"/>
                </a:solidFill>
              </a:rPr>
              <a:t>6%</a:t>
            </a:r>
            <a:endParaRPr lang="es-MX" sz="1600" dirty="0">
              <a:solidFill>
                <a:schemeClr val="bg1"/>
              </a:solidFill>
            </a:endParaRPr>
          </a:p>
        </p:txBody>
      </p:sp>
    </p:spTree>
    <p:extLst>
      <p:ext uri="{BB962C8B-B14F-4D97-AF65-F5344CB8AC3E}">
        <p14:creationId xmlns:p14="http://schemas.microsoft.com/office/powerpoint/2010/main" val="3642519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5497A-34D4-FA13-A852-B5196FDEB27F}"/>
              </a:ext>
            </a:extLst>
          </p:cNvPr>
          <p:cNvSpPr>
            <a:spLocks noGrp="1"/>
          </p:cNvSpPr>
          <p:nvPr>
            <p:ph type="title"/>
          </p:nvPr>
        </p:nvSpPr>
        <p:spPr/>
        <p:txBody>
          <a:bodyPr/>
          <a:lstStyle/>
          <a:p>
            <a:r>
              <a:rPr lang="en-US" dirty="0"/>
              <a:t>Outline</a:t>
            </a:r>
            <a:endParaRPr lang="es-MX" dirty="0"/>
          </a:p>
        </p:txBody>
      </p:sp>
      <p:sp>
        <p:nvSpPr>
          <p:cNvPr id="3" name="Footer Placeholder 2">
            <a:extLst>
              <a:ext uri="{FF2B5EF4-FFF2-40B4-BE49-F238E27FC236}">
                <a16:creationId xmlns:a16="http://schemas.microsoft.com/office/drawing/2014/main" id="{41FADA1D-FB73-899B-75D9-93D990B07700}"/>
              </a:ext>
            </a:extLst>
          </p:cNvPr>
          <p:cNvSpPr>
            <a:spLocks noGrp="1"/>
          </p:cNvSpPr>
          <p:nvPr>
            <p:ph type="ftr" sz="quarter" idx="11"/>
          </p:nvPr>
        </p:nvSpPr>
        <p:spPr/>
        <p:txBody>
          <a:bodyPr/>
          <a:lstStyle/>
          <a:p>
            <a:r>
              <a:rPr lang="en-US"/>
              <a:t>OREGON STATE UNIVERSITY</a:t>
            </a:r>
            <a:endParaRPr lang="en-US" dirty="0"/>
          </a:p>
        </p:txBody>
      </p:sp>
      <p:sp>
        <p:nvSpPr>
          <p:cNvPr id="4" name="Slide Number Placeholder 3">
            <a:extLst>
              <a:ext uri="{FF2B5EF4-FFF2-40B4-BE49-F238E27FC236}">
                <a16:creationId xmlns:a16="http://schemas.microsoft.com/office/drawing/2014/main" id="{17169B06-59C4-8BC0-954E-323C6369C919}"/>
              </a:ext>
            </a:extLst>
          </p:cNvPr>
          <p:cNvSpPr>
            <a:spLocks noGrp="1"/>
          </p:cNvSpPr>
          <p:nvPr>
            <p:ph type="sldNum" sz="quarter" idx="12"/>
          </p:nvPr>
        </p:nvSpPr>
        <p:spPr/>
        <p:txBody>
          <a:bodyPr/>
          <a:lstStyle/>
          <a:p>
            <a:fld id="{AAB6004F-53F9-E74D-AC89-56EA63355CB3}" type="slidenum">
              <a:rPr lang="en-US" smtClean="0"/>
              <a:pPr/>
              <a:t>1</a:t>
            </a:fld>
            <a:endParaRPr lang="en-US" dirty="0"/>
          </a:p>
        </p:txBody>
      </p:sp>
      <p:sp>
        <p:nvSpPr>
          <p:cNvPr id="5" name="Title 1">
            <a:extLst>
              <a:ext uri="{FF2B5EF4-FFF2-40B4-BE49-F238E27FC236}">
                <a16:creationId xmlns:a16="http://schemas.microsoft.com/office/drawing/2014/main" id="{C71D2373-11B6-42C8-29F0-15E994E45AE0}"/>
              </a:ext>
            </a:extLst>
          </p:cNvPr>
          <p:cNvSpPr txBox="1">
            <a:spLocks/>
          </p:cNvSpPr>
          <p:nvPr/>
        </p:nvSpPr>
        <p:spPr>
          <a:xfrm>
            <a:off x="838200" y="2302011"/>
            <a:ext cx="10515600" cy="442023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baseline="0">
                <a:solidFill>
                  <a:schemeClr val="tx2"/>
                </a:solidFill>
                <a:latin typeface="Georgia" panose="02040502050405020303" pitchFamily="18" charset="0"/>
                <a:ea typeface="+mj-ea"/>
                <a:cs typeface="+mj-cs"/>
              </a:defRPr>
            </a:lvl1pPr>
          </a:lstStyle>
          <a:p>
            <a:pPr marL="571500" indent="-571500">
              <a:lnSpc>
                <a:spcPct val="100000"/>
              </a:lnSpc>
              <a:spcAft>
                <a:spcPts val="600"/>
              </a:spcAft>
              <a:buFont typeface="Arial" panose="020B0604020202020204" pitchFamily="34" charset="0"/>
              <a:buChar char="•"/>
            </a:pPr>
            <a:r>
              <a:rPr lang="en-US" sz="2600" dirty="0">
                <a:latin typeface="+mn-lt"/>
              </a:rPr>
              <a:t>Background of GHK Virtual Toolkit/Use in MYP</a:t>
            </a:r>
          </a:p>
          <a:p>
            <a:pPr marL="571500" indent="-571500">
              <a:lnSpc>
                <a:spcPct val="100000"/>
              </a:lnSpc>
              <a:spcAft>
                <a:spcPts val="600"/>
              </a:spcAft>
              <a:buFont typeface="Arial" panose="020B0604020202020204" pitchFamily="34" charset="0"/>
              <a:buChar char="•"/>
            </a:pPr>
            <a:r>
              <a:rPr lang="en-US" sz="2600" dirty="0">
                <a:latin typeface="+mn-lt"/>
              </a:rPr>
              <a:t>Implementation Basics</a:t>
            </a:r>
          </a:p>
          <a:p>
            <a:pPr marL="1028700" lvl="1" indent="-571500">
              <a:spcAft>
                <a:spcPts val="600"/>
              </a:spcAft>
              <a:buFont typeface="Arial" panose="020B0604020202020204" pitchFamily="34" charset="0"/>
              <a:buChar char="•"/>
            </a:pPr>
            <a:r>
              <a:rPr lang="en-US" sz="2600" dirty="0"/>
              <a:t>Annual Timeline</a:t>
            </a:r>
          </a:p>
          <a:p>
            <a:pPr marL="1028700" lvl="1" indent="-571500">
              <a:spcAft>
                <a:spcPts val="600"/>
              </a:spcAft>
              <a:buFont typeface="Arial" panose="020B0604020202020204" pitchFamily="34" charset="0"/>
              <a:buChar char="•"/>
            </a:pPr>
            <a:r>
              <a:rPr lang="en-US" sz="2600" dirty="0"/>
              <a:t>Recruitment/Registration Process </a:t>
            </a:r>
          </a:p>
          <a:p>
            <a:pPr marL="1028700" lvl="1" indent="-571500">
              <a:spcAft>
                <a:spcPts val="600"/>
              </a:spcAft>
              <a:buFont typeface="Arial" panose="020B0604020202020204" pitchFamily="34" charset="0"/>
              <a:buChar char="•"/>
            </a:pPr>
            <a:r>
              <a:rPr lang="en-US" sz="2600" dirty="0"/>
              <a:t>Qualtrics Registration</a:t>
            </a:r>
          </a:p>
          <a:p>
            <a:pPr marL="1028700" lvl="1" indent="-571500">
              <a:spcAft>
                <a:spcPts val="600"/>
              </a:spcAft>
              <a:buFont typeface="Arial" panose="020B0604020202020204" pitchFamily="34" charset="0"/>
              <a:buChar char="•"/>
            </a:pPr>
            <a:r>
              <a:rPr lang="en-US" sz="2600" dirty="0"/>
              <a:t>GHK Physical Toolkits</a:t>
            </a:r>
          </a:p>
          <a:p>
            <a:pPr marL="1028700" lvl="1" indent="-571500">
              <a:spcAft>
                <a:spcPts val="600"/>
              </a:spcAft>
              <a:buFont typeface="Arial" panose="020B0604020202020204" pitchFamily="34" charset="0"/>
              <a:buChar char="•"/>
            </a:pPr>
            <a:r>
              <a:rPr lang="en-US" sz="2600" dirty="0"/>
              <a:t>Weekly Lesson Sample</a:t>
            </a:r>
          </a:p>
          <a:p>
            <a:pPr marL="1028700" lvl="1" indent="-571500">
              <a:spcAft>
                <a:spcPts val="600"/>
              </a:spcAft>
              <a:buFont typeface="Arial" panose="020B0604020202020204" pitchFamily="34" charset="0"/>
              <a:buChar char="•"/>
            </a:pPr>
            <a:r>
              <a:rPr lang="en-US" sz="2600" dirty="0"/>
              <a:t>Evaluation-Post-Survey for Teachers</a:t>
            </a:r>
            <a:endParaRPr lang="en-US" sz="2600" dirty="0">
              <a:latin typeface="+mn-lt"/>
            </a:endParaRPr>
          </a:p>
          <a:p>
            <a:pPr marL="571500" indent="-571500">
              <a:lnSpc>
                <a:spcPct val="100000"/>
              </a:lnSpc>
              <a:spcAft>
                <a:spcPts val="600"/>
              </a:spcAft>
              <a:buFont typeface="Arial" panose="020B0604020202020204" pitchFamily="34" charset="0"/>
              <a:buChar char="•"/>
            </a:pPr>
            <a:r>
              <a:rPr lang="en-US" sz="2600" dirty="0">
                <a:latin typeface="+mn-lt"/>
              </a:rPr>
              <a:t>Evaluation Data</a:t>
            </a:r>
          </a:p>
          <a:p>
            <a:pPr marL="571500" indent="-571500">
              <a:lnSpc>
                <a:spcPct val="100000"/>
              </a:lnSpc>
              <a:spcAft>
                <a:spcPts val="600"/>
              </a:spcAft>
              <a:buFont typeface="Arial" panose="020B0604020202020204" pitchFamily="34" charset="0"/>
              <a:buChar char="•"/>
            </a:pPr>
            <a:r>
              <a:rPr lang="en-US" sz="2600" dirty="0">
                <a:latin typeface="+mn-lt"/>
              </a:rPr>
              <a:t>Adaption/Updates</a:t>
            </a:r>
          </a:p>
          <a:p>
            <a:pPr marL="571500" indent="-571500">
              <a:lnSpc>
                <a:spcPct val="100000"/>
              </a:lnSpc>
              <a:spcAft>
                <a:spcPts val="600"/>
              </a:spcAft>
              <a:buFont typeface="Arial" panose="020B0604020202020204" pitchFamily="34" charset="0"/>
              <a:buChar char="•"/>
            </a:pPr>
            <a:r>
              <a:rPr lang="en-US" sz="2600" dirty="0">
                <a:latin typeface="+mn-lt"/>
              </a:rPr>
              <a:t>Spring 2024 Plans</a:t>
            </a:r>
          </a:p>
          <a:p>
            <a:pPr marL="571500" indent="-571500">
              <a:lnSpc>
                <a:spcPct val="100000"/>
              </a:lnSpc>
              <a:spcAft>
                <a:spcPts val="600"/>
              </a:spcAft>
              <a:buFont typeface="Arial" panose="020B0604020202020204" pitchFamily="34" charset="0"/>
              <a:buChar char="•"/>
            </a:pPr>
            <a:endParaRPr lang="en-US" sz="2400" dirty="0">
              <a:latin typeface="+mn-lt"/>
            </a:endParaRPr>
          </a:p>
          <a:p>
            <a:pPr lvl="1">
              <a:spcAft>
                <a:spcPts val="600"/>
              </a:spcAft>
            </a:pPr>
            <a:endParaRPr lang="en-US" dirty="0"/>
          </a:p>
          <a:p>
            <a:pPr marL="1028700" lvl="1" indent="-571500">
              <a:buFont typeface="Arial" panose="020B0604020202020204" pitchFamily="34" charset="0"/>
              <a:buChar char="•"/>
            </a:pPr>
            <a:endParaRPr lang="en-US" dirty="0"/>
          </a:p>
          <a:p>
            <a:pPr marL="571500" indent="-571500">
              <a:buFont typeface="Arial" panose="020B0604020202020204" pitchFamily="34" charset="0"/>
              <a:buChar char="•"/>
            </a:pPr>
            <a:endParaRPr lang="es-MX" dirty="0"/>
          </a:p>
        </p:txBody>
      </p:sp>
    </p:spTree>
    <p:extLst>
      <p:ext uri="{BB962C8B-B14F-4D97-AF65-F5344CB8AC3E}">
        <p14:creationId xmlns:p14="http://schemas.microsoft.com/office/powerpoint/2010/main" val="3499802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44B24A-DBDE-0377-A32C-D147FBEEC92A}"/>
              </a:ext>
            </a:extLst>
          </p:cNvPr>
          <p:cNvSpPr>
            <a:spLocks noGrp="1"/>
          </p:cNvSpPr>
          <p:nvPr>
            <p:ph type="ftr" sz="quarter" idx="11"/>
          </p:nvPr>
        </p:nvSpPr>
        <p:spPr/>
        <p:txBody>
          <a:bodyPr/>
          <a:lstStyle/>
          <a:p>
            <a:r>
              <a:rPr lang="en-US"/>
              <a:t>OREGON STATE UNIVERSITY</a:t>
            </a:r>
            <a:endParaRPr lang="en-US" dirty="0"/>
          </a:p>
        </p:txBody>
      </p:sp>
      <p:sp>
        <p:nvSpPr>
          <p:cNvPr id="3" name="Slide Number Placeholder 2">
            <a:extLst>
              <a:ext uri="{FF2B5EF4-FFF2-40B4-BE49-F238E27FC236}">
                <a16:creationId xmlns:a16="http://schemas.microsoft.com/office/drawing/2014/main" id="{ADF9406D-87B2-1BF0-CE66-AFC33109E13B}"/>
              </a:ext>
            </a:extLst>
          </p:cNvPr>
          <p:cNvSpPr>
            <a:spLocks noGrp="1"/>
          </p:cNvSpPr>
          <p:nvPr>
            <p:ph type="sldNum" sz="quarter" idx="12"/>
          </p:nvPr>
        </p:nvSpPr>
        <p:spPr/>
        <p:txBody>
          <a:bodyPr/>
          <a:lstStyle/>
          <a:p>
            <a:fld id="{AAB6004F-53F9-E74D-AC89-56EA63355CB3}" type="slidenum">
              <a:rPr lang="en-US" smtClean="0"/>
              <a:pPr/>
              <a:t>19</a:t>
            </a:fld>
            <a:endParaRPr lang="en-US" dirty="0"/>
          </a:p>
        </p:txBody>
      </p:sp>
      <p:pic>
        <p:nvPicPr>
          <p:cNvPr id="5" name="Picture 4">
            <a:extLst>
              <a:ext uri="{FF2B5EF4-FFF2-40B4-BE49-F238E27FC236}">
                <a16:creationId xmlns:a16="http://schemas.microsoft.com/office/drawing/2014/main" id="{653095AB-09ED-131E-B447-1F0AB8C0053A}"/>
              </a:ext>
            </a:extLst>
          </p:cNvPr>
          <p:cNvPicPr>
            <a:picLocks noChangeAspect="1"/>
          </p:cNvPicPr>
          <p:nvPr/>
        </p:nvPicPr>
        <p:blipFill rotWithShape="1">
          <a:blip r:embed="rId2"/>
          <a:srcRect t="6385" b="50000"/>
          <a:stretch/>
        </p:blipFill>
        <p:spPr>
          <a:xfrm>
            <a:off x="381597" y="817563"/>
            <a:ext cx="11428805" cy="5222874"/>
          </a:xfrm>
          <a:prstGeom prst="rect">
            <a:avLst/>
          </a:prstGeom>
        </p:spPr>
      </p:pic>
      <p:sp>
        <p:nvSpPr>
          <p:cNvPr id="7" name="TextBox 6">
            <a:extLst>
              <a:ext uri="{FF2B5EF4-FFF2-40B4-BE49-F238E27FC236}">
                <a16:creationId xmlns:a16="http://schemas.microsoft.com/office/drawing/2014/main" id="{9C0B8EE3-E328-1AB9-BB3E-BDC081D4967B}"/>
              </a:ext>
            </a:extLst>
          </p:cNvPr>
          <p:cNvSpPr txBox="1"/>
          <p:nvPr/>
        </p:nvSpPr>
        <p:spPr>
          <a:xfrm>
            <a:off x="10017762" y="2014005"/>
            <a:ext cx="701038" cy="338554"/>
          </a:xfrm>
          <a:prstGeom prst="rect">
            <a:avLst/>
          </a:prstGeom>
          <a:noFill/>
        </p:spPr>
        <p:txBody>
          <a:bodyPr wrap="square" rtlCol="0">
            <a:spAutoFit/>
          </a:bodyPr>
          <a:lstStyle/>
          <a:p>
            <a:r>
              <a:rPr lang="en-US" sz="1600" dirty="0">
                <a:solidFill>
                  <a:schemeClr val="bg1"/>
                </a:solidFill>
              </a:rPr>
              <a:t>62%</a:t>
            </a:r>
            <a:endParaRPr lang="es-MX" sz="1600" dirty="0">
              <a:solidFill>
                <a:schemeClr val="bg1"/>
              </a:solidFill>
            </a:endParaRPr>
          </a:p>
        </p:txBody>
      </p:sp>
      <p:sp>
        <p:nvSpPr>
          <p:cNvPr id="8" name="TextBox 7">
            <a:extLst>
              <a:ext uri="{FF2B5EF4-FFF2-40B4-BE49-F238E27FC236}">
                <a16:creationId xmlns:a16="http://schemas.microsoft.com/office/drawing/2014/main" id="{07D35A5B-A817-D7E4-38F5-F9496DE4F6BA}"/>
              </a:ext>
            </a:extLst>
          </p:cNvPr>
          <p:cNvSpPr txBox="1"/>
          <p:nvPr/>
        </p:nvSpPr>
        <p:spPr>
          <a:xfrm>
            <a:off x="8465693" y="3013646"/>
            <a:ext cx="701038" cy="338554"/>
          </a:xfrm>
          <a:prstGeom prst="rect">
            <a:avLst/>
          </a:prstGeom>
          <a:noFill/>
        </p:spPr>
        <p:txBody>
          <a:bodyPr wrap="square" rtlCol="0">
            <a:spAutoFit/>
          </a:bodyPr>
          <a:lstStyle/>
          <a:p>
            <a:r>
              <a:rPr lang="en-US" sz="1600" dirty="0">
                <a:solidFill>
                  <a:schemeClr val="bg1"/>
                </a:solidFill>
              </a:rPr>
              <a:t>38%</a:t>
            </a:r>
            <a:endParaRPr lang="es-MX" sz="1600" dirty="0">
              <a:solidFill>
                <a:schemeClr val="bg1"/>
              </a:solidFill>
            </a:endParaRPr>
          </a:p>
        </p:txBody>
      </p:sp>
    </p:spTree>
    <p:extLst>
      <p:ext uri="{BB962C8B-B14F-4D97-AF65-F5344CB8AC3E}">
        <p14:creationId xmlns:p14="http://schemas.microsoft.com/office/powerpoint/2010/main" val="3424596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E1CEEB-BAFB-2672-2457-1A366FD075E9}"/>
              </a:ext>
            </a:extLst>
          </p:cNvPr>
          <p:cNvSpPr>
            <a:spLocks noGrp="1"/>
          </p:cNvSpPr>
          <p:nvPr>
            <p:ph type="ftr" sz="quarter" idx="11"/>
          </p:nvPr>
        </p:nvSpPr>
        <p:spPr/>
        <p:txBody>
          <a:bodyPr/>
          <a:lstStyle/>
          <a:p>
            <a:r>
              <a:rPr lang="en-US"/>
              <a:t>OREGON STATE UNIVERSITY</a:t>
            </a:r>
            <a:endParaRPr lang="en-US" dirty="0"/>
          </a:p>
        </p:txBody>
      </p:sp>
      <p:sp>
        <p:nvSpPr>
          <p:cNvPr id="3" name="Slide Number Placeholder 2">
            <a:extLst>
              <a:ext uri="{FF2B5EF4-FFF2-40B4-BE49-F238E27FC236}">
                <a16:creationId xmlns:a16="http://schemas.microsoft.com/office/drawing/2014/main" id="{E760960D-A047-2140-33A0-0097D582BE58}"/>
              </a:ext>
            </a:extLst>
          </p:cNvPr>
          <p:cNvSpPr>
            <a:spLocks noGrp="1"/>
          </p:cNvSpPr>
          <p:nvPr>
            <p:ph type="sldNum" sz="quarter" idx="12"/>
          </p:nvPr>
        </p:nvSpPr>
        <p:spPr/>
        <p:txBody>
          <a:bodyPr/>
          <a:lstStyle/>
          <a:p>
            <a:fld id="{AAB6004F-53F9-E74D-AC89-56EA63355CB3}" type="slidenum">
              <a:rPr lang="en-US" smtClean="0"/>
              <a:pPr/>
              <a:t>20</a:t>
            </a:fld>
            <a:endParaRPr lang="en-US" dirty="0"/>
          </a:p>
        </p:txBody>
      </p:sp>
      <p:pic>
        <p:nvPicPr>
          <p:cNvPr id="5" name="Picture 4">
            <a:extLst>
              <a:ext uri="{FF2B5EF4-FFF2-40B4-BE49-F238E27FC236}">
                <a16:creationId xmlns:a16="http://schemas.microsoft.com/office/drawing/2014/main" id="{CFF389A8-15F3-BED7-99BC-D5A6A1FC6906}"/>
              </a:ext>
            </a:extLst>
          </p:cNvPr>
          <p:cNvPicPr>
            <a:picLocks noChangeAspect="1"/>
          </p:cNvPicPr>
          <p:nvPr/>
        </p:nvPicPr>
        <p:blipFill rotWithShape="1">
          <a:blip r:embed="rId2"/>
          <a:srcRect b="49547"/>
          <a:stretch/>
        </p:blipFill>
        <p:spPr>
          <a:xfrm>
            <a:off x="256252" y="266701"/>
            <a:ext cx="9999551" cy="5383213"/>
          </a:xfrm>
          <a:prstGeom prst="rect">
            <a:avLst/>
          </a:prstGeom>
        </p:spPr>
      </p:pic>
      <p:sp>
        <p:nvSpPr>
          <p:cNvPr id="8" name="TextBox 7">
            <a:extLst>
              <a:ext uri="{FF2B5EF4-FFF2-40B4-BE49-F238E27FC236}">
                <a16:creationId xmlns:a16="http://schemas.microsoft.com/office/drawing/2014/main" id="{80C7D8DB-27BE-8B4B-310C-B3F102DE3D32}"/>
              </a:ext>
            </a:extLst>
          </p:cNvPr>
          <p:cNvSpPr txBox="1"/>
          <p:nvPr/>
        </p:nvSpPr>
        <p:spPr>
          <a:xfrm>
            <a:off x="5256028" y="4931408"/>
            <a:ext cx="6097772" cy="1477328"/>
          </a:xfrm>
          <a:prstGeom prst="rect">
            <a:avLst/>
          </a:prstGeom>
          <a:noFill/>
        </p:spPr>
        <p:txBody>
          <a:bodyPr wrap="square">
            <a:spAutoFit/>
          </a:bodyPr>
          <a:lstStyle/>
          <a:p>
            <a:pPr algn="l"/>
            <a:r>
              <a:rPr lang="es-MX" sz="1800" i="1" dirty="0">
                <a:solidFill>
                  <a:schemeClr val="tx2"/>
                </a:solidFill>
              </a:rPr>
              <a:t>“</a:t>
            </a:r>
            <a:r>
              <a:rPr lang="en-US" sz="1800" b="0" i="1" u="none" strike="noStrike" baseline="0" dirty="0">
                <a:solidFill>
                  <a:schemeClr val="tx2"/>
                </a:solidFill>
              </a:rPr>
              <a:t>Thanks to this program my classroom has developed a passion for gardening and is the most active group taking care of the school garden. Weekly writing prompts were used during writing time. The plant starters were transferred to our school garden additionally some students took starters home.”</a:t>
            </a:r>
          </a:p>
        </p:txBody>
      </p:sp>
    </p:spTree>
    <p:extLst>
      <p:ext uri="{BB962C8B-B14F-4D97-AF65-F5344CB8AC3E}">
        <p14:creationId xmlns:p14="http://schemas.microsoft.com/office/powerpoint/2010/main" val="3032937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518ED2-CC6E-C008-AB3C-13EEA99641A0}"/>
              </a:ext>
            </a:extLst>
          </p:cNvPr>
          <p:cNvSpPr>
            <a:spLocks noGrp="1"/>
          </p:cNvSpPr>
          <p:nvPr>
            <p:ph type="ftr" sz="quarter" idx="11"/>
          </p:nvPr>
        </p:nvSpPr>
        <p:spPr/>
        <p:txBody>
          <a:bodyPr/>
          <a:lstStyle/>
          <a:p>
            <a:r>
              <a:rPr lang="en-US"/>
              <a:t>OREGON STATE UNIVERSITY</a:t>
            </a:r>
            <a:endParaRPr lang="en-US" dirty="0"/>
          </a:p>
        </p:txBody>
      </p:sp>
      <p:sp>
        <p:nvSpPr>
          <p:cNvPr id="3" name="Slide Number Placeholder 2">
            <a:extLst>
              <a:ext uri="{FF2B5EF4-FFF2-40B4-BE49-F238E27FC236}">
                <a16:creationId xmlns:a16="http://schemas.microsoft.com/office/drawing/2014/main" id="{B48DE6E5-9C46-E557-3249-2D2BFBB363CB}"/>
              </a:ext>
            </a:extLst>
          </p:cNvPr>
          <p:cNvSpPr>
            <a:spLocks noGrp="1"/>
          </p:cNvSpPr>
          <p:nvPr>
            <p:ph type="sldNum" sz="quarter" idx="12"/>
          </p:nvPr>
        </p:nvSpPr>
        <p:spPr/>
        <p:txBody>
          <a:bodyPr/>
          <a:lstStyle/>
          <a:p>
            <a:fld id="{AAB6004F-53F9-E74D-AC89-56EA63355CB3}" type="slidenum">
              <a:rPr lang="en-US" smtClean="0"/>
              <a:pPr/>
              <a:t>21</a:t>
            </a:fld>
            <a:endParaRPr lang="en-US" dirty="0"/>
          </a:p>
        </p:txBody>
      </p:sp>
      <p:pic>
        <p:nvPicPr>
          <p:cNvPr id="4" name="Picture 3">
            <a:extLst>
              <a:ext uri="{FF2B5EF4-FFF2-40B4-BE49-F238E27FC236}">
                <a16:creationId xmlns:a16="http://schemas.microsoft.com/office/drawing/2014/main" id="{EA719F8F-09AE-7D13-8B95-B8D6A0C5C67E}"/>
              </a:ext>
            </a:extLst>
          </p:cNvPr>
          <p:cNvPicPr>
            <a:picLocks noChangeAspect="1"/>
          </p:cNvPicPr>
          <p:nvPr/>
        </p:nvPicPr>
        <p:blipFill rotWithShape="1">
          <a:blip r:embed="rId3"/>
          <a:srcRect t="47878"/>
          <a:stretch/>
        </p:blipFill>
        <p:spPr>
          <a:xfrm>
            <a:off x="960192" y="479380"/>
            <a:ext cx="10076108" cy="5603920"/>
          </a:xfrm>
          <a:prstGeom prst="rect">
            <a:avLst/>
          </a:prstGeom>
        </p:spPr>
      </p:pic>
      <p:sp>
        <p:nvSpPr>
          <p:cNvPr id="5" name="TextBox 4">
            <a:extLst>
              <a:ext uri="{FF2B5EF4-FFF2-40B4-BE49-F238E27FC236}">
                <a16:creationId xmlns:a16="http://schemas.microsoft.com/office/drawing/2014/main" id="{7F924E6B-DA3C-FC9C-5E39-96516A5F251E}"/>
              </a:ext>
            </a:extLst>
          </p:cNvPr>
          <p:cNvSpPr txBox="1"/>
          <p:nvPr/>
        </p:nvSpPr>
        <p:spPr>
          <a:xfrm>
            <a:off x="6705600" y="3632200"/>
            <a:ext cx="736600" cy="369332"/>
          </a:xfrm>
          <a:prstGeom prst="rect">
            <a:avLst/>
          </a:prstGeom>
          <a:noFill/>
        </p:spPr>
        <p:txBody>
          <a:bodyPr wrap="square" rtlCol="0">
            <a:spAutoFit/>
          </a:bodyPr>
          <a:lstStyle/>
          <a:p>
            <a:r>
              <a:rPr lang="en-US" dirty="0">
                <a:solidFill>
                  <a:schemeClr val="tx2"/>
                </a:solidFill>
              </a:rPr>
              <a:t>56%</a:t>
            </a:r>
            <a:endParaRPr lang="es-MX" dirty="0">
              <a:solidFill>
                <a:schemeClr val="tx2"/>
              </a:solidFill>
            </a:endParaRPr>
          </a:p>
        </p:txBody>
      </p:sp>
      <p:sp>
        <p:nvSpPr>
          <p:cNvPr id="6" name="TextBox 5">
            <a:extLst>
              <a:ext uri="{FF2B5EF4-FFF2-40B4-BE49-F238E27FC236}">
                <a16:creationId xmlns:a16="http://schemas.microsoft.com/office/drawing/2014/main" id="{8F492177-B55E-A8D7-5E62-9B971E278979}"/>
              </a:ext>
            </a:extLst>
          </p:cNvPr>
          <p:cNvSpPr txBox="1"/>
          <p:nvPr/>
        </p:nvSpPr>
        <p:spPr>
          <a:xfrm>
            <a:off x="5118101" y="3244334"/>
            <a:ext cx="736600" cy="369332"/>
          </a:xfrm>
          <a:prstGeom prst="rect">
            <a:avLst/>
          </a:prstGeom>
          <a:noFill/>
        </p:spPr>
        <p:txBody>
          <a:bodyPr wrap="square" rtlCol="0">
            <a:spAutoFit/>
          </a:bodyPr>
          <a:lstStyle/>
          <a:p>
            <a:r>
              <a:rPr lang="en-US" dirty="0">
                <a:solidFill>
                  <a:schemeClr val="bg1"/>
                </a:solidFill>
              </a:rPr>
              <a:t>38%</a:t>
            </a:r>
            <a:endParaRPr lang="es-MX" dirty="0">
              <a:solidFill>
                <a:schemeClr val="bg1"/>
              </a:solidFill>
            </a:endParaRPr>
          </a:p>
        </p:txBody>
      </p:sp>
      <p:sp>
        <p:nvSpPr>
          <p:cNvPr id="7" name="TextBox 6">
            <a:extLst>
              <a:ext uri="{FF2B5EF4-FFF2-40B4-BE49-F238E27FC236}">
                <a16:creationId xmlns:a16="http://schemas.microsoft.com/office/drawing/2014/main" id="{28174841-2D1D-7959-8EDD-F22234D2BB29}"/>
              </a:ext>
            </a:extLst>
          </p:cNvPr>
          <p:cNvSpPr txBox="1"/>
          <p:nvPr/>
        </p:nvSpPr>
        <p:spPr>
          <a:xfrm>
            <a:off x="5842000" y="1677191"/>
            <a:ext cx="736600" cy="369332"/>
          </a:xfrm>
          <a:prstGeom prst="rect">
            <a:avLst/>
          </a:prstGeom>
          <a:noFill/>
        </p:spPr>
        <p:txBody>
          <a:bodyPr wrap="square" rtlCol="0">
            <a:spAutoFit/>
          </a:bodyPr>
          <a:lstStyle/>
          <a:p>
            <a:r>
              <a:rPr lang="en-US" dirty="0">
                <a:solidFill>
                  <a:schemeClr val="tx2"/>
                </a:solidFill>
              </a:rPr>
              <a:t>6%</a:t>
            </a:r>
            <a:endParaRPr lang="es-MX" dirty="0">
              <a:solidFill>
                <a:schemeClr val="tx2"/>
              </a:solidFill>
            </a:endParaRPr>
          </a:p>
        </p:txBody>
      </p:sp>
    </p:spTree>
    <p:extLst>
      <p:ext uri="{BB962C8B-B14F-4D97-AF65-F5344CB8AC3E}">
        <p14:creationId xmlns:p14="http://schemas.microsoft.com/office/powerpoint/2010/main" val="1787012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53541B-D2FC-18FD-7FC3-2D9FF61AED28}"/>
              </a:ext>
            </a:extLst>
          </p:cNvPr>
          <p:cNvSpPr>
            <a:spLocks noGrp="1"/>
          </p:cNvSpPr>
          <p:nvPr>
            <p:ph type="ftr" sz="quarter" idx="11"/>
          </p:nvPr>
        </p:nvSpPr>
        <p:spPr/>
        <p:txBody>
          <a:bodyPr/>
          <a:lstStyle/>
          <a:p>
            <a:r>
              <a:rPr lang="en-US"/>
              <a:t>OREGON STATE UNIVERSITY</a:t>
            </a:r>
            <a:endParaRPr lang="en-US" dirty="0"/>
          </a:p>
        </p:txBody>
      </p:sp>
      <p:sp>
        <p:nvSpPr>
          <p:cNvPr id="3" name="Slide Number Placeholder 2">
            <a:extLst>
              <a:ext uri="{FF2B5EF4-FFF2-40B4-BE49-F238E27FC236}">
                <a16:creationId xmlns:a16="http://schemas.microsoft.com/office/drawing/2014/main" id="{440374C8-C82D-859B-26AC-EEB2DAF0916C}"/>
              </a:ext>
            </a:extLst>
          </p:cNvPr>
          <p:cNvSpPr>
            <a:spLocks noGrp="1"/>
          </p:cNvSpPr>
          <p:nvPr>
            <p:ph type="sldNum" sz="quarter" idx="12"/>
          </p:nvPr>
        </p:nvSpPr>
        <p:spPr/>
        <p:txBody>
          <a:bodyPr/>
          <a:lstStyle/>
          <a:p>
            <a:fld id="{AAB6004F-53F9-E74D-AC89-56EA63355CB3}" type="slidenum">
              <a:rPr lang="en-US" smtClean="0"/>
              <a:pPr/>
              <a:t>22</a:t>
            </a:fld>
            <a:endParaRPr lang="en-US" dirty="0"/>
          </a:p>
        </p:txBody>
      </p:sp>
      <p:pic>
        <p:nvPicPr>
          <p:cNvPr id="5" name="Picture 4">
            <a:extLst>
              <a:ext uri="{FF2B5EF4-FFF2-40B4-BE49-F238E27FC236}">
                <a16:creationId xmlns:a16="http://schemas.microsoft.com/office/drawing/2014/main" id="{9B8B11BD-8883-9ACC-838E-2F8A6682DF47}"/>
              </a:ext>
            </a:extLst>
          </p:cNvPr>
          <p:cNvPicPr>
            <a:picLocks noChangeAspect="1"/>
          </p:cNvPicPr>
          <p:nvPr/>
        </p:nvPicPr>
        <p:blipFill>
          <a:blip r:embed="rId3"/>
          <a:stretch>
            <a:fillRect/>
          </a:stretch>
        </p:blipFill>
        <p:spPr>
          <a:xfrm>
            <a:off x="1212543" y="419101"/>
            <a:ext cx="10141257" cy="5676899"/>
          </a:xfrm>
          <a:prstGeom prst="rect">
            <a:avLst/>
          </a:prstGeom>
        </p:spPr>
      </p:pic>
    </p:spTree>
    <p:extLst>
      <p:ext uri="{BB962C8B-B14F-4D97-AF65-F5344CB8AC3E}">
        <p14:creationId xmlns:p14="http://schemas.microsoft.com/office/powerpoint/2010/main" val="2472943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9560535-B662-2EB3-85F2-EAE76B65A7C3}"/>
              </a:ext>
            </a:extLst>
          </p:cNvPr>
          <p:cNvSpPr>
            <a:spLocks noGrp="1"/>
          </p:cNvSpPr>
          <p:nvPr>
            <p:ph type="ftr" sz="quarter" idx="11"/>
          </p:nvPr>
        </p:nvSpPr>
        <p:spPr/>
        <p:txBody>
          <a:bodyPr/>
          <a:lstStyle/>
          <a:p>
            <a:r>
              <a:rPr lang="en-US"/>
              <a:t>OREGON STATE UNIVERSITY</a:t>
            </a:r>
            <a:endParaRPr lang="en-US" dirty="0"/>
          </a:p>
        </p:txBody>
      </p:sp>
      <p:sp>
        <p:nvSpPr>
          <p:cNvPr id="3" name="Slide Number Placeholder 2">
            <a:extLst>
              <a:ext uri="{FF2B5EF4-FFF2-40B4-BE49-F238E27FC236}">
                <a16:creationId xmlns:a16="http://schemas.microsoft.com/office/drawing/2014/main" id="{56528893-439C-D682-C845-D4D571B81B54}"/>
              </a:ext>
            </a:extLst>
          </p:cNvPr>
          <p:cNvSpPr>
            <a:spLocks noGrp="1"/>
          </p:cNvSpPr>
          <p:nvPr>
            <p:ph type="sldNum" sz="quarter" idx="12"/>
          </p:nvPr>
        </p:nvSpPr>
        <p:spPr/>
        <p:txBody>
          <a:bodyPr/>
          <a:lstStyle/>
          <a:p>
            <a:fld id="{AAB6004F-53F9-E74D-AC89-56EA63355CB3}" type="slidenum">
              <a:rPr lang="en-US" smtClean="0"/>
              <a:pPr/>
              <a:t>23</a:t>
            </a:fld>
            <a:endParaRPr lang="en-US" dirty="0"/>
          </a:p>
        </p:txBody>
      </p:sp>
      <p:pic>
        <p:nvPicPr>
          <p:cNvPr id="5" name="Picture 4">
            <a:extLst>
              <a:ext uri="{FF2B5EF4-FFF2-40B4-BE49-F238E27FC236}">
                <a16:creationId xmlns:a16="http://schemas.microsoft.com/office/drawing/2014/main" id="{2CDC913F-3E6E-046C-735E-7CB00979E24A}"/>
              </a:ext>
            </a:extLst>
          </p:cNvPr>
          <p:cNvPicPr>
            <a:picLocks noChangeAspect="1"/>
          </p:cNvPicPr>
          <p:nvPr/>
        </p:nvPicPr>
        <p:blipFill>
          <a:blip r:embed="rId3"/>
          <a:stretch>
            <a:fillRect/>
          </a:stretch>
        </p:blipFill>
        <p:spPr>
          <a:xfrm>
            <a:off x="594482" y="582706"/>
            <a:ext cx="9478205" cy="4903694"/>
          </a:xfrm>
          <a:prstGeom prst="rect">
            <a:avLst/>
          </a:prstGeom>
        </p:spPr>
      </p:pic>
      <p:sp>
        <p:nvSpPr>
          <p:cNvPr id="6" name="TextBox 5">
            <a:extLst>
              <a:ext uri="{FF2B5EF4-FFF2-40B4-BE49-F238E27FC236}">
                <a16:creationId xmlns:a16="http://schemas.microsoft.com/office/drawing/2014/main" id="{713C77DF-EBB6-FB61-0398-331C7767E913}"/>
              </a:ext>
            </a:extLst>
          </p:cNvPr>
          <p:cNvSpPr txBox="1"/>
          <p:nvPr/>
        </p:nvSpPr>
        <p:spPr>
          <a:xfrm>
            <a:off x="2357718" y="2160494"/>
            <a:ext cx="618564" cy="307777"/>
          </a:xfrm>
          <a:prstGeom prst="rect">
            <a:avLst/>
          </a:prstGeom>
          <a:noFill/>
        </p:spPr>
        <p:txBody>
          <a:bodyPr wrap="square" rtlCol="0">
            <a:spAutoFit/>
          </a:bodyPr>
          <a:lstStyle/>
          <a:p>
            <a:r>
              <a:rPr lang="en-US" sz="1400" dirty="0">
                <a:solidFill>
                  <a:schemeClr val="bg1"/>
                </a:solidFill>
              </a:rPr>
              <a:t>81%</a:t>
            </a:r>
            <a:endParaRPr lang="es-MX" sz="1400" dirty="0">
              <a:solidFill>
                <a:schemeClr val="bg1"/>
              </a:solidFill>
            </a:endParaRPr>
          </a:p>
        </p:txBody>
      </p:sp>
      <p:sp>
        <p:nvSpPr>
          <p:cNvPr id="7" name="TextBox 6">
            <a:extLst>
              <a:ext uri="{FF2B5EF4-FFF2-40B4-BE49-F238E27FC236}">
                <a16:creationId xmlns:a16="http://schemas.microsoft.com/office/drawing/2014/main" id="{0CE5E7FE-C41F-61CB-70C8-0990F272B0E5}"/>
              </a:ext>
            </a:extLst>
          </p:cNvPr>
          <p:cNvSpPr txBox="1"/>
          <p:nvPr/>
        </p:nvSpPr>
        <p:spPr>
          <a:xfrm>
            <a:off x="4294095" y="3926541"/>
            <a:ext cx="717176" cy="307777"/>
          </a:xfrm>
          <a:prstGeom prst="rect">
            <a:avLst/>
          </a:prstGeom>
          <a:noFill/>
        </p:spPr>
        <p:txBody>
          <a:bodyPr wrap="square" rtlCol="0">
            <a:spAutoFit/>
          </a:bodyPr>
          <a:lstStyle/>
          <a:p>
            <a:r>
              <a:rPr lang="en-US" sz="1400" dirty="0">
                <a:solidFill>
                  <a:schemeClr val="bg1"/>
                </a:solidFill>
              </a:rPr>
              <a:t>13%</a:t>
            </a:r>
            <a:endParaRPr lang="es-MX" sz="1400" dirty="0">
              <a:solidFill>
                <a:schemeClr val="bg1"/>
              </a:solidFill>
            </a:endParaRPr>
          </a:p>
        </p:txBody>
      </p:sp>
      <p:sp>
        <p:nvSpPr>
          <p:cNvPr id="10" name="TextBox 9">
            <a:extLst>
              <a:ext uri="{FF2B5EF4-FFF2-40B4-BE49-F238E27FC236}">
                <a16:creationId xmlns:a16="http://schemas.microsoft.com/office/drawing/2014/main" id="{59B0369F-90A8-7D50-3DEE-C80AB1E45081}"/>
              </a:ext>
            </a:extLst>
          </p:cNvPr>
          <p:cNvSpPr txBox="1"/>
          <p:nvPr/>
        </p:nvSpPr>
        <p:spPr>
          <a:xfrm>
            <a:off x="8482435" y="4012876"/>
            <a:ext cx="717176" cy="307777"/>
          </a:xfrm>
          <a:prstGeom prst="rect">
            <a:avLst/>
          </a:prstGeom>
          <a:noFill/>
        </p:spPr>
        <p:txBody>
          <a:bodyPr wrap="square" rtlCol="0">
            <a:spAutoFit/>
          </a:bodyPr>
          <a:lstStyle/>
          <a:p>
            <a:r>
              <a:rPr lang="en-US" sz="1400" dirty="0">
                <a:solidFill>
                  <a:schemeClr val="bg1"/>
                </a:solidFill>
              </a:rPr>
              <a:t>6%</a:t>
            </a:r>
            <a:endParaRPr lang="es-MX" sz="1400" dirty="0">
              <a:solidFill>
                <a:schemeClr val="bg1"/>
              </a:solidFill>
            </a:endParaRPr>
          </a:p>
        </p:txBody>
      </p:sp>
    </p:spTree>
    <p:extLst>
      <p:ext uri="{BB962C8B-B14F-4D97-AF65-F5344CB8AC3E}">
        <p14:creationId xmlns:p14="http://schemas.microsoft.com/office/powerpoint/2010/main" val="3365007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B44F10-D51B-883B-D3D6-76FBA26EA3B4}"/>
              </a:ext>
            </a:extLst>
          </p:cNvPr>
          <p:cNvSpPr>
            <a:spLocks noGrp="1"/>
          </p:cNvSpPr>
          <p:nvPr>
            <p:ph type="ftr" sz="quarter" idx="11"/>
          </p:nvPr>
        </p:nvSpPr>
        <p:spPr/>
        <p:txBody>
          <a:bodyPr/>
          <a:lstStyle/>
          <a:p>
            <a:r>
              <a:rPr lang="en-US"/>
              <a:t>OREGON STATE UNIVERSITY</a:t>
            </a:r>
            <a:endParaRPr lang="en-US" dirty="0"/>
          </a:p>
        </p:txBody>
      </p:sp>
      <p:sp>
        <p:nvSpPr>
          <p:cNvPr id="3" name="Slide Number Placeholder 2">
            <a:extLst>
              <a:ext uri="{FF2B5EF4-FFF2-40B4-BE49-F238E27FC236}">
                <a16:creationId xmlns:a16="http://schemas.microsoft.com/office/drawing/2014/main" id="{C12EDD22-FFCB-A724-79E5-891E7046637B}"/>
              </a:ext>
            </a:extLst>
          </p:cNvPr>
          <p:cNvSpPr>
            <a:spLocks noGrp="1"/>
          </p:cNvSpPr>
          <p:nvPr>
            <p:ph type="sldNum" sz="quarter" idx="12"/>
          </p:nvPr>
        </p:nvSpPr>
        <p:spPr/>
        <p:txBody>
          <a:bodyPr/>
          <a:lstStyle/>
          <a:p>
            <a:fld id="{AAB6004F-53F9-E74D-AC89-56EA63355CB3}" type="slidenum">
              <a:rPr lang="en-US" smtClean="0"/>
              <a:pPr/>
              <a:t>24</a:t>
            </a:fld>
            <a:endParaRPr lang="en-US" dirty="0"/>
          </a:p>
        </p:txBody>
      </p:sp>
      <p:sp>
        <p:nvSpPr>
          <p:cNvPr id="4" name="TextBox 3">
            <a:extLst>
              <a:ext uri="{FF2B5EF4-FFF2-40B4-BE49-F238E27FC236}">
                <a16:creationId xmlns:a16="http://schemas.microsoft.com/office/drawing/2014/main" id="{AAD7F21C-267F-8491-CE70-5E2E8447A5C9}"/>
              </a:ext>
            </a:extLst>
          </p:cNvPr>
          <p:cNvSpPr txBox="1"/>
          <p:nvPr/>
        </p:nvSpPr>
        <p:spPr>
          <a:xfrm>
            <a:off x="584791" y="563526"/>
            <a:ext cx="11022418" cy="769441"/>
          </a:xfrm>
          <a:prstGeom prst="rect">
            <a:avLst/>
          </a:prstGeom>
          <a:noFill/>
        </p:spPr>
        <p:txBody>
          <a:bodyPr wrap="square" rtlCol="0">
            <a:spAutoFit/>
          </a:bodyPr>
          <a:lstStyle/>
          <a:p>
            <a:r>
              <a:rPr lang="en-US" sz="4400" b="1" dirty="0">
                <a:solidFill>
                  <a:schemeClr val="tx2"/>
                </a:solidFill>
                <a:latin typeface="Georgia" panose="02040502050405020303" pitchFamily="18" charset="0"/>
              </a:rPr>
              <a:t>Adaptations/Updates over the Years</a:t>
            </a:r>
            <a:endParaRPr lang="es-MX" sz="4400" b="1" dirty="0">
              <a:solidFill>
                <a:schemeClr val="tx2"/>
              </a:solidFill>
              <a:latin typeface="Georgia" panose="02040502050405020303" pitchFamily="18" charset="0"/>
            </a:endParaRPr>
          </a:p>
        </p:txBody>
      </p:sp>
      <p:sp>
        <p:nvSpPr>
          <p:cNvPr id="6" name="TextBox 5">
            <a:extLst>
              <a:ext uri="{FF2B5EF4-FFF2-40B4-BE49-F238E27FC236}">
                <a16:creationId xmlns:a16="http://schemas.microsoft.com/office/drawing/2014/main" id="{242F819D-8F33-DCB5-4A35-3EE90506B615}"/>
              </a:ext>
            </a:extLst>
          </p:cNvPr>
          <p:cNvSpPr txBox="1"/>
          <p:nvPr/>
        </p:nvSpPr>
        <p:spPr>
          <a:xfrm>
            <a:off x="584791" y="1563579"/>
            <a:ext cx="9112102"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2"/>
                </a:solidFill>
              </a:rPr>
              <a:t>Soil measuring</a:t>
            </a:r>
            <a:r>
              <a:rPr lang="en-US" sz="2400" dirty="0">
                <a:solidFill>
                  <a:schemeClr val="tx2"/>
                </a:solidFill>
                <a:sym typeface="Wingdings" panose="05000000000000000000" pitchFamily="2" charset="2"/>
              </a:rPr>
              <a:t></a:t>
            </a:r>
            <a:r>
              <a:rPr lang="en-US" sz="2400" dirty="0">
                <a:solidFill>
                  <a:schemeClr val="tx2"/>
                </a:solidFill>
              </a:rPr>
              <a:t> individual bags</a:t>
            </a:r>
          </a:p>
          <a:p>
            <a:pPr marL="285750" indent="-285750">
              <a:buFont typeface="Arial" panose="020B0604020202020204" pitchFamily="34" charset="0"/>
              <a:buChar char="•"/>
            </a:pPr>
            <a:r>
              <a:rPr lang="en-US" sz="2400" dirty="0">
                <a:solidFill>
                  <a:schemeClr val="tx2"/>
                </a:solidFill>
              </a:rPr>
              <a:t>Cups </a:t>
            </a:r>
            <a:r>
              <a:rPr lang="en-US" sz="2400" dirty="0">
                <a:solidFill>
                  <a:schemeClr val="tx2"/>
                </a:solidFill>
                <a:sym typeface="Wingdings" panose="05000000000000000000" pitchFamily="2" charset="2"/>
              </a:rPr>
              <a:t></a:t>
            </a:r>
            <a:r>
              <a:rPr lang="en-US" sz="2400" dirty="0">
                <a:solidFill>
                  <a:schemeClr val="tx2"/>
                </a:solidFill>
              </a:rPr>
              <a:t> containers</a:t>
            </a:r>
          </a:p>
          <a:p>
            <a:pPr marL="285750" indent="-285750">
              <a:buFont typeface="Arial" panose="020B0604020202020204" pitchFamily="34" charset="0"/>
              <a:buChar char="•"/>
            </a:pPr>
            <a:r>
              <a:rPr lang="en-US" sz="2400" dirty="0">
                <a:solidFill>
                  <a:schemeClr val="tx2"/>
                </a:solidFill>
              </a:rPr>
              <a:t>Focus on growing feasible items in the classroom</a:t>
            </a:r>
          </a:p>
          <a:p>
            <a:pPr marL="742950" lvl="1" indent="-285750">
              <a:buFont typeface="Arial" panose="020B0604020202020204" pitchFamily="34" charset="0"/>
              <a:buChar char="•"/>
            </a:pPr>
            <a:r>
              <a:rPr lang="en-US" sz="2400" dirty="0">
                <a:solidFill>
                  <a:schemeClr val="tx2"/>
                </a:solidFill>
              </a:rPr>
              <a:t>Radish, lettuces, herbs</a:t>
            </a:r>
          </a:p>
          <a:p>
            <a:pPr marL="742950" lvl="1" indent="-285750">
              <a:buFont typeface="Arial" panose="020B0604020202020204" pitchFamily="34" charset="0"/>
              <a:buChar char="•"/>
            </a:pPr>
            <a:r>
              <a:rPr lang="en-US" sz="2400" dirty="0">
                <a:solidFill>
                  <a:schemeClr val="tx2"/>
                </a:solidFill>
              </a:rPr>
              <a:t>Tasting as microgreens</a:t>
            </a:r>
          </a:p>
          <a:p>
            <a:pPr marL="285750" indent="-285750">
              <a:buFont typeface="Arial" panose="020B0604020202020204" pitchFamily="34" charset="0"/>
              <a:buChar char="•"/>
            </a:pPr>
            <a:r>
              <a:rPr lang="en-US" sz="2400" dirty="0">
                <a:solidFill>
                  <a:schemeClr val="tx2"/>
                </a:solidFill>
              </a:rPr>
              <a:t>Adding in the OSU Microgreens course as an educational option</a:t>
            </a:r>
          </a:p>
          <a:p>
            <a:pPr marL="285750" indent="-285750">
              <a:buFont typeface="Arial" panose="020B0604020202020204" pitchFamily="34" charset="0"/>
              <a:buChar char="•"/>
            </a:pPr>
            <a:r>
              <a:rPr lang="en-US" sz="2400" dirty="0">
                <a:solidFill>
                  <a:schemeClr val="tx2"/>
                </a:solidFill>
              </a:rPr>
              <a:t>Including a writing prompt for each lesson (teacher request)</a:t>
            </a:r>
          </a:p>
          <a:p>
            <a:pPr marL="285750" indent="-285750">
              <a:buFont typeface="Arial" panose="020B0604020202020204" pitchFamily="34" charset="0"/>
              <a:buChar char="•"/>
            </a:pPr>
            <a:r>
              <a:rPr lang="en-US" sz="2400" dirty="0">
                <a:solidFill>
                  <a:schemeClr val="tx2"/>
                </a:solidFill>
              </a:rPr>
              <a:t>Supplying the physical mission logs instead of the virtual option in GHK</a:t>
            </a:r>
          </a:p>
          <a:p>
            <a:pPr marL="285750" indent="-285750">
              <a:buFont typeface="Arial" panose="020B0604020202020204" pitchFamily="34" charset="0"/>
              <a:buChar char="•"/>
            </a:pPr>
            <a:r>
              <a:rPr lang="en-US" sz="2400" dirty="0">
                <a:solidFill>
                  <a:schemeClr val="tx2"/>
                </a:solidFill>
              </a:rPr>
              <a:t>Local Produce Guide</a:t>
            </a:r>
          </a:p>
          <a:p>
            <a:pPr marL="285750" indent="-285750">
              <a:buFont typeface="Arial" panose="020B0604020202020204" pitchFamily="34" charset="0"/>
              <a:buChar char="•"/>
            </a:pPr>
            <a:r>
              <a:rPr lang="en-US" sz="2400" dirty="0">
                <a:solidFill>
                  <a:schemeClr val="tx2"/>
                </a:solidFill>
              </a:rPr>
              <a:t>Funding for local produce tastings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6658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B44F10-D51B-883B-D3D6-76FBA26EA3B4}"/>
              </a:ext>
            </a:extLst>
          </p:cNvPr>
          <p:cNvSpPr>
            <a:spLocks noGrp="1"/>
          </p:cNvSpPr>
          <p:nvPr>
            <p:ph type="ftr" sz="quarter" idx="11"/>
          </p:nvPr>
        </p:nvSpPr>
        <p:spPr/>
        <p:txBody>
          <a:bodyPr/>
          <a:lstStyle/>
          <a:p>
            <a:r>
              <a:rPr lang="en-US"/>
              <a:t>OREGON STATE UNIVERSITY</a:t>
            </a:r>
            <a:endParaRPr lang="en-US" dirty="0"/>
          </a:p>
        </p:txBody>
      </p:sp>
      <p:sp>
        <p:nvSpPr>
          <p:cNvPr id="3" name="Slide Number Placeholder 2">
            <a:extLst>
              <a:ext uri="{FF2B5EF4-FFF2-40B4-BE49-F238E27FC236}">
                <a16:creationId xmlns:a16="http://schemas.microsoft.com/office/drawing/2014/main" id="{C12EDD22-FFCB-A724-79E5-891E7046637B}"/>
              </a:ext>
            </a:extLst>
          </p:cNvPr>
          <p:cNvSpPr>
            <a:spLocks noGrp="1"/>
          </p:cNvSpPr>
          <p:nvPr>
            <p:ph type="sldNum" sz="quarter" idx="12"/>
          </p:nvPr>
        </p:nvSpPr>
        <p:spPr/>
        <p:txBody>
          <a:bodyPr/>
          <a:lstStyle/>
          <a:p>
            <a:fld id="{AAB6004F-53F9-E74D-AC89-56EA63355CB3}" type="slidenum">
              <a:rPr lang="en-US" smtClean="0"/>
              <a:pPr/>
              <a:t>25</a:t>
            </a:fld>
            <a:endParaRPr lang="en-US" dirty="0"/>
          </a:p>
        </p:txBody>
      </p:sp>
      <p:sp>
        <p:nvSpPr>
          <p:cNvPr id="4" name="TextBox 3">
            <a:extLst>
              <a:ext uri="{FF2B5EF4-FFF2-40B4-BE49-F238E27FC236}">
                <a16:creationId xmlns:a16="http://schemas.microsoft.com/office/drawing/2014/main" id="{AAD7F21C-267F-8491-CE70-5E2E8447A5C9}"/>
              </a:ext>
            </a:extLst>
          </p:cNvPr>
          <p:cNvSpPr txBox="1"/>
          <p:nvPr/>
        </p:nvSpPr>
        <p:spPr>
          <a:xfrm>
            <a:off x="584791" y="404990"/>
            <a:ext cx="7708604" cy="5816977"/>
          </a:xfrm>
          <a:prstGeom prst="rect">
            <a:avLst/>
          </a:prstGeom>
          <a:noFill/>
        </p:spPr>
        <p:txBody>
          <a:bodyPr wrap="square" rtlCol="0">
            <a:spAutoFit/>
          </a:bodyPr>
          <a:lstStyle/>
          <a:p>
            <a:r>
              <a:rPr lang="en-US" sz="4400" b="1" dirty="0">
                <a:solidFill>
                  <a:schemeClr val="tx2"/>
                </a:solidFill>
                <a:latin typeface="Georgia" panose="02040502050405020303" pitchFamily="18" charset="0"/>
              </a:rPr>
              <a:t>Spring 2024</a:t>
            </a:r>
          </a:p>
          <a:p>
            <a:endParaRPr lang="en-US" sz="3200" b="1" dirty="0"/>
          </a:p>
          <a:p>
            <a:pPr marL="457200" indent="-457200">
              <a:buFont typeface="Arial" panose="020B0604020202020204" pitchFamily="34" charset="0"/>
              <a:buChar char="•"/>
            </a:pPr>
            <a:r>
              <a:rPr lang="en-US" sz="2400" dirty="0">
                <a:solidFill>
                  <a:schemeClr val="tx2"/>
                </a:solidFill>
              </a:rPr>
              <a:t>Local farmer grows produce tastings for lessons</a:t>
            </a:r>
          </a:p>
          <a:p>
            <a:pPr marL="457200" indent="-457200">
              <a:buFont typeface="Arial" panose="020B0604020202020204" pitchFamily="34" charset="0"/>
              <a:buChar char="•"/>
            </a:pPr>
            <a:r>
              <a:rPr lang="en-US" sz="2400" dirty="0">
                <a:solidFill>
                  <a:schemeClr val="tx2"/>
                </a:solidFill>
              </a:rPr>
              <a:t>Hire student worker to deliver to schools</a:t>
            </a:r>
          </a:p>
          <a:p>
            <a:pPr marL="457200" indent="-457200">
              <a:buFont typeface="Arial" panose="020B0604020202020204" pitchFamily="34" charset="0"/>
              <a:buChar char="•"/>
            </a:pPr>
            <a:endParaRPr lang="en-US" sz="2400" dirty="0">
              <a:solidFill>
                <a:schemeClr val="tx2"/>
              </a:solidFill>
            </a:endParaRPr>
          </a:p>
          <a:p>
            <a:r>
              <a:rPr lang="en-US" sz="2400" dirty="0">
                <a:solidFill>
                  <a:schemeClr val="tx2"/>
                </a:solidFill>
              </a:rPr>
              <a:t>**Depends on receiving supplemental funding</a:t>
            </a:r>
          </a:p>
          <a:p>
            <a:endParaRPr lang="en-US" sz="2400" dirty="0">
              <a:solidFill>
                <a:schemeClr val="tx2"/>
              </a:solidFill>
            </a:endParaRPr>
          </a:p>
          <a:p>
            <a:r>
              <a:rPr lang="en-US" sz="3200" b="1" dirty="0">
                <a:solidFill>
                  <a:schemeClr val="tx2"/>
                </a:solidFill>
              </a:rPr>
              <a:t>Why?</a:t>
            </a:r>
          </a:p>
          <a:p>
            <a:endParaRPr lang="en-US" sz="2400" b="1" dirty="0">
              <a:solidFill>
                <a:schemeClr val="tx2"/>
              </a:solidFill>
            </a:endParaRPr>
          </a:p>
          <a:p>
            <a:pPr marL="342900" indent="-342900">
              <a:buFont typeface="Arial" panose="020B0604020202020204" pitchFamily="34" charset="0"/>
              <a:buChar char="•"/>
            </a:pPr>
            <a:r>
              <a:rPr lang="en-US" sz="2400" dirty="0">
                <a:solidFill>
                  <a:schemeClr val="tx2"/>
                </a:solidFill>
              </a:rPr>
              <a:t>All funding for food stays local</a:t>
            </a:r>
          </a:p>
          <a:p>
            <a:pPr marL="342900" indent="-342900">
              <a:buFont typeface="Arial" panose="020B0604020202020204" pitchFamily="34" charset="0"/>
              <a:buChar char="•"/>
            </a:pPr>
            <a:r>
              <a:rPr lang="en-US" sz="2400" dirty="0">
                <a:solidFill>
                  <a:schemeClr val="tx2"/>
                </a:solidFill>
              </a:rPr>
              <a:t>Students try/learn about local foods</a:t>
            </a:r>
          </a:p>
          <a:p>
            <a:pPr marL="342900" indent="-342900">
              <a:buFont typeface="Arial" panose="020B0604020202020204" pitchFamily="34" charset="0"/>
              <a:buChar char="•"/>
            </a:pPr>
            <a:r>
              <a:rPr lang="en-US" sz="2400" dirty="0">
                <a:solidFill>
                  <a:schemeClr val="tx2"/>
                </a:solidFill>
              </a:rPr>
              <a:t>Easier for teachers </a:t>
            </a:r>
          </a:p>
          <a:p>
            <a:pPr marL="800100" lvl="1" indent="-342900">
              <a:buFont typeface="Arial" panose="020B0604020202020204" pitchFamily="34" charset="0"/>
              <a:buChar char="•"/>
            </a:pPr>
            <a:r>
              <a:rPr lang="en-US" sz="2400" dirty="0">
                <a:solidFill>
                  <a:schemeClr val="tx2"/>
                </a:solidFill>
              </a:rPr>
              <a:t>Some teachers reported that it was hard to find local produce in April-May</a:t>
            </a:r>
          </a:p>
        </p:txBody>
      </p:sp>
      <p:sp>
        <p:nvSpPr>
          <p:cNvPr id="5" name="TextBox 4">
            <a:extLst>
              <a:ext uri="{FF2B5EF4-FFF2-40B4-BE49-F238E27FC236}">
                <a16:creationId xmlns:a16="http://schemas.microsoft.com/office/drawing/2014/main" id="{0B9582A7-F425-DB2C-8DE8-A574729D711D}"/>
              </a:ext>
            </a:extLst>
          </p:cNvPr>
          <p:cNvSpPr txBox="1"/>
          <p:nvPr/>
        </p:nvSpPr>
        <p:spPr>
          <a:xfrm>
            <a:off x="8444024" y="797510"/>
            <a:ext cx="2909776" cy="5262979"/>
          </a:xfrm>
          <a:prstGeom prst="rect">
            <a:avLst/>
          </a:prstGeom>
          <a:noFill/>
        </p:spPr>
        <p:txBody>
          <a:bodyPr wrap="square" rtlCol="0">
            <a:spAutoFit/>
          </a:bodyPr>
          <a:lstStyle/>
          <a:p>
            <a:r>
              <a:rPr lang="en-US" sz="2400" dirty="0"/>
              <a:t>In 2023, 69% of funds for produce tastings were used and 31% were returned.</a:t>
            </a:r>
          </a:p>
          <a:p>
            <a:endParaRPr lang="en-US" sz="2400" dirty="0"/>
          </a:p>
          <a:p>
            <a:r>
              <a:rPr lang="en-US" sz="2400" dirty="0"/>
              <a:t>17 teachers purchased from local sources, but many went to grocery chains.</a:t>
            </a:r>
          </a:p>
          <a:p>
            <a:endParaRPr lang="en-US" sz="2400" dirty="0"/>
          </a:p>
          <a:p>
            <a:r>
              <a:rPr lang="en-US" sz="2400" dirty="0"/>
              <a:t>~20 different local sources of purchases </a:t>
            </a:r>
            <a:endParaRPr lang="es-MX" sz="2400" dirty="0"/>
          </a:p>
        </p:txBody>
      </p:sp>
    </p:spTree>
    <p:extLst>
      <p:ext uri="{BB962C8B-B14F-4D97-AF65-F5344CB8AC3E}">
        <p14:creationId xmlns:p14="http://schemas.microsoft.com/office/powerpoint/2010/main" val="3153829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2E53D7-5E22-22BA-F305-0C3C5DB67CB4}"/>
              </a:ext>
            </a:extLst>
          </p:cNvPr>
          <p:cNvSpPr>
            <a:spLocks noGrp="1"/>
          </p:cNvSpPr>
          <p:nvPr>
            <p:ph type="ftr" sz="quarter" idx="11"/>
          </p:nvPr>
        </p:nvSpPr>
        <p:spPr/>
        <p:txBody>
          <a:bodyPr/>
          <a:lstStyle/>
          <a:p>
            <a:r>
              <a:rPr lang="en-US"/>
              <a:t>OREGON STATE UNIVERSITY</a:t>
            </a:r>
            <a:endParaRPr lang="en-US" dirty="0"/>
          </a:p>
        </p:txBody>
      </p:sp>
      <p:sp>
        <p:nvSpPr>
          <p:cNvPr id="3" name="Slide Number Placeholder 2">
            <a:extLst>
              <a:ext uri="{FF2B5EF4-FFF2-40B4-BE49-F238E27FC236}">
                <a16:creationId xmlns:a16="http://schemas.microsoft.com/office/drawing/2014/main" id="{129C6CB5-6E44-14A9-6685-FC2CCC9841B6}"/>
              </a:ext>
            </a:extLst>
          </p:cNvPr>
          <p:cNvSpPr>
            <a:spLocks noGrp="1"/>
          </p:cNvSpPr>
          <p:nvPr>
            <p:ph type="sldNum" sz="quarter" idx="12"/>
          </p:nvPr>
        </p:nvSpPr>
        <p:spPr/>
        <p:txBody>
          <a:bodyPr/>
          <a:lstStyle/>
          <a:p>
            <a:fld id="{AAB6004F-53F9-E74D-AC89-56EA63355CB3}" type="slidenum">
              <a:rPr lang="en-US" smtClean="0"/>
              <a:pPr/>
              <a:t>26</a:t>
            </a:fld>
            <a:endParaRPr lang="en-US" dirty="0"/>
          </a:p>
        </p:txBody>
      </p:sp>
      <p:sp>
        <p:nvSpPr>
          <p:cNvPr id="4" name="TextBox 3">
            <a:extLst>
              <a:ext uri="{FF2B5EF4-FFF2-40B4-BE49-F238E27FC236}">
                <a16:creationId xmlns:a16="http://schemas.microsoft.com/office/drawing/2014/main" id="{2B318E15-8BFF-8039-276B-CD65D03304A9}"/>
              </a:ext>
            </a:extLst>
          </p:cNvPr>
          <p:cNvSpPr txBox="1"/>
          <p:nvPr/>
        </p:nvSpPr>
        <p:spPr>
          <a:xfrm>
            <a:off x="1998921" y="1541721"/>
            <a:ext cx="8304028" cy="3416320"/>
          </a:xfrm>
          <a:prstGeom prst="rect">
            <a:avLst/>
          </a:prstGeom>
          <a:noFill/>
        </p:spPr>
        <p:txBody>
          <a:bodyPr wrap="square" rtlCol="0">
            <a:spAutoFit/>
          </a:bodyPr>
          <a:lstStyle/>
          <a:p>
            <a:pPr algn="ctr"/>
            <a:r>
              <a:rPr lang="en-US" sz="3600" dirty="0"/>
              <a:t>Thank you!</a:t>
            </a:r>
          </a:p>
          <a:p>
            <a:pPr algn="ctr"/>
            <a:endParaRPr lang="en-US" sz="3600" dirty="0"/>
          </a:p>
          <a:p>
            <a:pPr algn="ctr"/>
            <a:r>
              <a:rPr lang="en-US" sz="3600" dirty="0"/>
              <a:t>Questions?</a:t>
            </a:r>
          </a:p>
          <a:p>
            <a:pPr algn="ctr"/>
            <a:endParaRPr lang="en-US" sz="3600" dirty="0"/>
          </a:p>
          <a:p>
            <a:pPr algn="ctr"/>
            <a:r>
              <a:rPr lang="en-US" sz="3600" dirty="0"/>
              <a:t>Contact: Carly Kristofik; carly.Kristofik@oregonstate.edu</a:t>
            </a:r>
            <a:endParaRPr lang="es-MX" sz="3600" dirty="0"/>
          </a:p>
        </p:txBody>
      </p:sp>
    </p:spTree>
    <p:extLst>
      <p:ext uri="{BB962C8B-B14F-4D97-AF65-F5344CB8AC3E}">
        <p14:creationId xmlns:p14="http://schemas.microsoft.com/office/powerpoint/2010/main" val="4267872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1325563"/>
          </a:xfrm>
        </p:spPr>
        <p:txBody>
          <a:bodyPr anchor="ctr">
            <a:normAutofit/>
          </a:bodyPr>
          <a:lstStyle/>
          <a:p>
            <a:r>
              <a:rPr lang="en-US" dirty="0"/>
              <a:t>Background</a:t>
            </a:r>
          </a:p>
        </p:txBody>
      </p:sp>
      <p:sp>
        <p:nvSpPr>
          <p:cNvPr id="7" name="Content Placeholder 6"/>
          <p:cNvSpPr>
            <a:spLocks noGrp="1"/>
          </p:cNvSpPr>
          <p:nvPr>
            <p:ph sz="half" idx="1"/>
          </p:nvPr>
        </p:nvSpPr>
        <p:spPr>
          <a:xfrm>
            <a:off x="838200" y="1825625"/>
            <a:ext cx="5181600" cy="4351338"/>
          </a:xfrm>
        </p:spPr>
        <p:txBody>
          <a:bodyPr>
            <a:normAutofit lnSpcReduction="10000"/>
          </a:bodyPr>
          <a:lstStyle/>
          <a:p>
            <a:r>
              <a:rPr lang="en-US" sz="2200" b="0" i="0" u="none" strike="noStrike" dirty="0">
                <a:effectLst/>
                <a:hlinkClick r:id="rId3">
                  <a:extLst>
                    <a:ext uri="{A12FA001-AC4F-418D-AE19-62706E023703}">
                      <ahyp:hlinkClr xmlns:ahyp="http://schemas.microsoft.com/office/drawing/2018/hyperlinkcolor" val="tx"/>
                    </a:ext>
                  </a:extLst>
                </a:hlinkClick>
              </a:rPr>
              <a:t>Growing Healthy Kids</a:t>
            </a:r>
            <a:r>
              <a:rPr lang="en-US" sz="2200" b="0" i="0" dirty="0">
                <a:effectLst/>
              </a:rPr>
              <a:t> is a garden-themed nutrition-education curriculum developed at Oregon State University. </a:t>
            </a:r>
            <a:r>
              <a:rPr lang="en-US" sz="2200" dirty="0"/>
              <a:t>Audience: 2</a:t>
            </a:r>
            <a:r>
              <a:rPr lang="en-US" sz="2200" baseline="30000" dirty="0"/>
              <a:t>nd</a:t>
            </a:r>
            <a:r>
              <a:rPr lang="en-US" sz="2200" dirty="0"/>
              <a:t> and 3</a:t>
            </a:r>
            <a:r>
              <a:rPr lang="en-US" sz="2200" baseline="30000" dirty="0"/>
              <a:t>rd</a:t>
            </a:r>
            <a:r>
              <a:rPr lang="en-US" sz="2200" dirty="0"/>
              <a:t> grade</a:t>
            </a:r>
          </a:p>
          <a:p>
            <a:r>
              <a:rPr lang="en-US" sz="2200" b="0" i="0" dirty="0">
                <a:effectLst/>
              </a:rPr>
              <a:t>7 lessons</a:t>
            </a:r>
          </a:p>
          <a:p>
            <a:r>
              <a:rPr lang="en-US" sz="2200" dirty="0"/>
              <a:t>The Virtual Toolkit</a:t>
            </a:r>
            <a:r>
              <a:rPr lang="en-US" sz="2200" b="0" i="0" dirty="0">
                <a:effectLst/>
              </a:rPr>
              <a:t> includes video lessons and other materials with great tips and tricks.</a:t>
            </a:r>
          </a:p>
          <a:p>
            <a:r>
              <a:rPr lang="en-US" sz="2200" dirty="0"/>
              <a:t>Developed in 2020/2021 by the Portland and Linn-Benton SNAP-Ed Units</a:t>
            </a:r>
          </a:p>
          <a:p>
            <a:pPr lvl="1"/>
            <a:r>
              <a:rPr lang="en-US" sz="2200" dirty="0"/>
              <a:t>Google site with lesson components</a:t>
            </a:r>
          </a:p>
          <a:p>
            <a:pPr lvl="1"/>
            <a:r>
              <a:rPr lang="en-US" sz="2200" dirty="0"/>
              <a:t>English and Spanish</a:t>
            </a:r>
          </a:p>
          <a:p>
            <a:pPr lvl="1"/>
            <a:r>
              <a:rPr lang="en-US" sz="2200" dirty="0"/>
              <a:t>Accessible on Food Hero</a:t>
            </a:r>
          </a:p>
          <a:p>
            <a:pPr lvl="1"/>
            <a:endParaRPr lang="en-US" sz="2200" dirty="0"/>
          </a:p>
        </p:txBody>
      </p:sp>
      <p:pic>
        <p:nvPicPr>
          <p:cNvPr id="3" name="Picture 2" descr="A bulletin board with a picture of a garden&#10;&#10;Description automatically generated">
            <a:extLst>
              <a:ext uri="{FF2B5EF4-FFF2-40B4-BE49-F238E27FC236}">
                <a16:creationId xmlns:a16="http://schemas.microsoft.com/office/drawing/2014/main" id="{8582ED6D-CF9A-3606-9FE9-4B7F1C81182A}"/>
              </a:ext>
            </a:extLst>
          </p:cNvPr>
          <p:cNvPicPr>
            <a:picLocks noChangeAspect="1"/>
          </p:cNvPicPr>
          <p:nvPr/>
        </p:nvPicPr>
        <p:blipFill rotWithShape="1">
          <a:blip r:embed="rId4"/>
          <a:srcRect r="37017"/>
          <a:stretch/>
        </p:blipFill>
        <p:spPr>
          <a:xfrm rot="5400000">
            <a:off x="6587333" y="1324768"/>
            <a:ext cx="4351338" cy="518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p:cNvSpPr>
            <a:spLocks noGrp="1"/>
          </p:cNvSpPr>
          <p:nvPr>
            <p:ph type="ftr" sz="quarter" idx="11"/>
          </p:nvPr>
        </p:nvSpPr>
        <p:spPr>
          <a:xfrm>
            <a:off x="4038600" y="6226174"/>
            <a:ext cx="6680200" cy="365125"/>
          </a:xfrm>
        </p:spPr>
        <p:txBody>
          <a:bodyPr anchor="ctr">
            <a:normAutofit/>
          </a:bodyPr>
          <a:lstStyle/>
          <a:p>
            <a:pPr>
              <a:spcAft>
                <a:spcPts val="600"/>
              </a:spcAft>
            </a:pPr>
            <a:r>
              <a:rPr lang="en-US"/>
              <a:t>OREGON STATE UNIVERSITY</a:t>
            </a:r>
          </a:p>
        </p:txBody>
      </p:sp>
      <p:sp>
        <p:nvSpPr>
          <p:cNvPr id="5" name="Slide Number Placeholder 4"/>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2</a:t>
            </a:fld>
            <a:endParaRPr lang="en-US"/>
          </a:p>
        </p:txBody>
      </p:sp>
    </p:spTree>
    <p:extLst>
      <p:ext uri="{BB962C8B-B14F-4D97-AF65-F5344CB8AC3E}">
        <p14:creationId xmlns:p14="http://schemas.microsoft.com/office/powerpoint/2010/main" val="2207829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Use in Marion, Polk, Yamhill</a:t>
            </a:r>
          </a:p>
        </p:txBody>
      </p:sp>
      <p:sp>
        <p:nvSpPr>
          <p:cNvPr id="9" name="Content Placeholder 8"/>
          <p:cNvSpPr>
            <a:spLocks noGrp="1"/>
          </p:cNvSpPr>
          <p:nvPr>
            <p:ph sz="half" idx="1"/>
          </p:nvPr>
        </p:nvSpPr>
        <p:spPr/>
        <p:txBody>
          <a:bodyPr>
            <a:normAutofit fontScale="92500"/>
          </a:bodyPr>
          <a:lstStyle/>
          <a:p>
            <a:r>
              <a:rPr lang="en-US" dirty="0"/>
              <a:t>Used in 2021, 2022, 2023</a:t>
            </a:r>
          </a:p>
          <a:p>
            <a:r>
              <a:rPr lang="en-US" b="1" dirty="0"/>
              <a:t>Teacher-led </a:t>
            </a:r>
            <a:r>
              <a:rPr lang="en-US" dirty="0"/>
              <a:t>lessons with students</a:t>
            </a:r>
          </a:p>
          <a:p>
            <a:r>
              <a:rPr lang="en-US" dirty="0"/>
              <a:t>We supply physical toolkits to teachers before the series begins</a:t>
            </a:r>
          </a:p>
          <a:p>
            <a:r>
              <a:rPr lang="en-US" dirty="0"/>
              <a:t>Weekly, we email teachers the lesson along with guidance on how to implement </a:t>
            </a:r>
          </a:p>
          <a:p>
            <a:r>
              <a:rPr lang="en-US" dirty="0"/>
              <a:t>New in 2023* ODE Farm to School funds for local produce tastings</a:t>
            </a:r>
          </a:p>
        </p:txBody>
      </p:sp>
      <p:pic>
        <p:nvPicPr>
          <p:cNvPr id="3" name="Content Placeholder 2">
            <a:extLst>
              <a:ext uri="{FF2B5EF4-FFF2-40B4-BE49-F238E27FC236}">
                <a16:creationId xmlns:a16="http://schemas.microsoft.com/office/drawing/2014/main" id="{374A2BA7-0066-6915-08C9-AC0CA4A5960B}"/>
              </a:ext>
            </a:extLst>
          </p:cNvPr>
          <p:cNvPicPr>
            <a:picLocks noGrp="1" noChangeAspect="1"/>
          </p:cNvPicPr>
          <p:nvPr>
            <p:ph sz="half" idx="2"/>
          </p:nvPr>
        </p:nvPicPr>
        <p:blipFill>
          <a:blip r:embed="rId3"/>
          <a:srcRect/>
          <a:stretch/>
        </p:blipFill>
        <p:spPr>
          <a:xfrm>
            <a:off x="6172200" y="1825625"/>
            <a:ext cx="5181600"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p:cNvSpPr>
            <a:spLocks noGrp="1"/>
          </p:cNvSpPr>
          <p:nvPr>
            <p:ph type="ftr" sz="quarter" idx="11"/>
          </p:nvPr>
        </p:nvSpPr>
        <p:spPr/>
        <p:txBody>
          <a:bodyPr/>
          <a:lstStyle/>
          <a:p>
            <a:r>
              <a:rPr lang="en-US" dirty="0"/>
              <a:t>OREGON STATE UNIVERSITY</a:t>
            </a:r>
          </a:p>
        </p:txBody>
      </p:sp>
      <p:sp>
        <p:nvSpPr>
          <p:cNvPr id="5" name="Slide Number Placeholder 4"/>
          <p:cNvSpPr>
            <a:spLocks noGrp="1"/>
          </p:cNvSpPr>
          <p:nvPr>
            <p:ph type="sldNum" sz="quarter" idx="12"/>
          </p:nvPr>
        </p:nvSpPr>
        <p:spPr/>
        <p:txBody>
          <a:bodyPr/>
          <a:lstStyle/>
          <a:p>
            <a:fld id="{AAB6004F-53F9-E74D-AC89-56EA63355CB3}" type="slidenum">
              <a:rPr lang="en-US" smtClean="0"/>
              <a:t>3</a:t>
            </a:fld>
            <a:endParaRPr lang="en-US" dirty="0"/>
          </a:p>
        </p:txBody>
      </p:sp>
      <p:sp>
        <p:nvSpPr>
          <p:cNvPr id="6" name="Oval 5">
            <a:extLst>
              <a:ext uri="{FF2B5EF4-FFF2-40B4-BE49-F238E27FC236}">
                <a16:creationId xmlns:a16="http://schemas.microsoft.com/office/drawing/2014/main" id="{FF7FEB31-21AE-28CE-26FA-348845F9F011}"/>
              </a:ext>
            </a:extLst>
          </p:cNvPr>
          <p:cNvSpPr/>
          <p:nvPr/>
        </p:nvSpPr>
        <p:spPr>
          <a:xfrm>
            <a:off x="6172202" y="2015331"/>
            <a:ext cx="914398" cy="1124109"/>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20159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Annual </a:t>
            </a:r>
            <a:r>
              <a:rPr lang="en-US" dirty="0"/>
              <a:t>t</a:t>
            </a:r>
            <a:r>
              <a:rPr lang="en-US"/>
              <a:t>imeline</a:t>
            </a:r>
            <a:endParaRPr lang="en-US" dirty="0"/>
          </a:p>
        </p:txBody>
      </p:sp>
      <p:sp>
        <p:nvSpPr>
          <p:cNvPr id="4" name="Footer Placeholder 3"/>
          <p:cNvSpPr>
            <a:spLocks noGrp="1"/>
          </p:cNvSpPr>
          <p:nvPr>
            <p:ph type="ftr" sz="quarter" idx="11"/>
          </p:nvPr>
        </p:nvSpPr>
        <p:spPr/>
        <p:txBody>
          <a:bodyPr/>
          <a:lstStyle/>
          <a:p>
            <a:r>
              <a:rPr lang="en-US" dirty="0"/>
              <a:t>OREGON STATE UNIVERSITY</a:t>
            </a:r>
          </a:p>
        </p:txBody>
      </p:sp>
      <p:sp>
        <p:nvSpPr>
          <p:cNvPr id="5" name="Slide Number Placeholder 4"/>
          <p:cNvSpPr>
            <a:spLocks noGrp="1"/>
          </p:cNvSpPr>
          <p:nvPr>
            <p:ph type="sldNum" sz="quarter" idx="12"/>
          </p:nvPr>
        </p:nvSpPr>
        <p:spPr/>
        <p:txBody>
          <a:bodyPr/>
          <a:lstStyle/>
          <a:p>
            <a:fld id="{AAB6004F-53F9-E74D-AC89-56EA63355CB3}" type="slidenum">
              <a:rPr lang="en-US" smtClean="0"/>
              <a:pPr/>
              <a:t>4</a:t>
            </a:fld>
            <a:endParaRPr lang="en-US" dirty="0"/>
          </a:p>
        </p:txBody>
      </p:sp>
      <p:sp>
        <p:nvSpPr>
          <p:cNvPr id="2" name="Oval 1">
            <a:extLst>
              <a:ext uri="{FF2B5EF4-FFF2-40B4-BE49-F238E27FC236}">
                <a16:creationId xmlns:a16="http://schemas.microsoft.com/office/drawing/2014/main" id="{69CE2FFB-1948-3724-6141-68AF2468B3FB}"/>
              </a:ext>
            </a:extLst>
          </p:cNvPr>
          <p:cNvSpPr/>
          <p:nvPr/>
        </p:nvSpPr>
        <p:spPr>
          <a:xfrm>
            <a:off x="1388918" y="2274424"/>
            <a:ext cx="813955" cy="815117"/>
          </a:xfrm>
          <a:prstGeom prst="ellipse">
            <a:avLst/>
          </a:prstGeom>
          <a:solidFill>
            <a:srgbClr val="DC4405"/>
          </a:solidFill>
          <a:ln>
            <a:solidFill>
              <a:srgbClr val="DC44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7" name="Straight Connector 6">
            <a:extLst>
              <a:ext uri="{FF2B5EF4-FFF2-40B4-BE49-F238E27FC236}">
                <a16:creationId xmlns:a16="http://schemas.microsoft.com/office/drawing/2014/main" id="{1E813F18-06A6-6879-30F8-9CF98E39FEE4}"/>
              </a:ext>
            </a:extLst>
          </p:cNvPr>
          <p:cNvCxnSpPr/>
          <p:nvPr/>
        </p:nvCxnSpPr>
        <p:spPr>
          <a:xfrm>
            <a:off x="1478972" y="3768436"/>
            <a:ext cx="9324109" cy="0"/>
          </a:xfrm>
          <a:prstGeom prst="line">
            <a:avLst/>
          </a:prstGeom>
          <a:ln w="3810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6FEF280F-5A7D-911E-5EBE-2609DEF13ACC}"/>
              </a:ext>
            </a:extLst>
          </p:cNvPr>
          <p:cNvSpPr txBox="1"/>
          <p:nvPr/>
        </p:nvSpPr>
        <p:spPr>
          <a:xfrm>
            <a:off x="1459120" y="2461957"/>
            <a:ext cx="813955" cy="369332"/>
          </a:xfrm>
          <a:prstGeom prst="rect">
            <a:avLst/>
          </a:prstGeom>
          <a:noFill/>
        </p:spPr>
        <p:txBody>
          <a:bodyPr wrap="square" rtlCol="0">
            <a:spAutoFit/>
          </a:bodyPr>
          <a:lstStyle/>
          <a:p>
            <a:r>
              <a:rPr lang="en-US" sz="1200" dirty="0">
                <a:solidFill>
                  <a:schemeClr val="bg1"/>
                </a:solidFill>
              </a:rPr>
              <a:t>February</a:t>
            </a:r>
            <a:r>
              <a:rPr lang="en-US" dirty="0">
                <a:solidFill>
                  <a:schemeClr val="bg1"/>
                </a:solidFill>
              </a:rPr>
              <a:t> </a:t>
            </a:r>
            <a:endParaRPr lang="es-MX" dirty="0">
              <a:solidFill>
                <a:schemeClr val="bg1"/>
              </a:solidFill>
            </a:endParaRPr>
          </a:p>
        </p:txBody>
      </p:sp>
      <p:sp>
        <p:nvSpPr>
          <p:cNvPr id="17" name="TextBox 16">
            <a:extLst>
              <a:ext uri="{FF2B5EF4-FFF2-40B4-BE49-F238E27FC236}">
                <a16:creationId xmlns:a16="http://schemas.microsoft.com/office/drawing/2014/main" id="{8A67E953-1BE1-A565-B5F4-60B8E35717CA}"/>
              </a:ext>
            </a:extLst>
          </p:cNvPr>
          <p:cNvSpPr txBox="1"/>
          <p:nvPr/>
        </p:nvSpPr>
        <p:spPr>
          <a:xfrm>
            <a:off x="1371600" y="4097803"/>
            <a:ext cx="1537849" cy="1323439"/>
          </a:xfrm>
          <a:prstGeom prst="rect">
            <a:avLst/>
          </a:prstGeom>
          <a:noFill/>
        </p:spPr>
        <p:txBody>
          <a:bodyPr wrap="square" rtlCol="0">
            <a:spAutoFit/>
          </a:bodyPr>
          <a:lstStyle/>
          <a:p>
            <a:r>
              <a:rPr lang="en-US" sz="1600" dirty="0"/>
              <a:t>Teacher recruitment and registration via Qualtrics begins</a:t>
            </a:r>
            <a:endParaRPr lang="es-MX" sz="1600" dirty="0"/>
          </a:p>
        </p:txBody>
      </p:sp>
      <p:sp>
        <p:nvSpPr>
          <p:cNvPr id="19" name="Oval 18">
            <a:extLst>
              <a:ext uri="{FF2B5EF4-FFF2-40B4-BE49-F238E27FC236}">
                <a16:creationId xmlns:a16="http://schemas.microsoft.com/office/drawing/2014/main" id="{60D1D825-46CB-BF8A-E13D-011102C36AE2}"/>
              </a:ext>
            </a:extLst>
          </p:cNvPr>
          <p:cNvSpPr/>
          <p:nvPr/>
        </p:nvSpPr>
        <p:spPr>
          <a:xfrm>
            <a:off x="3295777" y="2274423"/>
            <a:ext cx="813955" cy="815117"/>
          </a:xfrm>
          <a:prstGeom prst="ellipse">
            <a:avLst/>
          </a:prstGeom>
          <a:solidFill>
            <a:srgbClr val="DC4405"/>
          </a:solidFill>
          <a:ln>
            <a:solidFill>
              <a:srgbClr val="DC44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TextBox 19">
            <a:extLst>
              <a:ext uri="{FF2B5EF4-FFF2-40B4-BE49-F238E27FC236}">
                <a16:creationId xmlns:a16="http://schemas.microsoft.com/office/drawing/2014/main" id="{68F22BF4-E4EB-4474-6D1A-202713D05A0C}"/>
              </a:ext>
            </a:extLst>
          </p:cNvPr>
          <p:cNvSpPr txBox="1"/>
          <p:nvPr/>
        </p:nvSpPr>
        <p:spPr>
          <a:xfrm>
            <a:off x="3399008" y="2449590"/>
            <a:ext cx="813955" cy="553998"/>
          </a:xfrm>
          <a:prstGeom prst="rect">
            <a:avLst/>
          </a:prstGeom>
          <a:noFill/>
        </p:spPr>
        <p:txBody>
          <a:bodyPr wrap="square" rtlCol="0">
            <a:spAutoFit/>
          </a:bodyPr>
          <a:lstStyle/>
          <a:p>
            <a:r>
              <a:rPr lang="en-US" sz="1200" dirty="0">
                <a:solidFill>
                  <a:schemeClr val="bg1"/>
                </a:solidFill>
              </a:rPr>
              <a:t>End of March</a:t>
            </a:r>
            <a:r>
              <a:rPr lang="en-US" dirty="0">
                <a:solidFill>
                  <a:schemeClr val="bg1"/>
                </a:solidFill>
              </a:rPr>
              <a:t> </a:t>
            </a:r>
            <a:endParaRPr lang="es-MX" dirty="0">
              <a:solidFill>
                <a:schemeClr val="bg1"/>
              </a:solidFill>
            </a:endParaRPr>
          </a:p>
        </p:txBody>
      </p:sp>
      <p:sp>
        <p:nvSpPr>
          <p:cNvPr id="21" name="TextBox 20">
            <a:extLst>
              <a:ext uri="{FF2B5EF4-FFF2-40B4-BE49-F238E27FC236}">
                <a16:creationId xmlns:a16="http://schemas.microsoft.com/office/drawing/2014/main" id="{86DAA1F6-1B29-BF56-3F3A-77986D93EF13}"/>
              </a:ext>
            </a:extLst>
          </p:cNvPr>
          <p:cNvSpPr txBox="1"/>
          <p:nvPr/>
        </p:nvSpPr>
        <p:spPr>
          <a:xfrm>
            <a:off x="5109121" y="4184938"/>
            <a:ext cx="1537849" cy="1323439"/>
          </a:xfrm>
          <a:prstGeom prst="rect">
            <a:avLst/>
          </a:prstGeom>
          <a:noFill/>
        </p:spPr>
        <p:txBody>
          <a:bodyPr wrap="square" rtlCol="0">
            <a:spAutoFit/>
          </a:bodyPr>
          <a:lstStyle/>
          <a:p>
            <a:r>
              <a:rPr lang="en-US" sz="1600" dirty="0"/>
              <a:t>Physical toolkits compiled and delivered to schools</a:t>
            </a:r>
            <a:endParaRPr lang="es-MX" sz="1600" dirty="0"/>
          </a:p>
        </p:txBody>
      </p:sp>
      <p:cxnSp>
        <p:nvCxnSpPr>
          <p:cNvPr id="22" name="Straight Connector 21">
            <a:extLst>
              <a:ext uri="{FF2B5EF4-FFF2-40B4-BE49-F238E27FC236}">
                <a16:creationId xmlns:a16="http://schemas.microsoft.com/office/drawing/2014/main" id="{11309016-9046-6C9A-9122-FD4A4E449A1E}"/>
              </a:ext>
            </a:extLst>
          </p:cNvPr>
          <p:cNvCxnSpPr>
            <a:cxnSpLocks/>
            <a:stCxn id="19" idx="4"/>
          </p:cNvCxnSpPr>
          <p:nvPr/>
        </p:nvCxnSpPr>
        <p:spPr>
          <a:xfrm flipH="1">
            <a:off x="3690800" y="3089540"/>
            <a:ext cx="11955" cy="1080678"/>
          </a:xfrm>
          <a:prstGeom prst="line">
            <a:avLst/>
          </a:prstGeom>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53F7F50C-F917-ECA1-08A2-96F9E8FB4021}"/>
              </a:ext>
            </a:extLst>
          </p:cNvPr>
          <p:cNvSpPr/>
          <p:nvPr/>
        </p:nvSpPr>
        <p:spPr>
          <a:xfrm>
            <a:off x="5064091" y="2274422"/>
            <a:ext cx="813955" cy="815117"/>
          </a:xfrm>
          <a:prstGeom prst="ellipse">
            <a:avLst/>
          </a:prstGeom>
          <a:solidFill>
            <a:srgbClr val="DC4405"/>
          </a:solidFill>
          <a:ln>
            <a:solidFill>
              <a:srgbClr val="DC44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1</a:t>
            </a:r>
            <a:r>
              <a:rPr lang="en-US" sz="1200" baseline="30000" dirty="0"/>
              <a:t>st</a:t>
            </a:r>
            <a:r>
              <a:rPr lang="en-US" sz="1200" dirty="0"/>
              <a:t> week of April</a:t>
            </a:r>
            <a:endParaRPr lang="es-MX" sz="1200" dirty="0"/>
          </a:p>
        </p:txBody>
      </p:sp>
      <p:cxnSp>
        <p:nvCxnSpPr>
          <p:cNvPr id="25" name="Straight Connector 24">
            <a:extLst>
              <a:ext uri="{FF2B5EF4-FFF2-40B4-BE49-F238E27FC236}">
                <a16:creationId xmlns:a16="http://schemas.microsoft.com/office/drawing/2014/main" id="{CE1D3BA2-D502-4F98-8484-715300735948}"/>
              </a:ext>
            </a:extLst>
          </p:cNvPr>
          <p:cNvCxnSpPr>
            <a:cxnSpLocks/>
          </p:cNvCxnSpPr>
          <p:nvPr/>
        </p:nvCxnSpPr>
        <p:spPr>
          <a:xfrm flipH="1">
            <a:off x="5482214" y="3089541"/>
            <a:ext cx="809" cy="1080678"/>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56762A2-EA1B-A4F9-AE84-4B83A10F2FF0}"/>
              </a:ext>
            </a:extLst>
          </p:cNvPr>
          <p:cNvSpPr txBox="1"/>
          <p:nvPr/>
        </p:nvSpPr>
        <p:spPr>
          <a:xfrm>
            <a:off x="3295777" y="4124980"/>
            <a:ext cx="1537849" cy="1569660"/>
          </a:xfrm>
          <a:prstGeom prst="rect">
            <a:avLst/>
          </a:prstGeom>
          <a:noFill/>
        </p:spPr>
        <p:txBody>
          <a:bodyPr wrap="square" rtlCol="0">
            <a:spAutoFit/>
          </a:bodyPr>
          <a:lstStyle/>
          <a:p>
            <a:r>
              <a:rPr lang="en-US" sz="1600" dirty="0"/>
              <a:t>Registration ends; Confirmation sent to registered teachers</a:t>
            </a:r>
            <a:endParaRPr lang="es-MX" sz="1600" dirty="0"/>
          </a:p>
        </p:txBody>
      </p:sp>
      <p:cxnSp>
        <p:nvCxnSpPr>
          <p:cNvPr id="29" name="Straight Connector 28">
            <a:extLst>
              <a:ext uri="{FF2B5EF4-FFF2-40B4-BE49-F238E27FC236}">
                <a16:creationId xmlns:a16="http://schemas.microsoft.com/office/drawing/2014/main" id="{9410F04C-F9F0-9EAD-8C77-13693D1C02B7}"/>
              </a:ext>
            </a:extLst>
          </p:cNvPr>
          <p:cNvCxnSpPr>
            <a:cxnSpLocks/>
          </p:cNvCxnSpPr>
          <p:nvPr/>
        </p:nvCxnSpPr>
        <p:spPr>
          <a:xfrm flipH="1">
            <a:off x="1791505" y="3092307"/>
            <a:ext cx="11955" cy="1080678"/>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A349A364-D4F4-551F-8F00-0827508A1D69}"/>
              </a:ext>
            </a:extLst>
          </p:cNvPr>
          <p:cNvSpPr/>
          <p:nvPr/>
        </p:nvSpPr>
        <p:spPr>
          <a:xfrm>
            <a:off x="6466368" y="2277190"/>
            <a:ext cx="813955" cy="815117"/>
          </a:xfrm>
          <a:prstGeom prst="ellipse">
            <a:avLst/>
          </a:prstGeom>
          <a:solidFill>
            <a:srgbClr val="DC4405"/>
          </a:solidFill>
          <a:ln>
            <a:solidFill>
              <a:srgbClr val="DC44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Mid-April</a:t>
            </a:r>
            <a:endParaRPr lang="es-MX" sz="1200" dirty="0"/>
          </a:p>
        </p:txBody>
      </p:sp>
      <p:sp>
        <p:nvSpPr>
          <p:cNvPr id="31" name="Oval 30">
            <a:extLst>
              <a:ext uri="{FF2B5EF4-FFF2-40B4-BE49-F238E27FC236}">
                <a16:creationId xmlns:a16="http://schemas.microsoft.com/office/drawing/2014/main" id="{C0690D88-2078-FD9A-B1C8-EFEEC6EA88CF}"/>
              </a:ext>
            </a:extLst>
          </p:cNvPr>
          <p:cNvSpPr/>
          <p:nvPr/>
        </p:nvSpPr>
        <p:spPr>
          <a:xfrm>
            <a:off x="8387690" y="2258953"/>
            <a:ext cx="813955" cy="815117"/>
          </a:xfrm>
          <a:prstGeom prst="ellipse">
            <a:avLst/>
          </a:prstGeom>
          <a:solidFill>
            <a:srgbClr val="DC4405"/>
          </a:solidFill>
          <a:ln>
            <a:solidFill>
              <a:srgbClr val="DC44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End of May</a:t>
            </a:r>
            <a:endParaRPr lang="es-MX" sz="1200" dirty="0"/>
          </a:p>
        </p:txBody>
      </p:sp>
      <p:cxnSp>
        <p:nvCxnSpPr>
          <p:cNvPr id="32" name="Straight Connector 31">
            <a:extLst>
              <a:ext uri="{FF2B5EF4-FFF2-40B4-BE49-F238E27FC236}">
                <a16:creationId xmlns:a16="http://schemas.microsoft.com/office/drawing/2014/main" id="{F94FA8A7-D639-D922-FD2B-2E8FA3709A77}"/>
              </a:ext>
            </a:extLst>
          </p:cNvPr>
          <p:cNvCxnSpPr>
            <a:cxnSpLocks/>
          </p:cNvCxnSpPr>
          <p:nvPr/>
        </p:nvCxnSpPr>
        <p:spPr>
          <a:xfrm flipH="1">
            <a:off x="6903810" y="3104260"/>
            <a:ext cx="809" cy="1080678"/>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E7C50FF-EDDA-3394-47EA-64C930196C74}"/>
              </a:ext>
            </a:extLst>
          </p:cNvPr>
          <p:cNvSpPr txBox="1"/>
          <p:nvPr/>
        </p:nvSpPr>
        <p:spPr>
          <a:xfrm>
            <a:off x="6526633" y="4170218"/>
            <a:ext cx="1537849" cy="1569660"/>
          </a:xfrm>
          <a:prstGeom prst="rect">
            <a:avLst/>
          </a:prstGeom>
          <a:noFill/>
        </p:spPr>
        <p:txBody>
          <a:bodyPr wrap="square" rtlCol="0">
            <a:spAutoFit/>
          </a:bodyPr>
          <a:lstStyle/>
          <a:p>
            <a:r>
              <a:rPr lang="en-US" sz="1600" dirty="0"/>
              <a:t>GHK begins; Online lessons are sent via email to teachers weekly for 7 weeks</a:t>
            </a:r>
            <a:endParaRPr lang="es-MX" sz="1600" dirty="0"/>
          </a:p>
        </p:txBody>
      </p:sp>
      <p:sp>
        <p:nvSpPr>
          <p:cNvPr id="35" name="TextBox 34">
            <a:extLst>
              <a:ext uri="{FF2B5EF4-FFF2-40B4-BE49-F238E27FC236}">
                <a16:creationId xmlns:a16="http://schemas.microsoft.com/office/drawing/2014/main" id="{7E48F5C8-37D4-0CD5-8C7E-A7A27017318D}"/>
              </a:ext>
            </a:extLst>
          </p:cNvPr>
          <p:cNvSpPr txBox="1"/>
          <p:nvPr/>
        </p:nvSpPr>
        <p:spPr>
          <a:xfrm>
            <a:off x="8219640" y="4165511"/>
            <a:ext cx="1537849" cy="830997"/>
          </a:xfrm>
          <a:prstGeom prst="rect">
            <a:avLst/>
          </a:prstGeom>
          <a:noFill/>
        </p:spPr>
        <p:txBody>
          <a:bodyPr wrap="square" rtlCol="0">
            <a:spAutoFit/>
          </a:bodyPr>
          <a:lstStyle/>
          <a:p>
            <a:r>
              <a:rPr lang="en-US" sz="1600" dirty="0"/>
              <a:t>GHK ends &amp; post-survey is sent to teachers</a:t>
            </a:r>
            <a:endParaRPr lang="es-MX" sz="1600" dirty="0"/>
          </a:p>
        </p:txBody>
      </p:sp>
      <p:cxnSp>
        <p:nvCxnSpPr>
          <p:cNvPr id="36" name="Straight Connector 35">
            <a:extLst>
              <a:ext uri="{FF2B5EF4-FFF2-40B4-BE49-F238E27FC236}">
                <a16:creationId xmlns:a16="http://schemas.microsoft.com/office/drawing/2014/main" id="{B117EF5F-8C6D-FAB8-7CD9-FE5F44E2245A}"/>
              </a:ext>
            </a:extLst>
          </p:cNvPr>
          <p:cNvCxnSpPr>
            <a:cxnSpLocks/>
          </p:cNvCxnSpPr>
          <p:nvPr/>
        </p:nvCxnSpPr>
        <p:spPr>
          <a:xfrm flipH="1">
            <a:off x="8736263" y="3109036"/>
            <a:ext cx="809" cy="1080678"/>
          </a:xfrm>
          <a:prstGeom prst="line">
            <a:avLst/>
          </a:prstGeom>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648A50D4-940A-D07D-FCA6-C761D84CD9D0}"/>
              </a:ext>
            </a:extLst>
          </p:cNvPr>
          <p:cNvSpPr/>
          <p:nvPr/>
        </p:nvSpPr>
        <p:spPr>
          <a:xfrm>
            <a:off x="9961281" y="2263844"/>
            <a:ext cx="813955" cy="815117"/>
          </a:xfrm>
          <a:prstGeom prst="ellipse">
            <a:avLst/>
          </a:prstGeom>
          <a:solidFill>
            <a:srgbClr val="DC4405"/>
          </a:solidFill>
          <a:ln>
            <a:solidFill>
              <a:srgbClr val="DC44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June</a:t>
            </a:r>
            <a:endParaRPr lang="es-MX" sz="1200" dirty="0"/>
          </a:p>
        </p:txBody>
      </p:sp>
      <p:sp>
        <p:nvSpPr>
          <p:cNvPr id="38" name="TextBox 37">
            <a:extLst>
              <a:ext uri="{FF2B5EF4-FFF2-40B4-BE49-F238E27FC236}">
                <a16:creationId xmlns:a16="http://schemas.microsoft.com/office/drawing/2014/main" id="{D9732072-3468-BB8E-F019-F32A717440BD}"/>
              </a:ext>
            </a:extLst>
          </p:cNvPr>
          <p:cNvSpPr txBox="1"/>
          <p:nvPr/>
        </p:nvSpPr>
        <p:spPr>
          <a:xfrm>
            <a:off x="9815951" y="4170218"/>
            <a:ext cx="1537849" cy="830997"/>
          </a:xfrm>
          <a:prstGeom prst="rect">
            <a:avLst/>
          </a:prstGeom>
          <a:noFill/>
        </p:spPr>
        <p:txBody>
          <a:bodyPr wrap="square" rtlCol="0">
            <a:spAutoFit/>
          </a:bodyPr>
          <a:lstStyle/>
          <a:p>
            <a:r>
              <a:rPr lang="en-US" sz="1600" dirty="0"/>
              <a:t>Post-survey closes/data reviewed</a:t>
            </a:r>
            <a:endParaRPr lang="es-MX" sz="1600" dirty="0"/>
          </a:p>
        </p:txBody>
      </p:sp>
      <p:cxnSp>
        <p:nvCxnSpPr>
          <p:cNvPr id="39" name="Straight Connector 38">
            <a:extLst>
              <a:ext uri="{FF2B5EF4-FFF2-40B4-BE49-F238E27FC236}">
                <a16:creationId xmlns:a16="http://schemas.microsoft.com/office/drawing/2014/main" id="{2B24D814-7E68-5E4F-F2C6-1B5A012A939D}"/>
              </a:ext>
            </a:extLst>
          </p:cNvPr>
          <p:cNvCxnSpPr>
            <a:cxnSpLocks/>
          </p:cNvCxnSpPr>
          <p:nvPr/>
        </p:nvCxnSpPr>
        <p:spPr>
          <a:xfrm flipH="1">
            <a:off x="10389216" y="3109036"/>
            <a:ext cx="809" cy="10806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077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B5F79-B458-EFDC-4206-0C53A5D49A93}"/>
              </a:ext>
            </a:extLst>
          </p:cNvPr>
          <p:cNvSpPr>
            <a:spLocks noGrp="1"/>
          </p:cNvSpPr>
          <p:nvPr>
            <p:ph type="title"/>
          </p:nvPr>
        </p:nvSpPr>
        <p:spPr>
          <a:xfrm>
            <a:off x="839788" y="365125"/>
            <a:ext cx="4646612" cy="1325563"/>
          </a:xfrm>
        </p:spPr>
        <p:txBody>
          <a:bodyPr/>
          <a:lstStyle/>
          <a:p>
            <a:r>
              <a:rPr lang="en-US" dirty="0"/>
              <a:t>Recruitment &amp; </a:t>
            </a:r>
            <a:br>
              <a:rPr lang="en-US" dirty="0"/>
            </a:br>
            <a:r>
              <a:rPr lang="en-US" dirty="0"/>
              <a:t>Registration </a:t>
            </a:r>
            <a:endParaRPr lang="es-MX" dirty="0"/>
          </a:p>
        </p:txBody>
      </p:sp>
      <p:sp>
        <p:nvSpPr>
          <p:cNvPr id="4" name="Content Placeholder 3">
            <a:extLst>
              <a:ext uri="{FF2B5EF4-FFF2-40B4-BE49-F238E27FC236}">
                <a16:creationId xmlns:a16="http://schemas.microsoft.com/office/drawing/2014/main" id="{C35FBF0A-4946-7412-B7B5-DBBF77E8E129}"/>
              </a:ext>
            </a:extLst>
          </p:cNvPr>
          <p:cNvSpPr>
            <a:spLocks noGrp="1"/>
          </p:cNvSpPr>
          <p:nvPr>
            <p:ph sz="half" idx="2"/>
          </p:nvPr>
        </p:nvSpPr>
        <p:spPr>
          <a:xfrm>
            <a:off x="839788" y="2084387"/>
            <a:ext cx="5157787" cy="4498975"/>
          </a:xfrm>
        </p:spPr>
        <p:txBody>
          <a:bodyPr>
            <a:normAutofit/>
          </a:bodyPr>
          <a:lstStyle/>
          <a:p>
            <a:pPr marL="0" indent="0">
              <a:buNone/>
            </a:pPr>
            <a:r>
              <a:rPr lang="en-US" dirty="0"/>
              <a:t>Email invitations (office managers and principals) all SNAP-Ed qualifying elementary schools in MPY</a:t>
            </a:r>
          </a:p>
          <a:p>
            <a:pPr marL="0" indent="0">
              <a:buNone/>
            </a:pPr>
            <a:r>
              <a:rPr lang="en-US" dirty="0"/>
              <a:t>Includes:</a:t>
            </a:r>
          </a:p>
          <a:p>
            <a:r>
              <a:rPr lang="en-US" dirty="0"/>
              <a:t>GHK Overview Letter</a:t>
            </a:r>
          </a:p>
          <a:p>
            <a:r>
              <a:rPr lang="en-US" dirty="0"/>
              <a:t>GHK Flyer</a:t>
            </a:r>
          </a:p>
          <a:p>
            <a:r>
              <a:rPr lang="en-US" dirty="0"/>
              <a:t>Qualtrics Registration Link</a:t>
            </a:r>
          </a:p>
        </p:txBody>
      </p:sp>
      <p:sp>
        <p:nvSpPr>
          <p:cNvPr id="7" name="Footer Placeholder 6">
            <a:extLst>
              <a:ext uri="{FF2B5EF4-FFF2-40B4-BE49-F238E27FC236}">
                <a16:creationId xmlns:a16="http://schemas.microsoft.com/office/drawing/2014/main" id="{08FB1B73-04F7-0342-F3F9-B37CB905AAC9}"/>
              </a:ext>
            </a:extLst>
          </p:cNvPr>
          <p:cNvSpPr>
            <a:spLocks noGrp="1"/>
          </p:cNvSpPr>
          <p:nvPr>
            <p:ph type="ftr" sz="quarter" idx="11"/>
          </p:nvPr>
        </p:nvSpPr>
        <p:spPr/>
        <p:txBody>
          <a:bodyPr/>
          <a:lstStyle/>
          <a:p>
            <a:r>
              <a:rPr lang="en-US"/>
              <a:t>OREGON STATE UNIVERSITY</a:t>
            </a:r>
            <a:endParaRPr lang="en-US" dirty="0"/>
          </a:p>
        </p:txBody>
      </p:sp>
      <p:sp>
        <p:nvSpPr>
          <p:cNvPr id="8" name="Slide Number Placeholder 7">
            <a:extLst>
              <a:ext uri="{FF2B5EF4-FFF2-40B4-BE49-F238E27FC236}">
                <a16:creationId xmlns:a16="http://schemas.microsoft.com/office/drawing/2014/main" id="{B7EE34A8-D423-30ED-8510-851DF0AECC49}"/>
              </a:ext>
            </a:extLst>
          </p:cNvPr>
          <p:cNvSpPr>
            <a:spLocks noGrp="1"/>
          </p:cNvSpPr>
          <p:nvPr>
            <p:ph type="sldNum" sz="quarter" idx="12"/>
          </p:nvPr>
        </p:nvSpPr>
        <p:spPr/>
        <p:txBody>
          <a:bodyPr/>
          <a:lstStyle/>
          <a:p>
            <a:fld id="{AAB6004F-53F9-E74D-AC89-56EA63355CB3}" type="slidenum">
              <a:rPr lang="en-US" smtClean="0"/>
              <a:pPr/>
              <a:t>5</a:t>
            </a:fld>
            <a:endParaRPr lang="en-US" dirty="0"/>
          </a:p>
        </p:txBody>
      </p:sp>
      <p:pic>
        <p:nvPicPr>
          <p:cNvPr id="10" name="Picture 9" descr="A poster with text and images&#10;&#10;Description automatically generated">
            <a:extLst>
              <a:ext uri="{FF2B5EF4-FFF2-40B4-BE49-F238E27FC236}">
                <a16:creationId xmlns:a16="http://schemas.microsoft.com/office/drawing/2014/main" id="{8AFBDB65-E461-3F66-11F3-49612734661B}"/>
              </a:ext>
            </a:extLst>
          </p:cNvPr>
          <p:cNvPicPr>
            <a:picLocks noChangeAspect="1"/>
          </p:cNvPicPr>
          <p:nvPr/>
        </p:nvPicPr>
        <p:blipFill>
          <a:blip r:embed="rId3"/>
          <a:stretch>
            <a:fillRect/>
          </a:stretch>
        </p:blipFill>
        <p:spPr>
          <a:xfrm>
            <a:off x="6906634" y="473074"/>
            <a:ext cx="4445578" cy="5753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7061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1475-F840-346F-04D8-0C6840BAF98E}"/>
              </a:ext>
            </a:extLst>
          </p:cNvPr>
          <p:cNvSpPr>
            <a:spLocks noGrp="1"/>
          </p:cNvSpPr>
          <p:nvPr>
            <p:ph type="title"/>
          </p:nvPr>
        </p:nvSpPr>
        <p:spPr/>
        <p:txBody>
          <a:bodyPr/>
          <a:lstStyle/>
          <a:p>
            <a:r>
              <a:rPr lang="en-US" dirty="0"/>
              <a:t>Qualtrics Registration</a:t>
            </a:r>
            <a:endParaRPr lang="es-MX" dirty="0"/>
          </a:p>
        </p:txBody>
      </p:sp>
      <p:sp>
        <p:nvSpPr>
          <p:cNvPr id="3" name="Text Placeholder 2">
            <a:extLst>
              <a:ext uri="{FF2B5EF4-FFF2-40B4-BE49-F238E27FC236}">
                <a16:creationId xmlns:a16="http://schemas.microsoft.com/office/drawing/2014/main" id="{4472D39D-E236-AA0C-601C-F9612D848BB1}"/>
              </a:ext>
            </a:extLst>
          </p:cNvPr>
          <p:cNvSpPr>
            <a:spLocks noGrp="1"/>
          </p:cNvSpPr>
          <p:nvPr>
            <p:ph type="body" idx="1"/>
          </p:nvPr>
        </p:nvSpPr>
        <p:spPr>
          <a:xfrm>
            <a:off x="725488" y="1477963"/>
            <a:ext cx="8939212" cy="823912"/>
          </a:xfrm>
        </p:spPr>
        <p:txBody>
          <a:bodyPr/>
          <a:lstStyle/>
          <a:p>
            <a:r>
              <a:rPr lang="en-US" dirty="0"/>
              <a:t>Gathers information from teachers about:</a:t>
            </a:r>
            <a:endParaRPr lang="es-MX" dirty="0"/>
          </a:p>
        </p:txBody>
      </p:sp>
      <p:sp>
        <p:nvSpPr>
          <p:cNvPr id="4" name="Content Placeholder 3">
            <a:extLst>
              <a:ext uri="{FF2B5EF4-FFF2-40B4-BE49-F238E27FC236}">
                <a16:creationId xmlns:a16="http://schemas.microsoft.com/office/drawing/2014/main" id="{699D31F0-F737-96C1-EE6E-01B75F7BED50}"/>
              </a:ext>
            </a:extLst>
          </p:cNvPr>
          <p:cNvSpPr>
            <a:spLocks noGrp="1"/>
          </p:cNvSpPr>
          <p:nvPr>
            <p:ph sz="half" idx="2"/>
          </p:nvPr>
        </p:nvSpPr>
        <p:spPr>
          <a:xfrm>
            <a:off x="839788" y="2505075"/>
            <a:ext cx="9434512" cy="3684588"/>
          </a:xfrm>
        </p:spPr>
        <p:txBody>
          <a:bodyPr>
            <a:normAutofit fontScale="77500" lnSpcReduction="20000"/>
          </a:bodyPr>
          <a:lstStyle/>
          <a:p>
            <a:pPr>
              <a:lnSpc>
                <a:spcPct val="110000"/>
              </a:lnSpc>
              <a:spcAft>
                <a:spcPts val="600"/>
              </a:spcAft>
            </a:pPr>
            <a:r>
              <a:rPr lang="en-US" dirty="0"/>
              <a:t>Name, email, school, grade, # of students</a:t>
            </a:r>
          </a:p>
          <a:p>
            <a:pPr>
              <a:lnSpc>
                <a:spcPct val="110000"/>
              </a:lnSpc>
              <a:spcAft>
                <a:spcPts val="600"/>
              </a:spcAft>
            </a:pPr>
            <a:r>
              <a:rPr lang="en-US" dirty="0"/>
              <a:t>Language(s) preferred for materials</a:t>
            </a:r>
          </a:p>
          <a:p>
            <a:pPr>
              <a:lnSpc>
                <a:spcPct val="110000"/>
              </a:lnSpc>
              <a:spcAft>
                <a:spcPts val="600"/>
              </a:spcAft>
            </a:pPr>
            <a:r>
              <a:rPr lang="en-US" dirty="0"/>
              <a:t>Interest in receiving a physical GHK toolkit </a:t>
            </a:r>
          </a:p>
          <a:p>
            <a:pPr marL="0" indent="0">
              <a:lnSpc>
                <a:spcPct val="110000"/>
              </a:lnSpc>
              <a:spcAft>
                <a:spcPts val="600"/>
              </a:spcAft>
              <a:buNone/>
            </a:pPr>
            <a:r>
              <a:rPr lang="en-US" b="1" dirty="0"/>
              <a:t>New in 2023</a:t>
            </a:r>
            <a:r>
              <a:rPr lang="en-US" dirty="0"/>
              <a:t>, we asked:</a:t>
            </a:r>
          </a:p>
          <a:p>
            <a:pPr>
              <a:lnSpc>
                <a:spcPct val="110000"/>
              </a:lnSpc>
              <a:spcAft>
                <a:spcPts val="600"/>
              </a:spcAft>
            </a:pPr>
            <a:r>
              <a:rPr lang="en-US" dirty="0"/>
              <a:t>Whether they wanted to receive funds to purchase local food, for in-classroom tastings </a:t>
            </a:r>
          </a:p>
          <a:p>
            <a:pPr>
              <a:lnSpc>
                <a:spcPct val="110000"/>
              </a:lnSpc>
              <a:spcAft>
                <a:spcPts val="600"/>
              </a:spcAft>
            </a:pPr>
            <a:r>
              <a:rPr lang="en-US" dirty="0"/>
              <a:t>About their perceived ability to purchase local foods and where they intended to purchase food </a:t>
            </a:r>
          </a:p>
          <a:p>
            <a:pPr marL="0" indent="0">
              <a:buNone/>
            </a:pPr>
            <a:endParaRPr lang="en-US" dirty="0"/>
          </a:p>
          <a:p>
            <a:endParaRPr lang="en-US" dirty="0"/>
          </a:p>
        </p:txBody>
      </p:sp>
      <p:sp>
        <p:nvSpPr>
          <p:cNvPr id="7" name="Footer Placeholder 6">
            <a:extLst>
              <a:ext uri="{FF2B5EF4-FFF2-40B4-BE49-F238E27FC236}">
                <a16:creationId xmlns:a16="http://schemas.microsoft.com/office/drawing/2014/main" id="{4FAD0ABC-45AA-FF5A-7936-DFA383CD2BE0}"/>
              </a:ext>
            </a:extLst>
          </p:cNvPr>
          <p:cNvSpPr>
            <a:spLocks noGrp="1"/>
          </p:cNvSpPr>
          <p:nvPr>
            <p:ph type="ftr" sz="quarter" idx="11"/>
          </p:nvPr>
        </p:nvSpPr>
        <p:spPr/>
        <p:txBody>
          <a:bodyPr/>
          <a:lstStyle/>
          <a:p>
            <a:r>
              <a:rPr lang="en-US"/>
              <a:t>OREGON STATE UNIVERSITY</a:t>
            </a:r>
            <a:endParaRPr lang="en-US" dirty="0"/>
          </a:p>
        </p:txBody>
      </p:sp>
      <p:sp>
        <p:nvSpPr>
          <p:cNvPr id="8" name="Slide Number Placeholder 7">
            <a:extLst>
              <a:ext uri="{FF2B5EF4-FFF2-40B4-BE49-F238E27FC236}">
                <a16:creationId xmlns:a16="http://schemas.microsoft.com/office/drawing/2014/main" id="{AA2AE073-544A-CA13-AD29-1BF84D132A84}"/>
              </a:ext>
            </a:extLst>
          </p:cNvPr>
          <p:cNvSpPr>
            <a:spLocks noGrp="1"/>
          </p:cNvSpPr>
          <p:nvPr>
            <p:ph type="sldNum" sz="quarter" idx="12"/>
          </p:nvPr>
        </p:nvSpPr>
        <p:spPr/>
        <p:txBody>
          <a:bodyPr/>
          <a:lstStyle/>
          <a:p>
            <a:fld id="{AAB6004F-53F9-E74D-AC89-56EA63355CB3}" type="slidenum">
              <a:rPr lang="en-US" smtClean="0"/>
              <a:pPr/>
              <a:t>6</a:t>
            </a:fld>
            <a:endParaRPr lang="en-US" dirty="0"/>
          </a:p>
        </p:txBody>
      </p:sp>
    </p:spTree>
    <p:extLst>
      <p:ext uri="{BB962C8B-B14F-4D97-AF65-F5344CB8AC3E}">
        <p14:creationId xmlns:p14="http://schemas.microsoft.com/office/powerpoint/2010/main" val="3837539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2EA0-3E97-5F90-1FFC-C9C308AA294C}"/>
              </a:ext>
            </a:extLst>
          </p:cNvPr>
          <p:cNvSpPr>
            <a:spLocks noGrp="1"/>
          </p:cNvSpPr>
          <p:nvPr>
            <p:ph type="title"/>
          </p:nvPr>
        </p:nvSpPr>
        <p:spPr>
          <a:xfrm>
            <a:off x="661987" y="-342900"/>
            <a:ext cx="6525857" cy="1600200"/>
          </a:xfrm>
        </p:spPr>
        <p:txBody>
          <a:bodyPr anchor="b">
            <a:normAutofit/>
          </a:bodyPr>
          <a:lstStyle/>
          <a:p>
            <a:r>
              <a:rPr lang="en-US" sz="4400" dirty="0"/>
              <a:t>GHK Physical Toolkits</a:t>
            </a:r>
            <a:endParaRPr lang="es-MX" sz="4400" dirty="0"/>
          </a:p>
        </p:txBody>
      </p:sp>
      <p:pic>
        <p:nvPicPr>
          <p:cNvPr id="8" name="Content Placeholder 7" descr="A table with a planter and a spray bottle">
            <a:extLst>
              <a:ext uri="{FF2B5EF4-FFF2-40B4-BE49-F238E27FC236}">
                <a16:creationId xmlns:a16="http://schemas.microsoft.com/office/drawing/2014/main" id="{FDA4BED2-90E1-4223-777F-D48C2A033747}"/>
              </a:ext>
            </a:extLst>
          </p:cNvPr>
          <p:cNvPicPr>
            <a:picLocks noGrp="1" noChangeAspect="1"/>
          </p:cNvPicPr>
          <p:nvPr>
            <p:ph type="pic" idx="1"/>
          </p:nvPr>
        </p:nvPicPr>
        <p:blipFill rotWithShape="1">
          <a:blip r:embed="rId3"/>
          <a:srcRect l="5016" r="-3" b="-3"/>
          <a:stretch/>
        </p:blipFill>
        <p:spPr>
          <a:xfrm>
            <a:off x="7187845" y="266701"/>
            <a:ext cx="4637797" cy="3662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Placeholder 3">
            <a:extLst>
              <a:ext uri="{FF2B5EF4-FFF2-40B4-BE49-F238E27FC236}">
                <a16:creationId xmlns:a16="http://schemas.microsoft.com/office/drawing/2014/main" id="{EC90288E-8ABA-0242-FF75-FA5F40512D67}"/>
              </a:ext>
            </a:extLst>
          </p:cNvPr>
          <p:cNvSpPr>
            <a:spLocks noGrp="1"/>
          </p:cNvSpPr>
          <p:nvPr>
            <p:ph type="body" sz="half" idx="2"/>
          </p:nvPr>
        </p:nvSpPr>
        <p:spPr>
          <a:xfrm>
            <a:off x="839788" y="1447799"/>
            <a:ext cx="5370512" cy="5016795"/>
          </a:xfrm>
        </p:spPr>
        <p:txBody>
          <a:bodyPr>
            <a:normAutofit/>
          </a:bodyPr>
          <a:lstStyle/>
          <a:p>
            <a:r>
              <a:rPr lang="en-US" sz="1800" b="1" dirty="0"/>
              <a:t>Classroom Gardening Materials</a:t>
            </a:r>
          </a:p>
          <a:p>
            <a:pPr marL="285750" indent="-285750">
              <a:lnSpc>
                <a:spcPct val="120000"/>
              </a:lnSpc>
              <a:spcBef>
                <a:spcPts val="0"/>
              </a:spcBef>
              <a:buFont typeface="Arial" panose="020B0604020202020204" pitchFamily="34" charset="0"/>
              <a:buChar char="•"/>
            </a:pPr>
            <a:r>
              <a:rPr lang="en-US" dirty="0"/>
              <a:t>16qts soil</a:t>
            </a:r>
          </a:p>
          <a:p>
            <a:pPr marL="285750" indent="-285750">
              <a:lnSpc>
                <a:spcPct val="120000"/>
              </a:lnSpc>
              <a:spcBef>
                <a:spcPts val="0"/>
              </a:spcBef>
              <a:buFont typeface="Arial" panose="020B0604020202020204" pitchFamily="34" charset="0"/>
              <a:buChar char="•"/>
            </a:pPr>
            <a:r>
              <a:rPr lang="en-US" dirty="0"/>
              <a:t>Growing containers</a:t>
            </a:r>
          </a:p>
          <a:p>
            <a:pPr marL="285750" indent="-285750">
              <a:lnSpc>
                <a:spcPct val="120000"/>
              </a:lnSpc>
              <a:spcBef>
                <a:spcPts val="0"/>
              </a:spcBef>
              <a:buFont typeface="Arial" panose="020B0604020202020204" pitchFamily="34" charset="0"/>
              <a:buChar char="•"/>
            </a:pPr>
            <a:r>
              <a:rPr lang="en-US" dirty="0"/>
              <a:t>Radish, herb and lettuce seeds </a:t>
            </a:r>
          </a:p>
          <a:p>
            <a:pPr marL="285750" indent="-285750">
              <a:lnSpc>
                <a:spcPct val="120000"/>
              </a:lnSpc>
              <a:spcBef>
                <a:spcPts val="0"/>
              </a:spcBef>
              <a:buFont typeface="Arial" panose="020B0604020202020204" pitchFamily="34" charset="0"/>
              <a:buChar char="•"/>
            </a:pPr>
            <a:r>
              <a:rPr lang="en-US" dirty="0"/>
              <a:t>Spray Bottle</a:t>
            </a:r>
          </a:p>
          <a:p>
            <a:pPr>
              <a:lnSpc>
                <a:spcPct val="120000"/>
              </a:lnSpc>
              <a:spcBef>
                <a:spcPts val="0"/>
              </a:spcBef>
            </a:pPr>
            <a:endParaRPr lang="en-US" dirty="0"/>
          </a:p>
          <a:p>
            <a:r>
              <a:rPr lang="en-US" sz="1800" b="1" dirty="0"/>
              <a:t>GHK Curriculum Materials</a:t>
            </a:r>
          </a:p>
          <a:p>
            <a:pPr marL="285750" indent="-285750">
              <a:lnSpc>
                <a:spcPct val="110000"/>
              </a:lnSpc>
              <a:spcBef>
                <a:spcPts val="0"/>
              </a:spcBef>
              <a:buFont typeface="Arial" panose="020B0604020202020204" pitchFamily="34" charset="0"/>
              <a:buChar char="•"/>
            </a:pPr>
            <a:r>
              <a:rPr lang="en-US" dirty="0"/>
              <a:t>Student Mission Logs (one per student)</a:t>
            </a:r>
          </a:p>
          <a:p>
            <a:pPr marL="285750" indent="-285750">
              <a:lnSpc>
                <a:spcPct val="110000"/>
              </a:lnSpc>
              <a:spcBef>
                <a:spcPts val="0"/>
              </a:spcBef>
              <a:buFont typeface="Arial" panose="020B0604020202020204" pitchFamily="34" charset="0"/>
              <a:buChar char="•"/>
            </a:pPr>
            <a:r>
              <a:rPr lang="en-US" dirty="0"/>
              <a:t>GHK recipes</a:t>
            </a:r>
          </a:p>
          <a:p>
            <a:pPr marL="285750" indent="-285750">
              <a:lnSpc>
                <a:spcPct val="110000"/>
              </a:lnSpc>
              <a:spcBef>
                <a:spcPts val="0"/>
              </a:spcBef>
              <a:buFont typeface="Arial" panose="020B0604020202020204" pitchFamily="34" charset="0"/>
              <a:buChar char="•"/>
            </a:pPr>
            <a:r>
              <a:rPr lang="en-US" dirty="0"/>
              <a:t>GHK coloring sheets</a:t>
            </a:r>
          </a:p>
          <a:p>
            <a:pPr>
              <a:lnSpc>
                <a:spcPct val="110000"/>
              </a:lnSpc>
              <a:spcBef>
                <a:spcPts val="0"/>
              </a:spcBef>
            </a:pPr>
            <a:endParaRPr lang="en-US" dirty="0"/>
          </a:p>
          <a:p>
            <a:r>
              <a:rPr lang="en-US" sz="1800" b="1" dirty="0"/>
              <a:t>New 2023* Local Produce tastings (Funded by ODE Farm to School Ed. Grant)</a:t>
            </a:r>
          </a:p>
          <a:p>
            <a:pPr marL="285750" indent="-285750">
              <a:lnSpc>
                <a:spcPct val="100000"/>
              </a:lnSpc>
              <a:spcBef>
                <a:spcPts val="0"/>
              </a:spcBef>
              <a:buFont typeface="Arial" panose="020B0604020202020204" pitchFamily="34" charset="0"/>
              <a:buChar char="•"/>
            </a:pPr>
            <a:r>
              <a:rPr lang="en-US" dirty="0"/>
              <a:t>$100 gift card for local food</a:t>
            </a:r>
          </a:p>
          <a:p>
            <a:pPr marL="285750" indent="-285750">
              <a:lnSpc>
                <a:spcPct val="100000"/>
              </a:lnSpc>
              <a:spcBef>
                <a:spcPts val="0"/>
              </a:spcBef>
              <a:buFont typeface="Arial" panose="020B0604020202020204" pitchFamily="34" charset="0"/>
              <a:buChar char="•"/>
            </a:pPr>
            <a:r>
              <a:rPr lang="en-US" dirty="0"/>
              <a:t>Local Produce Guide (in partnership with Marion/Polk Small Farms Faculty, Hayley White)</a:t>
            </a:r>
          </a:p>
          <a:p>
            <a:pPr marL="285750" indent="-28575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6BE1839D-C6D6-2FBB-A223-630B997D5470}"/>
              </a:ext>
            </a:extLst>
          </p:cNvPr>
          <p:cNvSpPr>
            <a:spLocks noGrp="1"/>
          </p:cNvSpPr>
          <p:nvPr>
            <p:ph type="ftr" sz="quarter" idx="11"/>
          </p:nvPr>
        </p:nvSpPr>
        <p:spPr>
          <a:xfrm>
            <a:off x="4038600" y="6226174"/>
            <a:ext cx="6680200" cy="365125"/>
          </a:xfrm>
        </p:spPr>
        <p:txBody>
          <a:bodyPr anchor="ctr">
            <a:normAutofit/>
          </a:bodyPr>
          <a:lstStyle/>
          <a:p>
            <a:pPr>
              <a:spcAft>
                <a:spcPts val="600"/>
              </a:spcAft>
            </a:pPr>
            <a:r>
              <a:rPr lang="en-US" dirty="0"/>
              <a:t>OREGON STATE UNIVERSITY</a:t>
            </a:r>
          </a:p>
        </p:txBody>
      </p:sp>
      <p:sp>
        <p:nvSpPr>
          <p:cNvPr id="6" name="Slide Number Placeholder 5">
            <a:extLst>
              <a:ext uri="{FF2B5EF4-FFF2-40B4-BE49-F238E27FC236}">
                <a16:creationId xmlns:a16="http://schemas.microsoft.com/office/drawing/2014/main" id="{A3329242-EBF5-D308-A513-83316CAA70B3}"/>
              </a:ext>
            </a:extLst>
          </p:cNvPr>
          <p:cNvSpPr>
            <a:spLocks noGrp="1"/>
          </p:cNvSpPr>
          <p:nvPr>
            <p:ph type="sldNum" sz="quarter" idx="12"/>
          </p:nvPr>
        </p:nvSpPr>
        <p:spPr>
          <a:xfrm>
            <a:off x="10718800" y="6226174"/>
            <a:ext cx="635000" cy="365125"/>
          </a:xfrm>
        </p:spPr>
        <p:txBody>
          <a:bodyPr anchor="ctr">
            <a:normAutofit/>
          </a:bodyPr>
          <a:lstStyle/>
          <a:p>
            <a:pPr>
              <a:spcAft>
                <a:spcPts val="600"/>
              </a:spcAft>
            </a:pPr>
            <a:fld id="{AAB6004F-53F9-E74D-AC89-56EA63355CB3}" type="slidenum">
              <a:rPr lang="en-US" smtClean="0"/>
              <a:pPr>
                <a:spcAft>
                  <a:spcPts val="600"/>
                </a:spcAft>
              </a:pPr>
              <a:t>7</a:t>
            </a:fld>
            <a:endParaRPr lang="en-US"/>
          </a:p>
        </p:txBody>
      </p:sp>
      <p:sp>
        <p:nvSpPr>
          <p:cNvPr id="11" name="Text Placeholder 3">
            <a:extLst>
              <a:ext uri="{FF2B5EF4-FFF2-40B4-BE49-F238E27FC236}">
                <a16:creationId xmlns:a16="http://schemas.microsoft.com/office/drawing/2014/main" id="{229F0568-8211-C4E2-8C28-F9C7FA74A568}"/>
              </a:ext>
            </a:extLst>
          </p:cNvPr>
          <p:cNvSpPr txBox="1">
            <a:spLocks/>
          </p:cNvSpPr>
          <p:nvPr/>
        </p:nvSpPr>
        <p:spPr>
          <a:xfrm>
            <a:off x="6821488" y="4245951"/>
            <a:ext cx="5370512" cy="197908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1600" kern="1200" baseline="0">
                <a:solidFill>
                  <a:schemeClr val="tx2"/>
                </a:solidFill>
                <a:latin typeface="Kievit Offc" panose="020B0504030101020102" pitchFamily="34" charset="0"/>
                <a:ea typeface="+mn-ea"/>
                <a:cs typeface="+mn-cs"/>
              </a:defRPr>
            </a:lvl1pPr>
            <a:lvl2pPr marL="457200" indent="0" algn="l" defTabSz="914400" rtl="0" eaLnBrk="1" latinLnBrk="0" hangingPunct="1">
              <a:lnSpc>
                <a:spcPct val="90000"/>
              </a:lnSpc>
              <a:spcBef>
                <a:spcPts val="500"/>
              </a:spcBef>
              <a:buFont typeface="Arial"/>
              <a:buNone/>
              <a:defRPr sz="1400" kern="1200" baseline="0">
                <a:solidFill>
                  <a:schemeClr val="bg1"/>
                </a:solidFill>
                <a:latin typeface="KievitPro-Regular" charset="0"/>
                <a:ea typeface="+mn-ea"/>
                <a:cs typeface="+mn-cs"/>
              </a:defRPr>
            </a:lvl2pPr>
            <a:lvl3pPr marL="914400" indent="0" algn="l" defTabSz="914400" rtl="0" eaLnBrk="1" latinLnBrk="0" hangingPunct="1">
              <a:lnSpc>
                <a:spcPct val="90000"/>
              </a:lnSpc>
              <a:spcBef>
                <a:spcPts val="500"/>
              </a:spcBef>
              <a:buFont typeface="Arial"/>
              <a:buNone/>
              <a:defRPr sz="1200" kern="1200" baseline="0">
                <a:solidFill>
                  <a:schemeClr val="bg1"/>
                </a:solidFill>
                <a:latin typeface="KievitPro-Regular" charset="0"/>
                <a:ea typeface="+mn-ea"/>
                <a:cs typeface="+mn-cs"/>
              </a:defRPr>
            </a:lvl3pPr>
            <a:lvl4pPr marL="1371600" indent="0" algn="l" defTabSz="914400" rtl="0" eaLnBrk="1" latinLnBrk="0" hangingPunct="1">
              <a:lnSpc>
                <a:spcPct val="90000"/>
              </a:lnSpc>
              <a:spcBef>
                <a:spcPts val="500"/>
              </a:spcBef>
              <a:buFont typeface="Arial"/>
              <a:buNone/>
              <a:defRPr sz="1000" kern="1200" baseline="0">
                <a:solidFill>
                  <a:schemeClr val="bg1"/>
                </a:solidFill>
                <a:latin typeface="KievitPro-Regular" charset="0"/>
                <a:ea typeface="+mn-ea"/>
                <a:cs typeface="+mn-cs"/>
              </a:defRPr>
            </a:lvl4pPr>
            <a:lvl5pPr marL="1828800" indent="0" algn="l" defTabSz="914400" rtl="0" eaLnBrk="1" latinLnBrk="0" hangingPunct="1">
              <a:lnSpc>
                <a:spcPct val="90000"/>
              </a:lnSpc>
              <a:spcBef>
                <a:spcPts val="500"/>
              </a:spcBef>
              <a:buFont typeface="Arial"/>
              <a:buNone/>
              <a:defRPr sz="1000" kern="1200" baseline="0">
                <a:solidFill>
                  <a:schemeClr val="bg1"/>
                </a:solidFill>
                <a:latin typeface="KievitPro-Regular" charset="0"/>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r>
              <a:rPr lang="en-US" b="1" dirty="0"/>
              <a:t>Additional Materials</a:t>
            </a:r>
          </a:p>
          <a:p>
            <a:pPr marL="285750" indent="-285750">
              <a:lnSpc>
                <a:spcPct val="110000"/>
              </a:lnSpc>
              <a:spcBef>
                <a:spcPts val="0"/>
              </a:spcBef>
              <a:buFont typeface="Arial" panose="020B0604020202020204" pitchFamily="34" charset="0"/>
              <a:buChar char="•"/>
            </a:pPr>
            <a:r>
              <a:rPr lang="en-US" dirty="0"/>
              <a:t>Series Overview Letter </a:t>
            </a:r>
          </a:p>
          <a:p>
            <a:pPr marL="285750" indent="-285750">
              <a:lnSpc>
                <a:spcPct val="110000"/>
              </a:lnSpc>
              <a:spcBef>
                <a:spcPts val="0"/>
              </a:spcBef>
              <a:buFont typeface="Arial" panose="020B0604020202020204" pitchFamily="34" charset="0"/>
              <a:buChar char="•"/>
            </a:pPr>
            <a:r>
              <a:rPr lang="en-US" dirty="0"/>
              <a:t>FH Cutting Board</a:t>
            </a:r>
          </a:p>
          <a:p>
            <a:pPr marL="285750" indent="-285750">
              <a:lnSpc>
                <a:spcPct val="110000"/>
              </a:lnSpc>
              <a:spcBef>
                <a:spcPts val="0"/>
              </a:spcBef>
              <a:buFont typeface="Arial" panose="020B0604020202020204" pitchFamily="34" charset="0"/>
              <a:buChar char="•"/>
            </a:pPr>
            <a:r>
              <a:rPr lang="en-US" dirty="0"/>
              <a:t>FH Gardening Calendars</a:t>
            </a:r>
          </a:p>
          <a:p>
            <a:pPr marL="285750" indent="-285750">
              <a:lnSpc>
                <a:spcPct val="110000"/>
              </a:lnSpc>
              <a:spcBef>
                <a:spcPts val="0"/>
              </a:spcBef>
              <a:buFont typeface="Arial" panose="020B0604020202020204" pitchFamily="34" charset="0"/>
              <a:buChar char="•"/>
            </a:pPr>
            <a:r>
              <a:rPr lang="en-US" dirty="0"/>
              <a:t>FH Gardening Basics Handouts</a:t>
            </a:r>
          </a:p>
          <a:p>
            <a:pPr marL="285750" indent="-285750">
              <a:lnSpc>
                <a:spcPct val="110000"/>
              </a:lnSpc>
              <a:spcBef>
                <a:spcPts val="0"/>
              </a:spcBef>
              <a:buFont typeface="Arial" panose="020B0604020202020204" pitchFamily="34" charset="0"/>
              <a:buChar char="•"/>
            </a:pPr>
            <a:r>
              <a:rPr lang="en-US" dirty="0"/>
              <a:t>FH Monthlies</a:t>
            </a:r>
          </a:p>
          <a:p>
            <a:pPr marL="285750" indent="-285750">
              <a:lnSpc>
                <a:spcPct val="110000"/>
              </a:lnSpc>
              <a:spcBef>
                <a:spcPts val="0"/>
              </a:spcBef>
              <a:buFont typeface="Arial" panose="020B0604020202020204" pitchFamily="34" charset="0"/>
              <a:buChar char="•"/>
            </a:pPr>
            <a:r>
              <a:rPr lang="en-US" dirty="0"/>
              <a:t>FH Reusable Grocery Bag</a:t>
            </a:r>
          </a:p>
          <a:p>
            <a:pPr marL="285750" indent="-285750">
              <a:lnSpc>
                <a:spcPct val="110000"/>
              </a:lnSpc>
              <a:spcBef>
                <a:spcPts val="0"/>
              </a:spcBef>
              <a:buFont typeface="Arial" panose="020B0604020202020204" pitchFamily="34" charset="0"/>
              <a:buChar char="•"/>
            </a:pPr>
            <a:r>
              <a:rPr lang="en-US" dirty="0"/>
              <a:t>Writing Prompt for each lesson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01003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D7952-6546-89D4-061B-F784AAF02D4F}"/>
              </a:ext>
            </a:extLst>
          </p:cNvPr>
          <p:cNvSpPr>
            <a:spLocks noGrp="1"/>
          </p:cNvSpPr>
          <p:nvPr>
            <p:ph type="title"/>
          </p:nvPr>
        </p:nvSpPr>
        <p:spPr>
          <a:xfrm>
            <a:off x="735419" y="588409"/>
            <a:ext cx="5360581" cy="1325563"/>
          </a:xfrm>
        </p:spPr>
        <p:txBody>
          <a:bodyPr/>
          <a:lstStyle/>
          <a:p>
            <a:r>
              <a:rPr lang="en-US" dirty="0"/>
              <a:t>Week 1 Lesson email-Sample</a:t>
            </a:r>
            <a:endParaRPr lang="es-MX" dirty="0"/>
          </a:p>
        </p:txBody>
      </p:sp>
      <p:pic>
        <p:nvPicPr>
          <p:cNvPr id="7" name="Content Placeholder 6" descr="A screenshot of a lesson&#10;&#10;Description automatically generated">
            <a:extLst>
              <a:ext uri="{FF2B5EF4-FFF2-40B4-BE49-F238E27FC236}">
                <a16:creationId xmlns:a16="http://schemas.microsoft.com/office/drawing/2014/main" id="{4E4FD0EB-50B3-3222-8357-D66F9F1283FF}"/>
              </a:ext>
            </a:extLst>
          </p:cNvPr>
          <p:cNvPicPr>
            <a:picLocks noGrp="1" noChangeAspect="1"/>
          </p:cNvPicPr>
          <p:nvPr>
            <p:ph idx="1"/>
          </p:nvPr>
        </p:nvPicPr>
        <p:blipFill>
          <a:blip r:embed="rId3"/>
          <a:stretch>
            <a:fillRect/>
          </a:stretch>
        </p:blipFill>
        <p:spPr>
          <a:xfrm>
            <a:off x="6356564" y="485183"/>
            <a:ext cx="5073436" cy="5740992"/>
          </a:xfrm>
        </p:spPr>
      </p:pic>
      <p:sp>
        <p:nvSpPr>
          <p:cNvPr id="4" name="Footer Placeholder 3">
            <a:extLst>
              <a:ext uri="{FF2B5EF4-FFF2-40B4-BE49-F238E27FC236}">
                <a16:creationId xmlns:a16="http://schemas.microsoft.com/office/drawing/2014/main" id="{E92F43EA-2623-2C1C-5D0C-70423A28A4F1}"/>
              </a:ext>
            </a:extLst>
          </p:cNvPr>
          <p:cNvSpPr>
            <a:spLocks noGrp="1"/>
          </p:cNvSpPr>
          <p:nvPr>
            <p:ph type="ftr" sz="quarter" idx="11"/>
          </p:nvPr>
        </p:nvSpPr>
        <p:spPr/>
        <p:txBody>
          <a:bodyPr/>
          <a:lstStyle/>
          <a:p>
            <a:r>
              <a:rPr lang="en-US" dirty="0"/>
              <a:t>OREGON STATE UNIVERSITY</a:t>
            </a:r>
          </a:p>
        </p:txBody>
      </p:sp>
      <p:sp>
        <p:nvSpPr>
          <p:cNvPr id="5" name="Slide Number Placeholder 4">
            <a:extLst>
              <a:ext uri="{FF2B5EF4-FFF2-40B4-BE49-F238E27FC236}">
                <a16:creationId xmlns:a16="http://schemas.microsoft.com/office/drawing/2014/main" id="{541795B6-9EDF-C205-60E2-E5354F06AEEC}"/>
              </a:ext>
            </a:extLst>
          </p:cNvPr>
          <p:cNvSpPr>
            <a:spLocks noGrp="1"/>
          </p:cNvSpPr>
          <p:nvPr>
            <p:ph type="sldNum" sz="quarter" idx="12"/>
          </p:nvPr>
        </p:nvSpPr>
        <p:spPr/>
        <p:txBody>
          <a:bodyPr/>
          <a:lstStyle/>
          <a:p>
            <a:fld id="{AAB6004F-53F9-E74D-AC89-56EA63355CB3}" type="slidenum">
              <a:rPr lang="en-US" smtClean="0"/>
              <a:pPr/>
              <a:t>8</a:t>
            </a:fld>
            <a:endParaRPr lang="en-US" dirty="0"/>
          </a:p>
        </p:txBody>
      </p:sp>
      <p:sp>
        <p:nvSpPr>
          <p:cNvPr id="8" name="Title 1">
            <a:extLst>
              <a:ext uri="{FF2B5EF4-FFF2-40B4-BE49-F238E27FC236}">
                <a16:creationId xmlns:a16="http://schemas.microsoft.com/office/drawing/2014/main" id="{1D078028-AE84-0002-B32F-C15F1C7DE683}"/>
              </a:ext>
            </a:extLst>
          </p:cNvPr>
          <p:cNvSpPr txBox="1">
            <a:spLocks/>
          </p:cNvSpPr>
          <p:nvPr/>
        </p:nvSpPr>
        <p:spPr>
          <a:xfrm>
            <a:off x="735419" y="2030116"/>
            <a:ext cx="5360581" cy="4360051"/>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baseline="0">
                <a:solidFill>
                  <a:schemeClr val="tx2"/>
                </a:solidFill>
                <a:latin typeface="Georgia" panose="02040502050405020303" pitchFamily="18" charset="0"/>
                <a:ea typeface="+mj-ea"/>
                <a:cs typeface="+mj-cs"/>
              </a:defRPr>
            </a:lvl1pPr>
          </a:lstStyle>
          <a:p>
            <a:pPr marL="571500" indent="-571500">
              <a:lnSpc>
                <a:spcPct val="170000"/>
              </a:lnSpc>
              <a:spcBef>
                <a:spcPts val="0"/>
              </a:spcBef>
              <a:buFont typeface="Arial" panose="020B0604020202020204" pitchFamily="34" charset="0"/>
              <a:buChar char="•"/>
            </a:pPr>
            <a:r>
              <a:rPr lang="en-US" dirty="0"/>
              <a:t>GHK lesson is directly linked.</a:t>
            </a:r>
          </a:p>
          <a:p>
            <a:pPr>
              <a:lnSpc>
                <a:spcPct val="170000"/>
              </a:lnSpc>
              <a:spcBef>
                <a:spcPts val="0"/>
              </a:spcBef>
            </a:pPr>
            <a:endParaRPr lang="en-US" dirty="0"/>
          </a:p>
          <a:p>
            <a:pPr marL="571500" indent="-571500">
              <a:lnSpc>
                <a:spcPct val="170000"/>
              </a:lnSpc>
              <a:spcBef>
                <a:spcPts val="0"/>
              </a:spcBef>
              <a:buFont typeface="Arial" panose="020B0604020202020204" pitchFamily="34" charset="0"/>
              <a:buChar char="•"/>
            </a:pPr>
            <a:r>
              <a:rPr lang="es-MX" dirty="0" err="1"/>
              <a:t>Guidance</a:t>
            </a:r>
            <a:r>
              <a:rPr lang="es-MX" dirty="0"/>
              <a:t> </a:t>
            </a:r>
            <a:r>
              <a:rPr lang="es-MX" dirty="0" err="1"/>
              <a:t>on</a:t>
            </a:r>
            <a:r>
              <a:rPr lang="es-MX" dirty="0"/>
              <a:t> </a:t>
            </a:r>
            <a:r>
              <a:rPr lang="es-MX" dirty="0" err="1"/>
              <a:t>how</a:t>
            </a:r>
            <a:r>
              <a:rPr lang="es-MX" dirty="0"/>
              <a:t> </a:t>
            </a:r>
            <a:r>
              <a:rPr lang="es-MX" dirty="0" err="1"/>
              <a:t>to</a:t>
            </a:r>
            <a:r>
              <a:rPr lang="es-MX" dirty="0"/>
              <a:t> complete </a:t>
            </a:r>
            <a:r>
              <a:rPr lang="es-MX" dirty="0" err="1"/>
              <a:t>the</a:t>
            </a:r>
            <a:r>
              <a:rPr lang="es-MX" dirty="0"/>
              <a:t> </a:t>
            </a:r>
            <a:r>
              <a:rPr lang="es-MX" dirty="0" err="1"/>
              <a:t>lesson</a:t>
            </a:r>
            <a:r>
              <a:rPr lang="es-MX" dirty="0"/>
              <a:t> and </a:t>
            </a:r>
            <a:r>
              <a:rPr lang="es-MX" dirty="0" err="1"/>
              <a:t>where</a:t>
            </a:r>
            <a:r>
              <a:rPr lang="es-MX" dirty="0"/>
              <a:t> </a:t>
            </a:r>
            <a:r>
              <a:rPr lang="es-MX" dirty="0" err="1"/>
              <a:t>to</a:t>
            </a:r>
            <a:r>
              <a:rPr lang="es-MX" dirty="0"/>
              <a:t> </a:t>
            </a:r>
            <a:r>
              <a:rPr lang="es-MX" dirty="0" err="1"/>
              <a:t>find</a:t>
            </a:r>
            <a:r>
              <a:rPr lang="es-MX" dirty="0"/>
              <a:t> </a:t>
            </a:r>
            <a:r>
              <a:rPr lang="es-MX" dirty="0" err="1"/>
              <a:t>resources</a:t>
            </a:r>
            <a:r>
              <a:rPr lang="es-MX" dirty="0"/>
              <a:t> </a:t>
            </a:r>
            <a:r>
              <a:rPr lang="es-MX" dirty="0" err="1"/>
              <a:t>is</a:t>
            </a:r>
            <a:r>
              <a:rPr lang="es-MX" dirty="0"/>
              <a:t> </a:t>
            </a:r>
            <a:r>
              <a:rPr lang="es-MX" dirty="0" err="1"/>
              <a:t>included</a:t>
            </a:r>
            <a:r>
              <a:rPr lang="es-MX" dirty="0"/>
              <a:t>.</a:t>
            </a:r>
          </a:p>
          <a:p>
            <a:pPr>
              <a:lnSpc>
                <a:spcPct val="170000"/>
              </a:lnSpc>
              <a:spcBef>
                <a:spcPts val="0"/>
              </a:spcBef>
            </a:pPr>
            <a:endParaRPr lang="es-MX" dirty="0"/>
          </a:p>
          <a:p>
            <a:pPr marL="571500" indent="-571500">
              <a:lnSpc>
                <a:spcPct val="170000"/>
              </a:lnSpc>
              <a:spcBef>
                <a:spcPts val="0"/>
              </a:spcBef>
              <a:buFont typeface="Arial" panose="020B0604020202020204" pitchFamily="34" charset="0"/>
              <a:buChar char="•"/>
            </a:pPr>
            <a:r>
              <a:rPr lang="es-MX" dirty="0" err="1"/>
              <a:t>Materials</a:t>
            </a:r>
            <a:r>
              <a:rPr lang="es-MX" dirty="0"/>
              <a:t> </a:t>
            </a:r>
            <a:r>
              <a:rPr lang="es-MX" dirty="0" err="1"/>
              <a:t>provided</a:t>
            </a:r>
            <a:r>
              <a:rPr lang="es-MX" dirty="0"/>
              <a:t> in </a:t>
            </a:r>
            <a:r>
              <a:rPr lang="es-MX" dirty="0" err="1"/>
              <a:t>physical</a:t>
            </a:r>
            <a:r>
              <a:rPr lang="es-MX" dirty="0"/>
              <a:t> </a:t>
            </a:r>
            <a:r>
              <a:rPr lang="es-MX" dirty="0" err="1"/>
              <a:t>toolkit</a:t>
            </a:r>
            <a:r>
              <a:rPr lang="es-MX" dirty="0"/>
              <a:t> are </a:t>
            </a:r>
            <a:r>
              <a:rPr lang="es-MX" dirty="0" err="1"/>
              <a:t>also</a:t>
            </a:r>
            <a:r>
              <a:rPr lang="es-MX" dirty="0"/>
              <a:t> </a:t>
            </a:r>
            <a:r>
              <a:rPr lang="es-MX" dirty="0" err="1"/>
              <a:t>linked</a:t>
            </a:r>
            <a:r>
              <a:rPr lang="es-MX" dirty="0"/>
              <a:t> in </a:t>
            </a:r>
            <a:r>
              <a:rPr lang="es-MX" dirty="0" err="1"/>
              <a:t>weekly</a:t>
            </a:r>
            <a:r>
              <a:rPr lang="es-MX" dirty="0"/>
              <a:t> emails.</a:t>
            </a:r>
          </a:p>
          <a:p>
            <a:pPr>
              <a:lnSpc>
                <a:spcPct val="170000"/>
              </a:lnSpc>
              <a:spcBef>
                <a:spcPts val="0"/>
              </a:spcBef>
            </a:pPr>
            <a:endParaRPr lang="es-MX" dirty="0"/>
          </a:p>
        </p:txBody>
      </p:sp>
    </p:spTree>
    <p:extLst>
      <p:ext uri="{BB962C8B-B14F-4D97-AF65-F5344CB8AC3E}">
        <p14:creationId xmlns:p14="http://schemas.microsoft.com/office/powerpoint/2010/main" val="200580230"/>
      </p:ext>
    </p:extLst>
  </p:cSld>
  <p:clrMapOvr>
    <a:masterClrMapping/>
  </p:clrMapOvr>
</p:sld>
</file>

<file path=ppt/theme/theme1.xml><?xml version="1.0" encoding="utf-8"?>
<a:theme xmlns:a="http://schemas.openxmlformats.org/drawingml/2006/main" name="Office Theme">
  <a:themeElements>
    <a:clrScheme name="Custom 6">
      <a:dk1>
        <a:srgbClr val="D73F09"/>
      </a:dk1>
      <a:lt1>
        <a:sysClr val="window" lastClr="FFFFFF"/>
      </a:lt1>
      <a:dk2>
        <a:srgbClr val="000000"/>
      </a:dk2>
      <a:lt2>
        <a:srgbClr val="B7A99A"/>
      </a:lt2>
      <a:accent1>
        <a:srgbClr val="8E9089"/>
      </a:accent1>
      <a:accent2>
        <a:srgbClr val="00859B"/>
      </a:accent2>
      <a:accent3>
        <a:srgbClr val="B8DDE1"/>
      </a:accent3>
      <a:accent4>
        <a:srgbClr val="FFB500"/>
      </a:accent4>
      <a:accent5>
        <a:srgbClr val="FDD26E"/>
      </a:accent5>
      <a:accent6>
        <a:srgbClr val="4A773C"/>
      </a:accent6>
      <a:hlink>
        <a:srgbClr val="C4D6A4"/>
      </a:hlink>
      <a:folHlink>
        <a:srgbClr val="7A6855"/>
      </a:folHlink>
    </a:clrScheme>
    <a:fontScheme name="Oregon State Fonts">
      <a:majorFont>
        <a:latin typeface="Stratum2 Black"/>
        <a:ea typeface=""/>
        <a:cs typeface=""/>
      </a:majorFont>
      <a:minorFont>
        <a:latin typeface="Kievit 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74986D4-687F-4A96-AC29-ABD08C01C466}" vid="{BF2A62C4-7066-4EC8-BC5C-623B0450B8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47D214A21D8F4088901E34C7251B1F" ma:contentTypeVersion="16" ma:contentTypeDescription="Create a new document." ma:contentTypeScope="" ma:versionID="6792c72c9e85bb40b32ea65e95f1a7e2">
  <xsd:schema xmlns:xsd="http://www.w3.org/2001/XMLSchema" xmlns:xs="http://www.w3.org/2001/XMLSchema" xmlns:p="http://schemas.microsoft.com/office/2006/metadata/properties" xmlns:ns3="0ca303f6-23b9-4cf5-a118-02da11040322" xmlns:ns4="24a1ae63-c15d-4dd6-a93f-943cd10073b1" targetNamespace="http://schemas.microsoft.com/office/2006/metadata/properties" ma:root="true" ma:fieldsID="72ab939a99b68e5c3a33c77f0ee5ab7d" ns3:_="" ns4:_="">
    <xsd:import namespace="0ca303f6-23b9-4cf5-a118-02da11040322"/>
    <xsd:import namespace="24a1ae63-c15d-4dd6-a93f-943cd10073b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a303f6-23b9-4cf5-a118-02da110403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a1ae63-c15d-4dd6-a93f-943cd10073b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0ca303f6-23b9-4cf5-a118-02da1104032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8BC979-82CA-4C2D-BCB3-4B7D62EA87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a303f6-23b9-4cf5-a118-02da11040322"/>
    <ds:schemaRef ds:uri="24a1ae63-c15d-4dd6-a93f-943cd10073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601BB1-4155-4AD9-8B5E-9DCAD28CEE28}">
  <ds:schemaRefs>
    <ds:schemaRef ds:uri="http://schemas.microsoft.com/office/infopath/2007/PartnerControls"/>
    <ds:schemaRef ds:uri="http://purl.org/dc/dcmitype/"/>
    <ds:schemaRef ds:uri="http://schemas.microsoft.com/office/2006/documentManagement/types"/>
    <ds:schemaRef ds:uri="24a1ae63-c15d-4dd6-a93f-943cd10073b1"/>
    <ds:schemaRef ds:uri="http://schemas.microsoft.com/office/2006/metadata/properties"/>
    <ds:schemaRef ds:uri="http://schemas.openxmlformats.org/package/2006/metadata/core-properties"/>
    <ds:schemaRef ds:uri="0ca303f6-23b9-4cf5-a118-02da11040322"/>
    <ds:schemaRef ds:uri="http://purl.org/dc/terms/"/>
    <ds:schemaRef ds:uri="http://www.w3.org/XML/1998/namespace"/>
    <ds:schemaRef ds:uri="http://purl.org/dc/elements/1.1/"/>
  </ds:schemaRefs>
</ds:datastoreItem>
</file>

<file path=customXml/itemProps3.xml><?xml version="1.0" encoding="utf-8"?>
<ds:datastoreItem xmlns:ds="http://schemas.openxmlformats.org/officeDocument/2006/customXml" ds:itemID="{4029EBE6-FDEC-4E8C-8C60-BA4B82A1A5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Presentation_template-brand_fonts_simple</Template>
  <TotalTime>621</TotalTime>
  <Words>2087</Words>
  <Application>Microsoft Office PowerPoint</Application>
  <PresentationFormat>Widescreen</PresentationFormat>
  <Paragraphs>343</Paragraphs>
  <Slides>27</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Georgia</vt:lpstr>
      <vt:lpstr>Kievit Offc</vt:lpstr>
      <vt:lpstr>KievitPro-Regular</vt:lpstr>
      <vt:lpstr>Rufina-Stencil-Bold</vt:lpstr>
      <vt:lpstr>Söhne</vt:lpstr>
      <vt:lpstr>Stratum2 Bold</vt:lpstr>
      <vt:lpstr>Office Theme</vt:lpstr>
      <vt:lpstr>Growing Healthy Kids Virtual Toolkit</vt:lpstr>
      <vt:lpstr>Outline</vt:lpstr>
      <vt:lpstr>Background</vt:lpstr>
      <vt:lpstr>Use in Marion, Polk, Yamhill</vt:lpstr>
      <vt:lpstr>Annual timeline</vt:lpstr>
      <vt:lpstr>Recruitment &amp;  Registration </vt:lpstr>
      <vt:lpstr>Qualtrics Registration</vt:lpstr>
      <vt:lpstr>GHK Physical Toolkits</vt:lpstr>
      <vt:lpstr>Week 1 Lesson email-Sample</vt:lpstr>
      <vt:lpstr>Qualtrics Post-Survey</vt:lpstr>
      <vt:lpstr>Online, GHK Registration Data </vt:lpstr>
      <vt:lpstr>Participating elementary schools  (2021-2023) </vt:lpstr>
      <vt:lpstr>Language (% of Classrooms)  2021-2023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Heather Nicole</dc:creator>
  <cp:lastModifiedBy>Kristofik, Carly</cp:lastModifiedBy>
  <cp:revision>40</cp:revision>
  <dcterms:created xsi:type="dcterms:W3CDTF">2019-10-07T21:33:00Z</dcterms:created>
  <dcterms:modified xsi:type="dcterms:W3CDTF">2023-11-27T19:58:44Z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0x010100B147D214A21D8F4088901E34C7251B1F</vt:lpwstr>
  </property>
</Properties>
</file>