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78" r:id="rId2"/>
    <p:sldId id="256" r:id="rId3"/>
    <p:sldId id="285" r:id="rId4"/>
    <p:sldId id="284" r:id="rId5"/>
    <p:sldId id="286" r:id="rId6"/>
    <p:sldId id="288" r:id="rId7"/>
    <p:sldId id="28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/>
    <p:restoredTop sz="94690"/>
  </p:normalViewPr>
  <p:slideViewPr>
    <p:cSldViewPr snapToGrid="0">
      <p:cViewPr varScale="1">
        <p:scale>
          <a:sx n="82" d="100"/>
          <a:sy n="82" d="100"/>
        </p:scale>
        <p:origin x="19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907A3-D537-6248-9D7B-0C4734F391AD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A7526-4BDC-4F44-BB1E-1BD9C6B5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8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39D37-EB39-9B49-85DF-DD837FDB4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3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54A6-429E-B2DE-CA6D-FD985C811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AD455-ABA4-4273-A656-35DDAF865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EB91D-6425-C0DA-7181-478C2EE9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C3A77-C182-E06D-7F9F-5B5754A9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0303D-10EB-E406-89B1-588A808D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6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92D69-07A3-F580-79E1-9FD7D5DA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D6995-5EC0-0757-ACCE-A6CA75876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E64F1-AE7B-D7C5-B1A0-87DE87FFD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ED6AF-FBF8-69A2-CF3F-9EA2FA6F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C6C3B-BE96-8BFA-DBE2-FB048623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1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C464F5-0E9D-1739-A542-15CAAD6A1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723BCD-8FA9-5B1B-3A8E-1343D9C7F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D85D9-B179-956A-2886-0B2E44C34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80D59-FBAC-B502-69C1-AC65ED32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5C397-4294-4F4D-C300-25B399A0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45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88C0-DAAC-2658-A42D-EA85217F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6B88D-BFCE-BEF5-6445-61D416F8A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69683-E846-516B-410D-E4439CA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E6B0-D99D-66E3-34E5-304D2AF6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37903-22F5-9619-786E-452B3003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8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0189-9A98-21BE-8466-4AB463A72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CB559-FD6A-2CEB-5F4E-BE3EAB22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21555-D6B4-83D9-E142-C0A9E566F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BD18B-5CA8-F96B-9D6D-786EAF7C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010D4-DF56-DDEC-C608-F3B4B139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3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C845B-70CF-EDA6-CB09-A2A30D6A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2889E-A302-896E-A8B2-AC836DD09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6F7C8-120C-7ED8-A1F1-872390F40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50591-FFF2-167E-B9BB-D4B5DE6B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D6661-163D-165E-97B1-6A8DC904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CF9BB-7FA4-A7BD-C031-925FB576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4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F1C2E-749E-FC6D-4FE1-C8209AE9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7D727-5848-5FA5-EBB2-9046890B7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4414-FBC2-6E2B-688C-B15407F57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1763D5-147D-822B-A330-4119F1937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29653A-5AAD-AA6C-807C-B765FE2E1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FEC08E-6C58-1815-3FE6-BC38E5FCC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0F44FA-B71F-48E2-95FB-5B8E7494E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79150-FD18-AC7E-F8D6-0C1CCE41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0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4AE73-5DC9-1BC0-BBC1-1801ADC5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C2B5A-833D-8583-B4B9-119C10AA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3132A-F4E4-CA6A-597E-73DDE2139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22AE5-040A-7618-91DA-0E54F6BF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0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A38EE-013B-99B7-ABF8-EE810142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F4B9-874E-75C6-0441-B17FAC9D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0CCF9-5425-49D2-602A-B95DC71C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9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FC44-A593-39E7-EA97-4619D423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AC99C-F651-9DA8-D741-A0FA58538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B2143-8CE0-5F63-9197-4B69491C0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2070A-006B-D604-396C-410D728B6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FF075-0D48-DC37-B9FE-66EC80BB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01A52-22D5-83F2-DD05-650819E1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9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5AAB-9334-570D-8331-F23E1691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AF9397-E136-5115-3D92-5E14C49EA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1EE02-2071-92BC-38EA-CDB04F3EA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F2706-69E0-C017-0B8C-211CF214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ED4B4-D76F-9F19-983A-E7A22EE7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B19E8-4F04-43E9-ACE1-63964499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2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9F0F6-FDC9-CC6F-5A50-C1D5F6C4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E00F3-20D8-C36B-621B-896771765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5FEB8-10F8-AD9B-00AE-0F15C878C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BB96D-8EC5-8747-9846-F565EEFF4ED2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F7051-D3FA-8F36-B307-AD7FFB67C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5B06B-7D42-B416-9766-68B77504A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C8BC9-FBDE-5F49-B1C4-97A7EA0F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oodhero.org/growthi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eav.es/qW3" TargetMode="External"/><Relationship Id="rId2" Type="http://schemas.openxmlformats.org/officeDocument/2006/relationships/hyperlink" Target="https://beav.es/qAd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62631"/>
            <a:ext cx="12192000" cy="6920631"/>
          </a:xfrm>
          <a:prstGeom prst="rect">
            <a:avLst/>
          </a:prstGeom>
          <a:solidFill>
            <a:srgbClr val="D73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Stratum2 Medium" panose="020B0506030000020004" pitchFamily="34" charset="0"/>
              </a:rPr>
              <a:t>The </a:t>
            </a:r>
            <a:r>
              <a:rPr lang="en-US" b="1" i="1" dirty="0">
                <a:solidFill>
                  <a:schemeClr val="bg1"/>
                </a:solidFill>
                <a:latin typeface="Stratum2 Medium" panose="020B0506030000020004" pitchFamily="34" charset="0"/>
              </a:rPr>
              <a:t>Grow This! </a:t>
            </a:r>
            <a:r>
              <a:rPr lang="en-US" b="1" dirty="0">
                <a:solidFill>
                  <a:schemeClr val="bg1"/>
                </a:solidFill>
                <a:latin typeface="Stratum2 Medium" panose="020B0506030000020004" pitchFamily="34" charset="0"/>
              </a:rPr>
              <a:t>Oregon Garden Challenge</a:t>
            </a:r>
            <a:br>
              <a:rPr lang="en-US" b="1" i="1" dirty="0">
                <a:solidFill>
                  <a:schemeClr val="bg1"/>
                </a:solidFill>
                <a:latin typeface="Stratum2 Medium" panose="020B0506030000020004" pitchFamily="34" charset="0"/>
              </a:rPr>
            </a:br>
            <a:r>
              <a:rPr lang="en-US" b="1" i="1" dirty="0">
                <a:solidFill>
                  <a:schemeClr val="bg1"/>
                </a:solidFill>
                <a:latin typeface="Stratum2 Medium" panose="020B05060300000200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Stratum2 Medium" panose="020B0506030000020004" pitchFamily="34" charset="0"/>
              </a:rPr>
              <a:t>2024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Kievit Offc" panose="020B0504030101020102" pitchFamily="34" charset="0"/>
              </a:rPr>
              <a:t>January 22, 2024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18" y="5294061"/>
            <a:ext cx="3254962" cy="10401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5003" y="317939"/>
            <a:ext cx="421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evit Offc" panose="020B0504030101020102" pitchFamily="34" charset="0"/>
                <a:ea typeface="+mn-ea"/>
                <a:cs typeface="+mn-cs"/>
              </a:rPr>
              <a:t>OSU EXTENSION 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5" y="3456163"/>
            <a:ext cx="3255962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0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of a garden challenge&#10;&#10;Description automatically generated">
            <a:extLst>
              <a:ext uri="{FF2B5EF4-FFF2-40B4-BE49-F238E27FC236}">
                <a16:creationId xmlns:a16="http://schemas.microsoft.com/office/drawing/2014/main" id="{907D1039-4098-603B-1074-757832D8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" r="2" b="2"/>
          <a:stretch/>
        </p:blipFill>
        <p:spPr>
          <a:xfrm>
            <a:off x="20" y="-16897"/>
            <a:ext cx="5343974" cy="6884632"/>
          </a:xfrm>
          <a:prstGeom prst="rect">
            <a:avLst/>
          </a:prstGeom>
        </p:spPr>
      </p:pic>
      <p:pic>
        <p:nvPicPr>
          <p:cNvPr id="7" name="Picture 6" descr="A poster with text and images&#10;&#10;Description automatically generated">
            <a:extLst>
              <a:ext uri="{FF2B5EF4-FFF2-40B4-BE49-F238E27FC236}">
                <a16:creationId xmlns:a16="http://schemas.microsoft.com/office/drawing/2014/main" id="{30908D9D-51E0-AEE9-111A-71175BB11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" r="1" b="20958"/>
          <a:stretch/>
        </p:blipFill>
        <p:spPr>
          <a:xfrm>
            <a:off x="5343974" y="-26917"/>
            <a:ext cx="6848006" cy="688463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4083" y="1474755"/>
            <a:ext cx="3943552" cy="3927961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E4C2B-4B54-D1A3-9726-4BB59376C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8008" y="2209316"/>
            <a:ext cx="3839940" cy="2936117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https://foodhero.org/growthis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1. Link to sign up for households and group leaders. Ways to join the Challenge.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2. Sign-up process for Classroom Seed-Starting Kits is different.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48256A-88AC-4254-406B-0E8EE2CC2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5334" y="1940933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46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71451" y="0"/>
            <a:ext cx="12192000" cy="6858000"/>
          </a:xfrm>
          <a:prstGeom prst="rect">
            <a:avLst/>
          </a:prstGeom>
          <a:solidFill>
            <a:srgbClr val="00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E857EA7-6147-8103-51BA-4E69DFBC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Grow This! </a:t>
            </a:r>
            <a:r>
              <a:rPr lang="en-US" dirty="0">
                <a:solidFill>
                  <a:schemeClr val="bg1"/>
                </a:solidFill>
              </a:rPr>
              <a:t>Classroom Seed-Starting Kits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7E24CB3-486B-A838-1193-DC479E54A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253" y="1952006"/>
            <a:ext cx="4095750" cy="40578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F2E96-233C-699B-5C96-242AEC070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3899" y="1030732"/>
            <a:ext cx="4593088" cy="570916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C64EBA4-3DB1-DDD6-980F-95192AC89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868556"/>
              </p:ext>
            </p:extLst>
          </p:nvPr>
        </p:nvGraphicFramePr>
        <p:xfrm>
          <a:off x="6096000" y="1588770"/>
          <a:ext cx="5257800" cy="468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5649">
                  <a:extLst>
                    <a:ext uri="{9D8B030D-6E8A-4147-A177-3AD203B41FA5}">
                      <a16:colId xmlns:a16="http://schemas.microsoft.com/office/drawing/2014/main" val="387800982"/>
                    </a:ext>
                  </a:extLst>
                </a:gridCol>
                <a:gridCol w="1772481">
                  <a:extLst>
                    <a:ext uri="{9D8B030D-6E8A-4147-A177-3AD203B41FA5}">
                      <a16:colId xmlns:a16="http://schemas.microsoft.com/office/drawing/2014/main" val="2955915030"/>
                    </a:ext>
                  </a:extLst>
                </a:gridCol>
                <a:gridCol w="1769670">
                  <a:extLst>
                    <a:ext uri="{9D8B030D-6E8A-4147-A177-3AD203B41FA5}">
                      <a16:colId xmlns:a16="http://schemas.microsoft.com/office/drawing/2014/main" val="709087399"/>
                    </a:ext>
                  </a:extLst>
                </a:gridCol>
              </a:tblGrid>
              <a:tr h="815009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Increase by 10% (from 2022 baseline survey data) the number of classrooms/teachers from SNAP-Ed eligible schools participating in Food Hero activities.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514178"/>
                  </a:ext>
                </a:extLst>
              </a:tr>
              <a:tr h="203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2022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2023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extLst>
                  <a:ext uri="{0D108BD9-81ED-4DB2-BD59-A6C34878D82A}">
                    <a16:rowId xmlns:a16="http://schemas.microsoft.com/office/drawing/2014/main" val="280763920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# of Classroom SS Kits Provided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1,200 kits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1,350 kits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extLst>
                  <a:ext uri="{0D108BD9-81ED-4DB2-BD59-A6C34878D82A}">
                    <a16:rowId xmlns:a16="http://schemas.microsoft.com/office/drawing/2014/main" val="1509640147"/>
                  </a:ext>
                </a:extLst>
              </a:tr>
              <a:tr h="4075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# Teachers who signed up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591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648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extLst>
                  <a:ext uri="{0D108BD9-81ED-4DB2-BD59-A6C34878D82A}">
                    <a16:rowId xmlns:a16="http://schemas.microsoft.com/office/drawing/2014/main" val="987705508"/>
                  </a:ext>
                </a:extLst>
              </a:tr>
              <a:tr h="4075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# Schools using CK 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337 schools/centers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419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extLst>
                  <a:ext uri="{0D108BD9-81ED-4DB2-BD59-A6C34878D82A}">
                    <a16:rowId xmlns:a16="http://schemas.microsoft.com/office/drawing/2014/main" val="2674359929"/>
                  </a:ext>
                </a:extLst>
              </a:tr>
              <a:tr h="4075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# of School Districts  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75 Oregon SDs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123 Oregon SDs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extLst>
                  <a:ext uri="{0D108BD9-81ED-4DB2-BD59-A6C34878D82A}">
                    <a16:rowId xmlns:a16="http://schemas.microsoft.com/office/drawing/2014/main" val="4192386189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% SNAP-eligible by FRM status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All schools eligible in 2022 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62% eligible by FRM status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extLst>
                  <a:ext uri="{0D108BD9-81ED-4DB2-BD59-A6C34878D82A}">
                    <a16:rowId xmlns:a16="http://schemas.microsoft.com/office/drawing/2014/main" val="283051288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#Head Start/ELC classes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22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64</a:t>
                      </a:r>
                      <a:endParaRPr lang="en-US" sz="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extLst>
                  <a:ext uri="{0D108BD9-81ED-4DB2-BD59-A6C34878D82A}">
                    <a16:rowId xmlns:a16="http://schemas.microsoft.com/office/drawing/2014/main" val="4172944182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Students reached with CK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29,000 students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40,500 students</a:t>
                      </a:r>
                      <a:endParaRPr lang="en-US" sz="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/>
                </a:tc>
                <a:extLst>
                  <a:ext uri="{0D108BD9-81ED-4DB2-BD59-A6C34878D82A}">
                    <a16:rowId xmlns:a16="http://schemas.microsoft.com/office/drawing/2014/main" val="25823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170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223125"/>
          </a:xfrm>
          <a:prstGeom prst="rect">
            <a:avLst/>
          </a:prstGeom>
          <a:solidFill>
            <a:srgbClr val="00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E857EA7-6147-8103-51BA-4E69DFBC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153"/>
            <a:ext cx="10515600" cy="16005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Sign up Partner Teachers, Schools, Programs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7E24CB3-486B-A838-1193-DC479E54A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229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Over 700 kits left; </a:t>
            </a:r>
            <a:r>
              <a:rPr lang="en-US" dirty="0">
                <a:solidFill>
                  <a:srgbClr val="FFFF00"/>
                </a:solidFill>
              </a:rPr>
              <a:t>prioritize SNAP-eligible </a:t>
            </a:r>
            <a:r>
              <a:rPr lang="en-US" dirty="0">
                <a:solidFill>
                  <a:schemeClr val="bg1"/>
                </a:solidFill>
              </a:rPr>
              <a:t>schools, Head Start &amp; Early Learning Centers, other eligible programs like public libraries, youth treatment centers. </a:t>
            </a:r>
          </a:p>
          <a:p>
            <a:r>
              <a:rPr lang="en-US" dirty="0">
                <a:solidFill>
                  <a:schemeClr val="bg1"/>
                </a:solidFill>
              </a:rPr>
              <a:t> Encourage returning teachers and partners to </a:t>
            </a:r>
            <a:r>
              <a:rPr lang="en-US" dirty="0">
                <a:solidFill>
                  <a:srgbClr val="FFFF00"/>
                </a:solidFill>
              </a:rPr>
              <a:t>take the feedback survey</a:t>
            </a:r>
            <a:r>
              <a:rPr lang="en-US" dirty="0">
                <a:solidFill>
                  <a:schemeClr val="bg1"/>
                </a:solidFill>
              </a:rPr>
              <a:t> for early access to a classroom set of the new Explore the Bees of Oregon activity books. Feedback survey link here: </a:t>
            </a:r>
            <a:r>
              <a:rPr lang="en-US" dirty="0">
                <a:effectLst/>
                <a:latin typeface="Helvetica Neue" panose="02000503000000020004" pitchFamily="2" charset="0"/>
                <a:hlinkClick r:id="rId2"/>
              </a:rPr>
              <a:t>https://beav.es/qAd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Invite new teachers, principals, eligible programs by email. Link to sign-up form here: </a:t>
            </a:r>
            <a:r>
              <a:rPr lang="en-US" dirty="0">
                <a:effectLst/>
                <a:latin typeface="Helvetica Neue" panose="02000503000000020004" pitchFamily="2" charset="0"/>
                <a:hlinkClick r:id="rId3"/>
              </a:rPr>
              <a:t>https://beav.es/qW3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Include the </a:t>
            </a:r>
            <a:r>
              <a:rPr lang="en-US" i="1" dirty="0">
                <a:solidFill>
                  <a:schemeClr val="bg1"/>
                </a:solidFill>
              </a:rPr>
              <a:t>Grow This! </a:t>
            </a:r>
            <a:r>
              <a:rPr lang="en-US" dirty="0">
                <a:solidFill>
                  <a:schemeClr val="bg1"/>
                </a:solidFill>
              </a:rPr>
              <a:t>flyer, English and Spanish, for teachers to share with youth and families. </a:t>
            </a:r>
          </a:p>
        </p:txBody>
      </p:sp>
    </p:spTree>
    <p:extLst>
      <p:ext uri="{BB962C8B-B14F-4D97-AF65-F5344CB8AC3E}">
        <p14:creationId xmlns:p14="http://schemas.microsoft.com/office/powerpoint/2010/main" val="2959595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E857EA7-6147-8103-51BA-4E69DFBC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Group Leader Sign-Up: Garden Coordinators, Food Pantries, Libraries, Ag Fest, 4-H, and YOU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7E24CB3-486B-A838-1193-DC479E54A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</a:rPr>
              <a:t>Sign up early to request specific types of seeds 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Encourage returning group leaders to </a:t>
            </a:r>
            <a:r>
              <a:rPr lang="en-US" sz="2800" b="1" dirty="0">
                <a:solidFill>
                  <a:srgbClr val="FFFF00"/>
                </a:solidFill>
              </a:rPr>
              <a:t>give us feedback</a:t>
            </a:r>
            <a:r>
              <a:rPr lang="en-US" sz="2800" b="1" dirty="0">
                <a:solidFill>
                  <a:schemeClr val="bg1"/>
                </a:solidFill>
              </a:rPr>
              <a:t>, here: 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Group leader and Individual </a:t>
            </a:r>
            <a:r>
              <a:rPr lang="en-US" sz="2800" b="1" dirty="0">
                <a:solidFill>
                  <a:srgbClr val="FFFF00"/>
                </a:solidFill>
              </a:rPr>
              <a:t>sign-up link on the </a:t>
            </a:r>
            <a:r>
              <a:rPr lang="en-US" sz="2800" b="1" i="1" dirty="0">
                <a:solidFill>
                  <a:srgbClr val="FFFF00"/>
                </a:solidFill>
              </a:rPr>
              <a:t>Grow This! </a:t>
            </a:r>
            <a:r>
              <a:rPr lang="en-US" sz="2800" b="1" dirty="0">
                <a:solidFill>
                  <a:srgbClr val="FFFF00"/>
                </a:solidFill>
              </a:rPr>
              <a:t>webpages</a:t>
            </a:r>
            <a:r>
              <a:rPr lang="en-US" sz="2800" b="1" dirty="0">
                <a:solidFill>
                  <a:schemeClr val="bg1"/>
                </a:solidFill>
              </a:rPr>
              <a:t>. One link goes to a main page with descriptions and ways to sign up for both options.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Sign up here for seeds to use with your classes and give out at events. Don’t forget to give feedback on your programs too!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7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3C5E3-D8E5-462D-B05E-A46415AD1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7F1E42-7ACE-00B8-08D6-BA467C6ADE90}"/>
              </a:ext>
            </a:extLst>
          </p:cNvPr>
          <p:cNvSpPr/>
          <p:nvPr/>
        </p:nvSpPr>
        <p:spPr>
          <a:xfrm>
            <a:off x="-171451" y="0"/>
            <a:ext cx="12192000" cy="6858000"/>
          </a:xfrm>
          <a:prstGeom prst="rect">
            <a:avLst/>
          </a:prstGeom>
          <a:solidFill>
            <a:srgbClr val="00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934010-D224-F7E7-B436-9B0B4825D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2024 Grow This! </a:t>
            </a:r>
            <a:r>
              <a:rPr lang="en-US" dirty="0">
                <a:solidFill>
                  <a:schemeClr val="bg1"/>
                </a:solidFill>
              </a:rPr>
              <a:t>Home Envelope Kits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8E8A39-1B91-0C00-E9AC-67FB3B1E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253" y="1952006"/>
            <a:ext cx="4095750" cy="40578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group of papers on a table&#10;&#10;Description automatically generated">
            <a:extLst>
              <a:ext uri="{FF2B5EF4-FFF2-40B4-BE49-F238E27FC236}">
                <a16:creationId xmlns:a16="http://schemas.microsoft.com/office/drawing/2014/main" id="{8C2B87C0-C731-E8B7-4010-53C78674C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068" y="1613782"/>
            <a:ext cx="6153172" cy="40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2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E857EA7-6147-8103-51BA-4E69DFBC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Content Placeholder 2" descr="A group of containers with seeds and seeds&#10;&#10;Description automatically generated">
            <a:extLst>
              <a:ext uri="{FF2B5EF4-FFF2-40B4-BE49-F238E27FC236}">
                <a16:creationId xmlns:a16="http://schemas.microsoft.com/office/drawing/2014/main" id="{D9CF15ED-2135-2DE8-5553-9D8CBBD26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3050" cy="802168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0D5077-CCB6-9FBC-8534-F73CB7ED67E8}"/>
              </a:ext>
            </a:extLst>
          </p:cNvPr>
          <p:cNvSpPr txBox="1"/>
          <p:nvPr/>
        </p:nvSpPr>
        <p:spPr>
          <a:xfrm>
            <a:off x="6095999" y="6679768"/>
            <a:ext cx="56207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2449388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388</Words>
  <Application>Microsoft Macintosh PowerPoint</Application>
  <PresentationFormat>Widescreen</PresentationFormat>
  <Paragraphs>49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Helvetica Neue</vt:lpstr>
      <vt:lpstr>Kievit Offc</vt:lpstr>
      <vt:lpstr>Stratum2 Medium</vt:lpstr>
      <vt:lpstr>Office Theme</vt:lpstr>
      <vt:lpstr>The Grow This! Oregon Garden Challenge  2024</vt:lpstr>
      <vt:lpstr>https://foodhero.org/growthis  1. Link to sign up for households and group leaders. Ways to join the Challenge.   2. Sign-up process for Classroom Seed-Starting Kits is different.</vt:lpstr>
      <vt:lpstr>Grow This! Classroom Seed-Starting Kits </vt:lpstr>
      <vt:lpstr>Sign up Partner Teachers, Schools, Programs </vt:lpstr>
      <vt:lpstr>Group Leader Sign-Up: Garden Coordinators, Food Pantries, Libraries, Ag Fest, 4-H, and YOU </vt:lpstr>
      <vt:lpstr>2024 Grow This! Home Envelope Kits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Grow This! Oregon Garden Challenge  2024</dc:title>
  <dc:creator>Mouzong, Christine</dc:creator>
  <cp:lastModifiedBy>Mouzong, Christine</cp:lastModifiedBy>
  <cp:revision>11</cp:revision>
  <dcterms:created xsi:type="dcterms:W3CDTF">2024-01-22T17:15:51Z</dcterms:created>
  <dcterms:modified xsi:type="dcterms:W3CDTF">2024-01-22T18:54:13Z</dcterms:modified>
</cp:coreProperties>
</file>