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 id="2147483704" r:id="rId2"/>
  </p:sldMasterIdLst>
  <p:notesMasterIdLst>
    <p:notesMasterId r:id="rId31"/>
  </p:notesMasterIdLst>
  <p:sldIdLst>
    <p:sldId id="265" r:id="rId3"/>
    <p:sldId id="370" r:id="rId4"/>
    <p:sldId id="354" r:id="rId5"/>
    <p:sldId id="371" r:id="rId6"/>
    <p:sldId id="364" r:id="rId7"/>
    <p:sldId id="356" r:id="rId8"/>
    <p:sldId id="357" r:id="rId9"/>
    <p:sldId id="358" r:id="rId10"/>
    <p:sldId id="359" r:id="rId11"/>
    <p:sldId id="360" r:id="rId12"/>
    <p:sldId id="361" r:id="rId13"/>
    <p:sldId id="362" r:id="rId14"/>
    <p:sldId id="363" r:id="rId15"/>
    <p:sldId id="365" r:id="rId16"/>
    <p:sldId id="367" r:id="rId17"/>
    <p:sldId id="266" r:id="rId18"/>
    <p:sldId id="267" r:id="rId19"/>
    <p:sldId id="268" r:id="rId20"/>
    <p:sldId id="269" r:id="rId21"/>
    <p:sldId id="270" r:id="rId22"/>
    <p:sldId id="271" r:id="rId23"/>
    <p:sldId id="272" r:id="rId24"/>
    <p:sldId id="273" r:id="rId25"/>
    <p:sldId id="274" r:id="rId26"/>
    <p:sldId id="275" r:id="rId27"/>
    <p:sldId id="373" r:id="rId28"/>
    <p:sldId id="376" r:id="rId29"/>
    <p:sldId id="3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04"/>
    <p:restoredTop sz="87643"/>
  </p:normalViewPr>
  <p:slideViewPr>
    <p:cSldViewPr snapToGrid="0" snapToObjects="1">
      <p:cViewPr varScale="1">
        <p:scale>
          <a:sx n="101" d="100"/>
          <a:sy n="101" d="100"/>
        </p:scale>
        <p:origin x="792" y="192"/>
      </p:cViewPr>
      <p:guideLst/>
    </p:cSldViewPr>
  </p:slideViewPr>
  <p:notesTextViewPr>
    <p:cViewPr>
      <p:scale>
        <a:sx n="1" d="1"/>
        <a:sy n="1" d="1"/>
      </p:scale>
      <p:origin x="0" y="0"/>
    </p:cViewPr>
  </p:notesTextViewPr>
  <p:sorterViewPr>
    <p:cViewPr>
      <p:scale>
        <a:sx n="98" d="100"/>
        <a:sy n="98" d="100"/>
      </p:scale>
      <p:origin x="0" y="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8A0696-E8A4-5E47-B426-CB2DE1C28947}" type="datetimeFigureOut">
              <a:rPr lang="en-US" smtClean="0"/>
              <a:t>9/26/22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39D37-EB39-9B49-85DF-DD837FDB43E8}" type="slidenum">
              <a:rPr lang="en-US" smtClean="0"/>
              <a:t>‹#›</a:t>
            </a:fld>
            <a:endParaRPr lang="en-US"/>
          </a:p>
        </p:txBody>
      </p:sp>
    </p:spTree>
    <p:extLst>
      <p:ext uri="{BB962C8B-B14F-4D97-AF65-F5344CB8AC3E}">
        <p14:creationId xmlns:p14="http://schemas.microsoft.com/office/powerpoint/2010/main" val="63214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0</a:t>
            </a:fld>
            <a:endParaRPr lang="en-US"/>
          </a:p>
        </p:txBody>
      </p:sp>
    </p:spTree>
    <p:extLst>
      <p:ext uri="{BB962C8B-B14F-4D97-AF65-F5344CB8AC3E}">
        <p14:creationId xmlns:p14="http://schemas.microsoft.com/office/powerpoint/2010/main" val="177660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12</a:t>
            </a:fld>
            <a:endParaRPr lang="en-US"/>
          </a:p>
        </p:txBody>
      </p:sp>
    </p:spTree>
    <p:extLst>
      <p:ext uri="{BB962C8B-B14F-4D97-AF65-F5344CB8AC3E}">
        <p14:creationId xmlns:p14="http://schemas.microsoft.com/office/powerpoint/2010/main" val="336718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ADOE job description/announcement in an email from Kaycee Headley on September 8, 2022 with “Internal Opportunity” in the subject line.</a:t>
            </a:r>
          </a:p>
        </p:txBody>
      </p:sp>
      <p:sp>
        <p:nvSpPr>
          <p:cNvPr id="4" name="Slide Number Placeholder 3"/>
          <p:cNvSpPr>
            <a:spLocks noGrp="1"/>
          </p:cNvSpPr>
          <p:nvPr>
            <p:ph type="sldNum" sz="quarter" idx="5"/>
          </p:nvPr>
        </p:nvSpPr>
        <p:spPr/>
        <p:txBody>
          <a:bodyPr/>
          <a:lstStyle/>
          <a:p>
            <a:fld id="{D4A39D37-EB39-9B49-85DF-DD837FDB43E8}" type="slidenum">
              <a:rPr lang="en-US" smtClean="0"/>
              <a:t>13</a:t>
            </a:fld>
            <a:endParaRPr lang="en-US"/>
          </a:p>
        </p:txBody>
      </p:sp>
    </p:spTree>
    <p:extLst>
      <p:ext uri="{BB962C8B-B14F-4D97-AF65-F5344CB8AC3E}">
        <p14:creationId xmlns:p14="http://schemas.microsoft.com/office/powerpoint/2010/main" val="68798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14</a:t>
            </a:fld>
            <a:endParaRPr lang="en-US"/>
          </a:p>
        </p:txBody>
      </p:sp>
    </p:spTree>
    <p:extLst>
      <p:ext uri="{BB962C8B-B14F-4D97-AF65-F5344CB8AC3E}">
        <p14:creationId xmlns:p14="http://schemas.microsoft.com/office/powerpoint/2010/main" val="1263013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Lupita received her Bachelor of Science degree in public health from Oregon State University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Courtney </a:t>
            </a:r>
            <a:r>
              <a:rPr lang="en-US" sz="1200" kern="1200" dirty="0" err="1">
                <a:solidFill>
                  <a:schemeClr val="tx1"/>
                </a:solidFill>
                <a:effectLst/>
                <a:latin typeface="+mn-lt"/>
                <a:ea typeface="+mn-ea"/>
                <a:cs typeface="+mn-cs"/>
              </a:rPr>
              <a:t>Olcott</a:t>
            </a:r>
            <a:r>
              <a:rPr lang="en-US" sz="1200" kern="1200" dirty="0">
                <a:solidFill>
                  <a:schemeClr val="tx1"/>
                </a:solidFill>
                <a:effectLst/>
                <a:latin typeface="+mn-lt"/>
                <a:ea typeface="+mn-ea"/>
                <a:cs typeface="+mn-cs"/>
              </a:rPr>
              <a:t> received her PhD from Indiana University in Public Health and enjoys hiking, spending time with family and friends, and reading mystery novels.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086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coming to Oregon State University and OPEC, </a:t>
            </a:r>
            <a:r>
              <a:rPr lang="en-US" sz="1200" kern="1200" dirty="0" err="1">
                <a:solidFill>
                  <a:schemeClr val="tx1"/>
                </a:solidFill>
                <a:effectLst/>
                <a:latin typeface="+mn-lt"/>
                <a:ea typeface="+mn-ea"/>
                <a:cs typeface="+mn-cs"/>
              </a:rPr>
              <a:t>Linse</a:t>
            </a:r>
            <a:r>
              <a:rPr lang="en-US" sz="1200" kern="1200" dirty="0">
                <a:solidFill>
                  <a:schemeClr val="tx1"/>
                </a:solidFill>
                <a:effectLst/>
                <a:latin typeface="+mn-lt"/>
                <a:ea typeface="+mn-ea"/>
                <a:cs typeface="+mn-cs"/>
              </a:rPr>
              <a:t> was a general music teacher and still loves to teach early childhood music classes.</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Brenda enjoys hiking and completing Disney puzzles with her fiancé</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Patricia has worked with the Oregon Parenting Education Collaborative, a program that receives technical assistance from Oregon State University since 2016. When she is not working, she is spending most of her time coaching her 8-year-old daughter in volleyball and chauffeuring her 13-year-old son from one soccer game to the next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0872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Chelsea Hamilton joins the OSU/OPEC team after 10 years of working in partnership with the initiative through other organizations. Being a part of the leadership has been her dream for many years, and she is excited to join here at OSU.</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Amanda enjoys spending time cheering on her daughters during their sports activities. Her dog loves joining in on the fun, and together they are creating priceless memories.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619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Tyler is a recent graduate from OSU where he researched the costs and benefits of container gardening with Dr. Gail </a:t>
            </a:r>
            <a:r>
              <a:rPr lang="en-US" sz="1200" kern="1200" dirty="0" err="1">
                <a:solidFill>
                  <a:schemeClr val="tx1"/>
                </a:solidFill>
                <a:effectLst/>
                <a:latin typeface="+mn-lt"/>
                <a:ea typeface="+mn-ea"/>
                <a:cs typeface="+mn-cs"/>
              </a:rPr>
              <a:t>Langellotto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new to this position, Samantha has actually worked for OSU for 8 years now starting as an office specialist in the Coos County Extension Office.  In her spare time, she is also the mayor of Myrtle Point where she was born and raised.</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382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Carolina, SNAP-Ed EPA2 in Umatilla/Morrow counties, her background is from La Universidad de Guadalajara in Mexico. She really enjoys outdoor activities like kayaking and biking and cooking healthy recipes to share with family and friends.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Dalia loves cooking, crafting, and tending to her plants.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0718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Jared is a food systems advocate and organic farmer with a PhD in philosophy.</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Danielle moved here 6 months ago from Philadelphia, Pennsylvania. She loves spending time with her husband in the outdoors, reading, cooking or doing some sort of physical activity like running.</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798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Linda is a Foodie who likes to play Food Hero recipe roulette with captive audiences. She is the new SNAP-Ed Program Assistant at the Curry County Extension.</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Shawna fondly remembers her 5 seconds of fame on ESPN holding her homemade sign in 2007 when the BEAVS beat UO in double overtime at </a:t>
            </a:r>
            <a:r>
              <a:rPr lang="en-US" sz="1200" kern="1200" dirty="0" err="1">
                <a:solidFill>
                  <a:schemeClr val="tx1"/>
                </a:solidFill>
                <a:effectLst/>
                <a:latin typeface="+mn-lt"/>
                <a:ea typeface="+mn-ea"/>
                <a:cs typeface="+mn-cs"/>
              </a:rPr>
              <a:t>Autzen</a:t>
            </a:r>
            <a:r>
              <a:rPr lang="en-US" sz="1200" kern="1200" dirty="0">
                <a:solidFill>
                  <a:schemeClr val="tx1"/>
                </a:solidFill>
                <a:effectLst/>
                <a:latin typeface="+mn-lt"/>
                <a:ea typeface="+mn-ea"/>
                <a:cs typeface="+mn-cs"/>
              </a:rPr>
              <a:t>!  Shawna expects to be on campus as much as possible to watch athletics and visit her daughter who is starting her freshman year at OSU this fall! Go </a:t>
            </a:r>
            <a:r>
              <a:rPr lang="en-US" sz="1200" kern="1200" dirty="0" err="1">
                <a:solidFill>
                  <a:schemeClr val="tx1"/>
                </a:solidFill>
                <a:effectLst/>
                <a:latin typeface="+mn-lt"/>
                <a:ea typeface="+mn-ea"/>
                <a:cs typeface="+mn-cs"/>
              </a:rPr>
              <a:t>Beavs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73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 thanks to Lauren Kraemer who serves as the VP of Awards and Recognition for our Oregon affiliate of NEAFCS. We received 5 national and 9 regional awards earlier this month. NEAFCS received 522 awards applications from 38 states! We are so pleased that our team members were chosen to receive national recognition for our work.</a:t>
            </a:r>
          </a:p>
        </p:txBody>
      </p:sp>
      <p:sp>
        <p:nvSpPr>
          <p:cNvPr id="4" name="Slide Number Placeholder 3"/>
          <p:cNvSpPr>
            <a:spLocks noGrp="1"/>
          </p:cNvSpPr>
          <p:nvPr>
            <p:ph type="sldNum" sz="quarter" idx="5"/>
          </p:nvPr>
        </p:nvSpPr>
        <p:spPr/>
        <p:txBody>
          <a:bodyPr/>
          <a:lstStyle/>
          <a:p>
            <a:fld id="{D4A39D37-EB39-9B49-85DF-DD837FDB43E8}" type="slidenum">
              <a:rPr lang="en-US" smtClean="0"/>
              <a:t>2</a:t>
            </a:fld>
            <a:endParaRPr lang="en-US"/>
          </a:p>
        </p:txBody>
      </p:sp>
    </p:spTree>
    <p:extLst>
      <p:ext uri="{BB962C8B-B14F-4D97-AF65-F5344CB8AC3E}">
        <p14:creationId xmlns:p14="http://schemas.microsoft.com/office/powerpoint/2010/main" val="128412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Nick is excited to gain classroom experience and confidence in organizing community support around health and wellness.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Jazmin Flores is our new SNAP-Ed Program Assistant in Lincoln County.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883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is our new SNAP-Ed program assistant in Clackamas County.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Beatriz Salgado is the new SNAP-Ed/</a:t>
            </a:r>
            <a:r>
              <a:rPr lang="en-US" baseline="0" dirty="0"/>
              <a:t> FCH Program Coordinator in Newport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02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Barnett has joined the</a:t>
            </a:r>
            <a:r>
              <a:rPr lang="en-US" baseline="0" dirty="0"/>
              <a:t> FCH team in Gilliam County. </a:t>
            </a:r>
          </a:p>
          <a:p>
            <a:endParaRPr lang="en-US" baseline="0" dirty="0"/>
          </a:p>
          <a:p>
            <a:r>
              <a:rPr lang="en-US" dirty="0"/>
              <a:t>And</a:t>
            </a:r>
            <a:r>
              <a:rPr lang="en-US" baseline="0" dirty="0"/>
              <a:t> last but not least, we welcome Nicole Wells to the CPHHS community. Nicole is an EPA in Coos County. </a:t>
            </a:r>
            <a:endParaRPr lang="en-US" dirty="0"/>
          </a:p>
          <a:p>
            <a:endParaRPr lang="en-US" dirty="0"/>
          </a:p>
          <a:p>
            <a:r>
              <a:rPr lang="en-US" dirty="0"/>
              <a:t>BPHS</a:t>
            </a:r>
            <a:r>
              <a:rPr lang="en-US" baseline="0" dirty="0"/>
              <a:t> has been growing, too. Megan MacDonald will now tell us about our new colleagues in her school, including PAC and Faculty Staff Fitness.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64B210-8CF9-43D9-A5F8-E22ACF61FF1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678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a:solidFill>
                  <a:schemeClr val="tx1"/>
                </a:solidFill>
                <a:effectLst/>
                <a:latin typeface="+mn-lt"/>
                <a:ea typeface="+mn-ea"/>
                <a:cs typeface="+mn-cs"/>
              </a:rPr>
              <a:t>Sara Wilson Wolfe will attend the White House conference and report back to us </a:t>
            </a:r>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25</a:t>
            </a:fld>
            <a:endParaRPr lang="en-US"/>
          </a:p>
        </p:txBody>
      </p:sp>
    </p:spTree>
    <p:extLst>
      <p:ext uri="{BB962C8B-B14F-4D97-AF65-F5344CB8AC3E}">
        <p14:creationId xmlns:p14="http://schemas.microsoft.com/office/powerpoint/2010/main" val="4276124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26</a:t>
            </a:fld>
            <a:endParaRPr lang="en-US"/>
          </a:p>
        </p:txBody>
      </p:sp>
    </p:spTree>
    <p:extLst>
      <p:ext uri="{BB962C8B-B14F-4D97-AF65-F5344CB8AC3E}">
        <p14:creationId xmlns:p14="http://schemas.microsoft.com/office/powerpoint/2010/main" val="1409041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9D37-EB39-9B49-85DF-DD837FDB43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4706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5</a:t>
            </a:fld>
            <a:endParaRPr lang="en-US"/>
          </a:p>
        </p:txBody>
      </p:sp>
    </p:spTree>
    <p:extLst>
      <p:ext uri="{BB962C8B-B14F-4D97-AF65-F5344CB8AC3E}">
        <p14:creationId xmlns:p14="http://schemas.microsoft.com/office/powerpoint/2010/main" val="3900067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6</a:t>
            </a:fld>
            <a:endParaRPr lang="en-US"/>
          </a:p>
        </p:txBody>
      </p:sp>
    </p:spTree>
    <p:extLst>
      <p:ext uri="{BB962C8B-B14F-4D97-AF65-F5344CB8AC3E}">
        <p14:creationId xmlns:p14="http://schemas.microsoft.com/office/powerpoint/2010/main" val="3799924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7</a:t>
            </a:fld>
            <a:endParaRPr lang="en-US"/>
          </a:p>
        </p:txBody>
      </p:sp>
    </p:spTree>
    <p:extLst>
      <p:ext uri="{BB962C8B-B14F-4D97-AF65-F5344CB8AC3E}">
        <p14:creationId xmlns:p14="http://schemas.microsoft.com/office/powerpoint/2010/main" val="32074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8</a:t>
            </a:fld>
            <a:endParaRPr lang="en-US"/>
          </a:p>
        </p:txBody>
      </p:sp>
    </p:spTree>
    <p:extLst>
      <p:ext uri="{BB962C8B-B14F-4D97-AF65-F5344CB8AC3E}">
        <p14:creationId xmlns:p14="http://schemas.microsoft.com/office/powerpoint/2010/main" val="898674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9</a:t>
            </a:fld>
            <a:endParaRPr lang="en-US"/>
          </a:p>
        </p:txBody>
      </p:sp>
    </p:spTree>
    <p:extLst>
      <p:ext uri="{BB962C8B-B14F-4D97-AF65-F5344CB8AC3E}">
        <p14:creationId xmlns:p14="http://schemas.microsoft.com/office/powerpoint/2010/main" val="3219662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10</a:t>
            </a:fld>
            <a:endParaRPr lang="en-US"/>
          </a:p>
        </p:txBody>
      </p:sp>
    </p:spTree>
    <p:extLst>
      <p:ext uri="{BB962C8B-B14F-4D97-AF65-F5344CB8AC3E}">
        <p14:creationId xmlns:p14="http://schemas.microsoft.com/office/powerpoint/2010/main" val="252419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A39D37-EB39-9B49-85DF-DD837FDB43E8}" type="slidenum">
              <a:rPr lang="en-US" smtClean="0"/>
              <a:t>11</a:t>
            </a:fld>
            <a:endParaRPr lang="en-US"/>
          </a:p>
        </p:txBody>
      </p:sp>
    </p:spTree>
    <p:extLst>
      <p:ext uri="{BB962C8B-B14F-4D97-AF65-F5344CB8AC3E}">
        <p14:creationId xmlns:p14="http://schemas.microsoft.com/office/powerpoint/2010/main" val="3493551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ll Image 1">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6017"/>
            <a:ext cx="12192000" cy="6964017"/>
          </a:xfrm>
          <a:prstGeom prst="rect">
            <a:avLst/>
          </a:prstGeom>
        </p:spPr>
      </p:pic>
      <p:sp>
        <p:nvSpPr>
          <p:cNvPr id="2" name="Title 1"/>
          <p:cNvSpPr>
            <a:spLocks noGrp="1"/>
          </p:cNvSpPr>
          <p:nvPr>
            <p:ph type="ctrTitle" hasCustomPrompt="1"/>
          </p:nvPr>
        </p:nvSpPr>
        <p:spPr>
          <a:xfrm>
            <a:off x="720438" y="1866355"/>
            <a:ext cx="4394902" cy="3248983"/>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a:t>Welcome </a:t>
            </a:r>
            <a:br>
              <a:rPr lang="en-US" dirty="0"/>
            </a:br>
            <a:r>
              <a:rPr lang="en-US"/>
              <a:t>to </a:t>
            </a:r>
            <a:br>
              <a:rPr lang="en-US"/>
            </a:br>
            <a:r>
              <a:rPr lang="en-US"/>
              <a:t>event</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50395" y="5347072"/>
            <a:ext cx="3483017" cy="1433781"/>
          </a:xfrm>
          <a:prstGeom prst="rect">
            <a:avLst/>
          </a:prstGeom>
        </p:spPr>
      </p:pic>
      <p:sp>
        <p:nvSpPr>
          <p:cNvPr id="5" name="Rectangle 4"/>
          <p:cNvSpPr/>
          <p:nvPr userDrawn="1"/>
        </p:nvSpPr>
        <p:spPr>
          <a:xfrm>
            <a:off x="2223667" y="452351"/>
            <a:ext cx="3755323" cy="830997"/>
          </a:xfrm>
          <a:prstGeom prst="rect">
            <a:avLst/>
          </a:prstGeom>
        </p:spPr>
        <p:txBody>
          <a:bodyPr wrap="none">
            <a:spAutoFit/>
          </a:bodyPr>
          <a:lstStyle/>
          <a:p>
            <a:r>
              <a:rPr lang="en-US" sz="2400" dirty="0">
                <a:solidFill>
                  <a:schemeClr val="bg1"/>
                </a:solidFill>
              </a:rPr>
              <a:t>College of Public Health and </a:t>
            </a:r>
          </a:p>
          <a:p>
            <a:r>
              <a:rPr lang="en-US" sz="2400" dirty="0">
                <a:solidFill>
                  <a:schemeClr val="bg1"/>
                </a:solidFill>
              </a:rPr>
              <a:t>Human Sciences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solidFill>
                  <a:schemeClr val="tx1"/>
                </a:solidFill>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11"/>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 Black - No Crest">
    <p:spTree>
      <p:nvGrpSpPr>
        <p:cNvPr id="1" name=""/>
        <p:cNvGrpSpPr/>
        <p:nvPr/>
      </p:nvGrpSpPr>
      <p:grpSpPr>
        <a:xfrm>
          <a:off x="0" y="0"/>
          <a:ext cx="0" cy="0"/>
          <a:chOff x="0" y="0"/>
          <a:chExt cx="0" cy="0"/>
        </a:xfrm>
      </p:grpSpPr>
      <p:sp>
        <p:nvSpPr>
          <p:cNvPr id="10" name="Rectangle 9"/>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a:spLocks noGrp="1"/>
          </p:cNvSpPr>
          <p:nvPr>
            <p:ph type="ftr" sz="quarter" idx="11"/>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 Orang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0"/>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 White - No Crest">
    <p:spTree>
      <p:nvGrpSpPr>
        <p:cNvPr id="1" name=""/>
        <p:cNvGrpSpPr/>
        <p:nvPr/>
      </p:nvGrpSpPr>
      <p:grpSpPr>
        <a:xfrm>
          <a:off x="0" y="0"/>
          <a:ext cx="0" cy="0"/>
          <a:chOff x="0" y="0"/>
          <a:chExt cx="0" cy="0"/>
        </a:xfrm>
      </p:grpSpPr>
      <p:sp>
        <p:nvSpPr>
          <p:cNvPr id="12" name="Rectangle 11"/>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lvl1pPr>
              <a:defRPr baseline="0">
                <a:solidFill>
                  <a:schemeClr val="tx1"/>
                </a:solidFill>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tx1"/>
                </a:solidFill>
                <a:latin typeface="Verdana"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p:cNvSpPr>
            <a:spLocks noGrp="1"/>
          </p:cNvSpPr>
          <p:nvPr>
            <p:ph type="ftr" sz="quarter" idx="10"/>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 Black - No Crest">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7" name="Footer Placeholder 4"/>
          <p:cNvSpPr>
            <a:spLocks noGrp="1"/>
          </p:cNvSpPr>
          <p:nvPr>
            <p:ph type="ftr" sz="quarter" idx="11"/>
          </p:nvPr>
        </p:nvSpPr>
        <p:spPr>
          <a:xfrm>
            <a:off x="1417983" y="6176963"/>
            <a:ext cx="9935817"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a:t>Click to edit Master title style</a:t>
            </a:r>
            <a:endParaRPr lang="en-US" dirty="0"/>
          </a:p>
        </p:txBody>
      </p:sp>
      <p:sp>
        <p:nvSpPr>
          <p:cNvPr id="7"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endParaRPr lang="en-US" dirty="0"/>
          </a:p>
        </p:txBody>
      </p:sp>
      <p:sp>
        <p:nvSpPr>
          <p:cNvPr id="7"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Black">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2"/>
            <a:ext cx="10058400" cy="661595"/>
          </a:xfrm>
        </p:spPr>
        <p:txBody>
          <a:bodyPr lIns="0" tIns="0" rIns="0" bIns="0">
            <a:normAutofit/>
          </a:bodyPr>
          <a:lstStyle>
            <a:lvl1pPr marL="0" indent="0" algn="l">
              <a:lnSpc>
                <a:spcPts val="1800"/>
              </a:lnSpc>
              <a:buNone/>
              <a:defRPr sz="2000" baseline="0">
                <a:solidFill>
                  <a:schemeClr val="bg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of Public Health and Human Sciences</a:t>
            </a:r>
          </a:p>
          <a:p>
            <a:r>
              <a:rPr lang="en-US" dirty="0"/>
              <a:t>School, program, center, unit, etc. can go here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0395" y="5347072"/>
            <a:ext cx="3483017" cy="1433781"/>
          </a:xfrm>
          <a:prstGeom prst="rect">
            <a:avLst/>
          </a:prstGeom>
        </p:spPr>
      </p:pic>
    </p:spTree>
    <p:extLst>
      <p:ext uri="{BB962C8B-B14F-4D97-AF65-F5344CB8AC3E}">
        <p14:creationId xmlns:p14="http://schemas.microsoft.com/office/powerpoint/2010/main" val="1525237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Black - No Crest">
    <p:spTree>
      <p:nvGrpSpPr>
        <p:cNvPr id="1" name=""/>
        <p:cNvGrpSpPr/>
        <p:nvPr/>
      </p:nvGrpSpPr>
      <p:grpSpPr>
        <a:xfrm>
          <a:off x="0" y="0"/>
          <a:ext cx="0" cy="0"/>
          <a:chOff x="0" y="0"/>
          <a:chExt cx="0" cy="0"/>
        </a:xfrm>
      </p:grpSpPr>
      <p:sp>
        <p:nvSpPr>
          <p:cNvPr id="5" name="Rectangle 4"/>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p:cNvSpPr>
            <a:spLocks noGrp="1"/>
          </p:cNvSpPr>
          <p:nvPr>
            <p:ph type="ftr" sz="quarter" idx="11"/>
          </p:nvPr>
        </p:nvSpPr>
        <p:spPr>
          <a:xfrm>
            <a:off x="1378226" y="6176963"/>
            <a:ext cx="9975574"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 Orang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 White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11"/>
          </p:nvPr>
        </p:nvSpPr>
        <p:spPr>
          <a:xfrm>
            <a:off x="1378226" y="6176963"/>
            <a:ext cx="9975574"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latin typeface="Verdana" charset="0"/>
              </a:defRPr>
            </a:lvl1pPr>
            <a:lvl2pPr>
              <a:defRPr sz="2800" baseline="0">
                <a:latin typeface="Verdana" charset="0"/>
              </a:defRPr>
            </a:lvl2pPr>
            <a:lvl3pPr>
              <a:defRPr sz="2400" baseline="0">
                <a:latin typeface="Verdana" charset="0"/>
              </a:defRPr>
            </a:lvl3pPr>
            <a:lvl4pPr>
              <a:defRPr sz="2000" baseline="0">
                <a:latin typeface="Verdana" charset="0"/>
              </a:defRPr>
            </a:lvl4pPr>
            <a:lvl5pPr>
              <a:defRPr sz="2000" baseline="0">
                <a:latin typeface="Verdana"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baseline="0">
                <a:solidFill>
                  <a:schemeClr val="tx1"/>
                </a:solidFill>
                <a:latin typeface="Verdana" charset="0"/>
              </a:defRPr>
            </a:lvl1pPr>
            <a:lvl2pPr>
              <a:defRPr sz="2800" baseline="0">
                <a:solidFill>
                  <a:schemeClr val="tx1"/>
                </a:solidFill>
                <a:latin typeface="Verdana" charset="0"/>
              </a:defRPr>
            </a:lvl2pPr>
            <a:lvl3pPr>
              <a:defRPr sz="2400" baseline="0">
                <a:solidFill>
                  <a:schemeClr val="tx1"/>
                </a:solidFill>
                <a:latin typeface="Verdana" charset="0"/>
              </a:defRPr>
            </a:lvl3pPr>
            <a:lvl4pPr>
              <a:defRPr sz="2000" baseline="0">
                <a:solidFill>
                  <a:schemeClr val="tx1"/>
                </a:solidFill>
                <a:latin typeface="Verdana" charset="0"/>
              </a:defRPr>
            </a:lvl4pPr>
            <a:lvl5pPr>
              <a:defRPr sz="2000" baseline="0">
                <a:solidFill>
                  <a:schemeClr val="tx1"/>
                </a:solidFill>
                <a:latin typeface="Verdana"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 Black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Footer Placeholder 4"/>
          <p:cNvSpPr>
            <a:spLocks noGrp="1"/>
          </p:cNvSpPr>
          <p:nvPr>
            <p:ph type="ftr" sz="quarter" idx="11"/>
          </p:nvPr>
        </p:nvSpPr>
        <p:spPr>
          <a:xfrm>
            <a:off x="1364974" y="6176963"/>
            <a:ext cx="9988826"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 Orang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latin typeface="Georgia"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 White - No Crest">
    <p:spTree>
      <p:nvGrpSpPr>
        <p:cNvPr id="1" name=""/>
        <p:cNvGrpSpPr/>
        <p:nvPr/>
      </p:nvGrpSpPr>
      <p:grpSpPr>
        <a:xfrm>
          <a:off x="0" y="0"/>
          <a:ext cx="0" cy="0"/>
          <a:chOff x="0" y="0"/>
          <a:chExt cx="0" cy="0"/>
        </a:xfrm>
      </p:grpSpPr>
      <p:sp>
        <p:nvSpPr>
          <p:cNvPr id="10" name="Rectangle 9"/>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baseline="0">
                <a:solidFill>
                  <a:schemeClr val="tx1"/>
                </a:solidFill>
                <a:latin typeface="Georgia" charset="0"/>
              </a:defRPr>
            </a:lvl1pPr>
          </a:lstStyle>
          <a:p>
            <a:r>
              <a:rPr lang="en-US"/>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chemeClr val="tx1"/>
                </a:solidFill>
                <a:latin typeface="Verdana"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3054D53-164B-412D-81D7-7F2F27C1F2C9}"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255007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rang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chemeClr val="bg1"/>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3"/>
            <a:ext cx="10058400" cy="621838"/>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of Public Health and Human Sciences</a:t>
            </a:r>
          </a:p>
          <a:p>
            <a:r>
              <a:rPr lang="en-US" dirty="0"/>
              <a:t>School, program, center, unit, etc. can go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0396" y="5347073"/>
            <a:ext cx="3483016" cy="143378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54D53-164B-412D-81D7-7F2F27C1F2C9}"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4006424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054D53-164B-412D-81D7-7F2F27C1F2C9}"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3532183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054D53-164B-412D-81D7-7F2F27C1F2C9}"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336368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054D53-164B-412D-81D7-7F2F27C1F2C9}" type="datetimeFigureOut">
              <a:rPr lang="en-US" smtClean="0"/>
              <a:t>9/26/22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489932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054D53-164B-412D-81D7-7F2F27C1F2C9}" type="datetimeFigureOut">
              <a:rPr lang="en-US" smtClean="0"/>
              <a:t>9/26/22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14192878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054D53-164B-412D-81D7-7F2F27C1F2C9}" type="datetimeFigureOut">
              <a:rPr lang="en-US" smtClean="0"/>
              <a:t>9/26/22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8195712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54D53-164B-412D-81D7-7F2F27C1F2C9}"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2914559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054D53-164B-412D-81D7-7F2F27C1F2C9}"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23009086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54D53-164B-412D-81D7-7F2F27C1F2C9}"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4158119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054D53-164B-412D-81D7-7F2F27C1F2C9}"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D12293-A415-49FE-82E6-1E798A614AC1}" type="slidenum">
              <a:rPr lang="en-US" smtClean="0"/>
              <a:t>‹#›</a:t>
            </a:fld>
            <a:endParaRPr lang="en-US"/>
          </a:p>
        </p:txBody>
      </p:sp>
    </p:spTree>
    <p:extLst>
      <p:ext uri="{BB962C8B-B14F-4D97-AF65-F5344CB8AC3E}">
        <p14:creationId xmlns:p14="http://schemas.microsoft.com/office/powerpoint/2010/main" val="278662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White - No Crest">
    <p:spTree>
      <p:nvGrpSpPr>
        <p:cNvPr id="1" name=""/>
        <p:cNvGrpSpPr/>
        <p:nvPr/>
      </p:nvGrpSpPr>
      <p:grpSpPr>
        <a:xfrm>
          <a:off x="0" y="0"/>
          <a:ext cx="0" cy="0"/>
          <a:chOff x="0" y="0"/>
          <a:chExt cx="0" cy="0"/>
        </a:xfrm>
      </p:grpSpPr>
      <p:sp>
        <p:nvSpPr>
          <p:cNvPr id="8" name="Rectangle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066801" y="1866358"/>
            <a:ext cx="10058400" cy="3748071"/>
          </a:xfrm>
        </p:spPr>
        <p:txBody>
          <a:bodyPr wrap="square" lIns="0" tIns="0" rIns="0" bIns="0" anchor="t" anchorCtr="0">
            <a:normAutofit/>
          </a:bodyPr>
          <a:lstStyle>
            <a:lvl1pPr algn="l">
              <a:defRPr sz="8000" cap="all" baseline="0">
                <a:solidFill>
                  <a:srgbClr val="DC4405"/>
                </a:solidFill>
                <a:latin typeface="Impact" charset="0"/>
              </a:defRPr>
            </a:lvl1pPr>
          </a:lstStyle>
          <a:p>
            <a:r>
              <a:rPr lang="en-US" dirty="0"/>
              <a:t>Headline or title of event</a:t>
            </a:r>
          </a:p>
        </p:txBody>
      </p:sp>
      <p:sp>
        <p:nvSpPr>
          <p:cNvPr id="3" name="Subtitle 2"/>
          <p:cNvSpPr>
            <a:spLocks noGrp="1"/>
          </p:cNvSpPr>
          <p:nvPr>
            <p:ph type="subTitle" idx="1" hasCustomPrompt="1"/>
          </p:nvPr>
        </p:nvSpPr>
        <p:spPr>
          <a:xfrm>
            <a:off x="1066801" y="544352"/>
            <a:ext cx="10058400" cy="661595"/>
          </a:xfrm>
        </p:spPr>
        <p:txBody>
          <a:bodyPr lIns="0" tIns="0" rIns="0" bIns="0">
            <a:normAutofit/>
          </a:bodyPr>
          <a:lstStyle>
            <a:lvl1pPr marL="0" indent="0" algn="l">
              <a:lnSpc>
                <a:spcPts val="1800"/>
              </a:lnSpc>
              <a:buNone/>
              <a:defRPr sz="2000" baseline="0">
                <a:solidFill>
                  <a:schemeClr val="tx1"/>
                </a:solidFill>
                <a:latin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College of Public Health and Human Sciences</a:t>
            </a:r>
          </a:p>
          <a:p>
            <a:r>
              <a:rPr lang="en-US" dirty="0"/>
              <a:t>School, program, center, unit, etc. can go here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50396" y="5347017"/>
            <a:ext cx="3483016" cy="14337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1417983" y="6176963"/>
            <a:ext cx="9935817"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Orang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latin typeface="Georgia"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Verdana" charset="0"/>
              </a:defRPr>
            </a:lvl1pPr>
            <a:lvl2pPr>
              <a:defRPr baseline="0">
                <a:latin typeface="Verdana" charset="0"/>
              </a:defRPr>
            </a:lvl2pPr>
            <a:lvl3pPr>
              <a:defRPr baseline="0">
                <a:latin typeface="Verdana" charset="0"/>
              </a:defRPr>
            </a:lvl3pPr>
            <a:lvl4pPr>
              <a:defRPr baseline="0">
                <a:latin typeface="Verdana" charset="0"/>
              </a:defRPr>
            </a:lvl4pPr>
            <a:lvl5pPr>
              <a:defRPr baseline="0">
                <a:latin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Whit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aseline="0">
                <a:solidFill>
                  <a:schemeClr val="tx1"/>
                </a:solidFill>
                <a:latin typeface="Georgia"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baseline="0">
                <a:solidFill>
                  <a:schemeClr val="tx1"/>
                </a:solidFill>
                <a:latin typeface="Verdana" charset="0"/>
              </a:defRPr>
            </a:lvl1pPr>
            <a:lvl2pPr>
              <a:defRPr baseline="0">
                <a:solidFill>
                  <a:schemeClr val="tx1"/>
                </a:solidFill>
                <a:latin typeface="Verdana" charset="0"/>
              </a:defRPr>
            </a:lvl2pPr>
            <a:lvl3pPr>
              <a:defRPr baseline="0">
                <a:solidFill>
                  <a:schemeClr val="tx1"/>
                </a:solidFill>
                <a:latin typeface="Verdana" charset="0"/>
              </a:defRPr>
            </a:lvl3pPr>
            <a:lvl4pPr>
              <a:defRPr baseline="0">
                <a:solidFill>
                  <a:schemeClr val="tx1"/>
                </a:solidFill>
                <a:latin typeface="Verdana" charset="0"/>
              </a:defRPr>
            </a:lvl4pPr>
            <a:lvl5pPr>
              <a:defRPr baseline="0">
                <a:solidFill>
                  <a:schemeClr val="tx1"/>
                </a:solidFill>
                <a:latin typeface="Verdana"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11"/>
          </p:nvPr>
        </p:nvSpPr>
        <p:spPr>
          <a:xfrm>
            <a:off x="1378226" y="6176963"/>
            <a:ext cx="9975574" cy="365125"/>
          </a:xfrm>
          <a:prstGeom prst="rect">
            <a:avLst/>
          </a:prstGeom>
        </p:spPr>
        <p:txBody>
          <a:bodyPr/>
          <a:lstStyle>
            <a:lvl1pPr>
              <a:defRPr baseline="0">
                <a:solidFill>
                  <a:schemeClr val="tx1"/>
                </a:solidFill>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Black - No Crest">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11"/>
          </p:nvPr>
        </p:nvSpPr>
        <p:spPr>
          <a:xfrm>
            <a:off x="1351722" y="6176963"/>
            <a:ext cx="10002078"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Orange - No Crest">
    <p:spTree>
      <p:nvGrpSpPr>
        <p:cNvPr id="1" name=""/>
        <p:cNvGrpSpPr/>
        <p:nvPr/>
      </p:nvGrpSpPr>
      <p:grpSpPr>
        <a:xfrm>
          <a:off x="0" y="0"/>
          <a:ext cx="0" cy="0"/>
          <a:chOff x="0" y="0"/>
          <a:chExt cx="0" cy="0"/>
        </a:xfrm>
      </p:grpSpPr>
      <p:sp>
        <p:nvSpPr>
          <p:cNvPr id="9" name="Rectangle 8"/>
          <p:cNvSpPr/>
          <p:nvPr userDrawn="1"/>
        </p:nvSpPr>
        <p:spPr>
          <a:xfrm>
            <a:off x="1" y="0"/>
            <a:ext cx="12192000" cy="6858000"/>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aseline="0">
                <a:latin typeface="Georgia" charset="0"/>
              </a:defRPr>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tx1">
                    <a:tint val="75000"/>
                  </a:schemeClr>
                </a:solidFill>
                <a:latin typeface="Verdana"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College of Public Health and Human Sciences</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endParaRPr lang="en-US" dirty="0"/>
          </a:p>
        </p:txBody>
      </p:sp>
      <p:sp>
        <p:nvSpPr>
          <p:cNvPr id="7" name="Footer Placeholder 4"/>
          <p:cNvSpPr>
            <a:spLocks noGrp="1"/>
          </p:cNvSpPr>
          <p:nvPr>
            <p:ph type="ftr" sz="quarter" idx="3"/>
          </p:nvPr>
        </p:nvSpPr>
        <p:spPr>
          <a:xfrm>
            <a:off x="1431235" y="6176963"/>
            <a:ext cx="9922565" cy="365125"/>
          </a:xfrm>
          <a:prstGeom prst="rect">
            <a:avLst/>
          </a:prstGeom>
        </p:spPr>
        <p:txBody>
          <a:bodyPr/>
          <a:lstStyle>
            <a:lvl1pPr>
              <a:defRPr baseline="0">
                <a:latin typeface="Verdana" charset="0"/>
              </a:defRPr>
            </a:lvl1pPr>
          </a:lstStyle>
          <a:p>
            <a:r>
              <a:rPr lang="en-US" dirty="0"/>
              <a:t>OREGON STATE UNIVERSITY | COLLEGE OF PUBLIC HEALTH AND HUMAN SCIENCES</a:t>
            </a:r>
          </a:p>
        </p:txBody>
      </p:sp>
    </p:spTree>
    <p:extLst>
      <p:ext uri="{BB962C8B-B14F-4D97-AF65-F5344CB8AC3E}">
        <p14:creationId xmlns:p14="http://schemas.microsoft.com/office/powerpoint/2010/main" val="679971781"/>
      </p:ext>
    </p:extLst>
  </p:cSld>
  <p:clrMap bg1="lt1" tx1="dk1" bg2="lt2" tx2="dk2" accent1="accent1" accent2="accent2" accent3="accent3" accent4="accent4" accent5="accent5" accent6="accent6" hlink="hlink" folHlink="folHlink"/>
  <p:sldLayoutIdLst>
    <p:sldLayoutId id="2147483703" r:id="rId1"/>
    <p:sldLayoutId id="2147483649" r:id="rId2"/>
    <p:sldLayoutId id="2147483677" r:id="rId3"/>
    <p:sldLayoutId id="2147483678" r:id="rId4"/>
    <p:sldLayoutId id="2147483679" r:id="rId5"/>
    <p:sldLayoutId id="2147483659" r:id="rId6"/>
    <p:sldLayoutId id="2147483681" r:id="rId7"/>
    <p:sldLayoutId id="2147483682" r:id="rId8"/>
    <p:sldLayoutId id="2147483683" r:id="rId9"/>
    <p:sldLayoutId id="2147483669"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Lst>
  <p:hf hdr="0" dt="0"/>
  <p:txStyles>
    <p:title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bg1"/>
          </a:solidFill>
          <a:latin typeface="Verdana" charset="0"/>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bg1"/>
          </a:solidFill>
          <a:latin typeface="Verdana" charset="0"/>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bg1"/>
          </a:solidFill>
          <a:latin typeface="Verdana" charset="0"/>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bg1"/>
          </a:solidFill>
          <a:latin typeface="Verdana"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054D53-164B-412D-81D7-7F2F27C1F2C9}" type="datetimeFigureOut">
              <a:rPr lang="en-US" smtClean="0"/>
              <a:t>9/26/22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12293-A415-49FE-82E6-1E798A614AC1}" type="slidenum">
              <a:rPr lang="en-US" smtClean="0"/>
              <a:t>‹#›</a:t>
            </a:fld>
            <a:endParaRPr lang="en-US"/>
          </a:p>
        </p:txBody>
      </p:sp>
    </p:spTree>
    <p:extLst>
      <p:ext uri="{BB962C8B-B14F-4D97-AF65-F5344CB8AC3E}">
        <p14:creationId xmlns:p14="http://schemas.microsoft.com/office/powerpoint/2010/main" val="74516423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9.xml"/><Relationship Id="rId5" Type="http://schemas.openxmlformats.org/officeDocument/2006/relationships/image" Target="../media/image19.pn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9.xm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9.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9.xml"/><Relationship Id="rId5" Type="http://schemas.openxmlformats.org/officeDocument/2006/relationships/image" Target="../media/image37.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29.xml"/><Relationship Id="rId5" Type="http://schemas.openxmlformats.org/officeDocument/2006/relationships/image" Target="../media/image42.pn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employee.extension.oregonstate.edu/resources/extension-annual-conference"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23E4EA-3829-4487-B71B-BBBA1FED4150}"/>
              </a:ext>
            </a:extLst>
          </p:cNvPr>
          <p:cNvSpPr>
            <a:spLocks noGrp="1"/>
          </p:cNvSpPr>
          <p:nvPr>
            <p:ph type="ctrTitle"/>
          </p:nvPr>
        </p:nvSpPr>
        <p:spPr>
          <a:xfrm>
            <a:off x="1066801" y="1379096"/>
            <a:ext cx="10058400" cy="4235334"/>
          </a:xfrm>
        </p:spPr>
        <p:txBody>
          <a:bodyPr>
            <a:normAutofit/>
          </a:bodyPr>
          <a:lstStyle/>
          <a:p>
            <a:r>
              <a:rPr lang="en-US" sz="5400" cap="none" dirty="0">
                <a:latin typeface="Imprint MT Shadow" pitchFamily="82" charset="77"/>
              </a:rPr>
              <a:t>Family &amp; Community Health</a:t>
            </a:r>
            <a:br>
              <a:rPr lang="en-US" sz="5400" cap="none" dirty="0">
                <a:latin typeface="Imprint MT Shadow" pitchFamily="82" charset="77"/>
              </a:rPr>
            </a:br>
            <a:r>
              <a:rPr lang="en-US" sz="5400" cap="none" dirty="0">
                <a:solidFill>
                  <a:schemeClr val="tx1"/>
                </a:solidFill>
                <a:latin typeface="Georgia" panose="02040502050405020303" pitchFamily="18" charset="0"/>
              </a:rPr>
              <a:t>Updates from Allison</a:t>
            </a:r>
            <a:br>
              <a:rPr lang="en-US" sz="5400" cap="none" dirty="0">
                <a:latin typeface="Georgia" panose="02040502050405020303" pitchFamily="18" charset="0"/>
              </a:rPr>
            </a:br>
            <a:br>
              <a:rPr lang="en-US" sz="5400" cap="none" dirty="0">
                <a:latin typeface="Georgia" panose="02040502050405020303" pitchFamily="18" charset="0"/>
              </a:rPr>
            </a:br>
            <a:br>
              <a:rPr lang="en-US" sz="3600" cap="none" dirty="0">
                <a:solidFill>
                  <a:schemeClr val="tx1"/>
                </a:solidFill>
                <a:latin typeface="Georgia" panose="02040502050405020303" pitchFamily="18" charset="0"/>
              </a:rPr>
            </a:br>
            <a:r>
              <a:rPr lang="en-US" sz="3600" cap="none" dirty="0">
                <a:solidFill>
                  <a:schemeClr val="tx1"/>
                </a:solidFill>
                <a:latin typeface="Georgia" panose="02040502050405020303" pitchFamily="18" charset="0"/>
              </a:rPr>
              <a:t>Statewide FCH/SNAP-Ed Meeting </a:t>
            </a:r>
            <a:br>
              <a:rPr lang="en-US" sz="3600" cap="none" dirty="0">
                <a:solidFill>
                  <a:schemeClr val="tx1"/>
                </a:solidFill>
                <a:latin typeface="Georgia" panose="02040502050405020303" pitchFamily="18" charset="0"/>
              </a:rPr>
            </a:br>
            <a:r>
              <a:rPr lang="en-US" sz="3600" cap="none" dirty="0">
                <a:solidFill>
                  <a:schemeClr val="tx1"/>
                </a:solidFill>
                <a:latin typeface="Georgia" panose="02040502050405020303" pitchFamily="18" charset="0"/>
              </a:rPr>
              <a:t>September 26, 2022</a:t>
            </a:r>
            <a:endParaRPr lang="en-US" sz="5400" cap="none" dirty="0">
              <a:solidFill>
                <a:schemeClr val="tx1"/>
              </a:solidFill>
              <a:latin typeface="Georgia" panose="02040502050405020303" pitchFamily="18" charset="0"/>
            </a:endParaRPr>
          </a:p>
        </p:txBody>
      </p:sp>
      <p:sp>
        <p:nvSpPr>
          <p:cNvPr id="12" name="Subtitle 2">
            <a:extLst>
              <a:ext uri="{FF2B5EF4-FFF2-40B4-BE49-F238E27FC236}">
                <a16:creationId xmlns:a16="http://schemas.microsoft.com/office/drawing/2014/main" id="{B50B5BA8-F9A2-4F36-AFA7-AF1CA290C95C}"/>
              </a:ext>
            </a:extLst>
          </p:cNvPr>
          <p:cNvSpPr>
            <a:spLocks noGrp="1"/>
          </p:cNvSpPr>
          <p:nvPr>
            <p:ph type="subTitle" idx="1"/>
          </p:nvPr>
        </p:nvSpPr>
        <p:spPr>
          <a:xfrm>
            <a:off x="1066801" y="544352"/>
            <a:ext cx="10058400" cy="661595"/>
          </a:xfrm>
        </p:spPr>
        <p:txBody>
          <a:bodyPr>
            <a:normAutofit/>
          </a:bodyPr>
          <a:lstStyle/>
          <a:p>
            <a:r>
              <a:rPr lang="en-US" sz="2400" dirty="0"/>
              <a:t>College of Public Health and Human Sciences </a:t>
            </a:r>
          </a:p>
        </p:txBody>
      </p:sp>
    </p:spTree>
    <p:extLst>
      <p:ext uri="{BB962C8B-B14F-4D97-AF65-F5344CB8AC3E}">
        <p14:creationId xmlns:p14="http://schemas.microsoft.com/office/powerpoint/2010/main" val="563390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Communications Educational Publications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523220"/>
          </a:xfrm>
          <a:prstGeom prst="rect">
            <a:avLst/>
          </a:prstGeom>
          <a:noFill/>
        </p:spPr>
        <p:txBody>
          <a:bodyPr wrap="square" rtlCol="0">
            <a:spAutoFit/>
          </a:bodyPr>
          <a:lstStyle/>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BE Physically Active Today 2Day Electronic Flyers</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461665"/>
          </a:xfrm>
          <a:prstGeom prst="rect">
            <a:avLst/>
          </a:prstGeom>
          <a:noFill/>
        </p:spPr>
        <p:txBody>
          <a:bodyPr wrap="square" rtlCol="0">
            <a:spAutoFit/>
          </a:bodyPr>
          <a:lstStyle/>
          <a:p>
            <a:pPr algn="r"/>
            <a:r>
              <a:rPr lang="en-US" sz="2400" b="1" dirty="0"/>
              <a:t>Katie Ahern, Mandy Hatfield, Kathy Gunter, Kaitlin Greene</a:t>
            </a:r>
            <a:endParaRPr lang="en-US" sz="24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1238316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Family Health &amp; Wellness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523220"/>
          </a:xfrm>
          <a:prstGeom prst="rect">
            <a:avLst/>
          </a:prstGeom>
          <a:noFill/>
        </p:spPr>
        <p:txBody>
          <a:bodyPr wrap="square" rtlCol="0">
            <a:spAutoFit/>
          </a:bodyPr>
          <a:lstStyle/>
          <a:p>
            <a:pPr algn="r"/>
            <a:r>
              <a:rPr lang="en-US" sz="2800" b="1" dirty="0">
                <a:solidFill>
                  <a:schemeClr val="accent5"/>
                </a:solidFill>
              </a:rPr>
              <a:t>2</a:t>
            </a:r>
            <a:r>
              <a:rPr lang="en-US" sz="2800" b="1" baseline="30000" dirty="0">
                <a:solidFill>
                  <a:schemeClr val="accent5"/>
                </a:solidFill>
              </a:rPr>
              <a:t>nd</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Tailoring an Adult Physical Activity Program to Meet Needs During and After the COVID-19 Pandemic</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1631216"/>
          </a:xfrm>
          <a:prstGeom prst="rect">
            <a:avLst/>
          </a:prstGeom>
          <a:noFill/>
        </p:spPr>
        <p:txBody>
          <a:bodyPr wrap="square" rtlCol="0">
            <a:spAutoFit/>
          </a:bodyPr>
          <a:lstStyle/>
          <a:p>
            <a:pPr algn="r"/>
            <a:r>
              <a:rPr lang="en-US" sz="2000" b="1" dirty="0"/>
              <a:t>Allison Harris, Sally Bowman, Erin Taylor, Laura Ridler, Nikki Prosch, Hope Kleine, Nancy Mears, Brooke Walker, Nick Turkas, Lucy Lores, Yolanda Marquez, Rena Titus, Beatriz Botello—Salgado, Rebecca Fallihee, Ellen Radcliffe, Shannon La Fon, Matilde Rodriguez, Maureen Quinn, Deb Warnock, Shana Withee, Stephanie Stuart, Elena Illescas</a:t>
            </a:r>
            <a:endParaRPr lang="en-US" sz="20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2877685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Innovative Youth Development Programming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523220"/>
          </a:xfrm>
          <a:prstGeom prst="rect">
            <a:avLst/>
          </a:prstGeom>
          <a:noFill/>
        </p:spPr>
        <p:txBody>
          <a:bodyPr wrap="square" rtlCol="0">
            <a:spAutoFit/>
          </a:bodyPr>
          <a:lstStyle/>
          <a:p>
            <a:pPr algn="r"/>
            <a:r>
              <a:rPr lang="en-US" sz="2800" b="1" dirty="0">
                <a:solidFill>
                  <a:schemeClr val="accent5"/>
                </a:solidFill>
              </a:rPr>
              <a:t>3</a:t>
            </a:r>
            <a:r>
              <a:rPr lang="en-US" sz="2800" b="1" baseline="30000" dirty="0">
                <a:solidFill>
                  <a:schemeClr val="accent5"/>
                </a:solidFill>
              </a:rPr>
              <a:t>rd </a:t>
            </a:r>
            <a:r>
              <a:rPr lang="en-US" sz="2800" b="1" dirty="0">
                <a:solidFill>
                  <a:schemeClr val="accent5"/>
                </a:solidFill>
              </a:rPr>
              <a:t>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Find a Need and Fill It: Offering Afterschool Programs When the School Can’t</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461665"/>
          </a:xfrm>
          <a:prstGeom prst="rect">
            <a:avLst/>
          </a:prstGeom>
          <a:noFill/>
        </p:spPr>
        <p:txBody>
          <a:bodyPr wrap="square" rtlCol="0">
            <a:spAutoFit/>
          </a:bodyPr>
          <a:lstStyle/>
          <a:p>
            <a:pPr algn="r"/>
            <a:r>
              <a:rPr lang="en-US" sz="2400" b="1" dirty="0"/>
              <a:t>Cindy Brown</a:t>
            </a:r>
            <a:endParaRPr lang="en-US" sz="24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292471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Community Partnership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523220"/>
          </a:xfrm>
          <a:prstGeom prst="rect">
            <a:avLst/>
          </a:prstGeom>
          <a:noFill/>
        </p:spPr>
        <p:txBody>
          <a:bodyPr wrap="square" rtlCol="0">
            <a:spAutoFit/>
          </a:bodyPr>
          <a:lstStyle/>
          <a:p>
            <a:pPr algn="r"/>
            <a:r>
              <a:rPr lang="en-US" sz="2800" b="1" dirty="0">
                <a:solidFill>
                  <a:schemeClr val="accent5"/>
                </a:solidFill>
              </a:rPr>
              <a:t>3</a:t>
            </a:r>
            <a:r>
              <a:rPr lang="en-US" sz="2800" b="1" baseline="30000" dirty="0">
                <a:solidFill>
                  <a:schemeClr val="accent5"/>
                </a:solidFill>
              </a:rPr>
              <a:t>rd </a:t>
            </a:r>
            <a:r>
              <a:rPr lang="en-US" sz="2800" b="1" dirty="0">
                <a:solidFill>
                  <a:schemeClr val="accent5"/>
                </a:solidFill>
              </a:rPr>
              <a:t>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Indigenous Peoples’ Workgroup</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1200329"/>
          </a:xfrm>
          <a:prstGeom prst="rect">
            <a:avLst/>
          </a:prstGeom>
          <a:noFill/>
        </p:spPr>
        <p:txBody>
          <a:bodyPr wrap="square" rtlCol="0">
            <a:spAutoFit/>
          </a:bodyPr>
          <a:lstStyle/>
          <a:p>
            <a:pPr algn="r"/>
            <a:r>
              <a:rPr lang="en-US" sz="2400" b="1" dirty="0"/>
              <a:t>Danita Macy, Olivia Davis, Sara Olson, Rosanna Sanders, Patty Case, Amanda Hatfield, Carly Kristofik, Christopher Scadden, Renee Johnson</a:t>
            </a:r>
            <a:endParaRPr lang="en-US" sz="24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658335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11" name="Title 10">
            <a:extLst>
              <a:ext uri="{FF2B5EF4-FFF2-40B4-BE49-F238E27FC236}">
                <a16:creationId xmlns:a16="http://schemas.microsoft.com/office/drawing/2014/main" id="{A6E056E4-620F-CE44-AD8D-6E7B6FA46134}"/>
              </a:ext>
            </a:extLst>
          </p:cNvPr>
          <p:cNvSpPr>
            <a:spLocks noGrp="1"/>
          </p:cNvSpPr>
          <p:nvPr>
            <p:ph type="title"/>
          </p:nvPr>
        </p:nvSpPr>
        <p:spPr>
          <a:xfrm>
            <a:off x="444500" y="365125"/>
            <a:ext cx="10909300" cy="1325563"/>
          </a:xfrm>
        </p:spPr>
        <p:txBody>
          <a:bodyPr/>
          <a:lstStyle/>
          <a:p>
            <a:r>
              <a:rPr lang="en-US" dirty="0"/>
              <a:t>CPHHS All College Meeting</a:t>
            </a:r>
          </a:p>
        </p:txBody>
      </p:sp>
      <p:sp>
        <p:nvSpPr>
          <p:cNvPr id="24" name="TextBox 23">
            <a:extLst>
              <a:ext uri="{FF2B5EF4-FFF2-40B4-BE49-F238E27FC236}">
                <a16:creationId xmlns:a16="http://schemas.microsoft.com/office/drawing/2014/main" id="{E823E9E6-EB22-8A4B-88A6-E58EB5359A6F}"/>
              </a:ext>
            </a:extLst>
          </p:cNvPr>
          <p:cNvSpPr txBox="1"/>
          <p:nvPr/>
        </p:nvSpPr>
        <p:spPr>
          <a:xfrm>
            <a:off x="7876092" y="1604048"/>
            <a:ext cx="4203699" cy="461665"/>
          </a:xfrm>
          <a:prstGeom prst="rect">
            <a:avLst/>
          </a:prstGeom>
          <a:noFill/>
        </p:spPr>
        <p:txBody>
          <a:bodyPr wrap="square">
            <a:spAutoFit/>
          </a:bodyPr>
          <a:lstStyle/>
          <a:p>
            <a:pPr algn="r"/>
            <a:r>
              <a:rPr lang="en-US" sz="2400" b="1" dirty="0"/>
              <a:t>https://live.oregonstate.edu/</a:t>
            </a:r>
          </a:p>
        </p:txBody>
      </p:sp>
      <p:sp>
        <p:nvSpPr>
          <p:cNvPr id="26" name="TextBox 25">
            <a:extLst>
              <a:ext uri="{FF2B5EF4-FFF2-40B4-BE49-F238E27FC236}">
                <a16:creationId xmlns:a16="http://schemas.microsoft.com/office/drawing/2014/main" id="{42CC3B9C-35FF-A341-9A4E-D2D7DFC30CB6}"/>
              </a:ext>
            </a:extLst>
          </p:cNvPr>
          <p:cNvSpPr txBox="1"/>
          <p:nvPr/>
        </p:nvSpPr>
        <p:spPr>
          <a:xfrm>
            <a:off x="5731013" y="1308140"/>
            <a:ext cx="1270000" cy="830997"/>
          </a:xfrm>
          <a:prstGeom prst="rect">
            <a:avLst/>
          </a:prstGeom>
          <a:noFill/>
        </p:spPr>
        <p:txBody>
          <a:bodyPr wrap="square">
            <a:spAutoFit/>
          </a:bodyPr>
          <a:lstStyle/>
          <a:p>
            <a:pPr algn="ctr"/>
            <a:r>
              <a:rPr lang="en-US" sz="2400" b="1" dirty="0">
                <a:solidFill>
                  <a:schemeClr val="accent1"/>
                </a:solidFill>
                <a:latin typeface="Cambria" panose="02040503050406030204" pitchFamily="18" charset="0"/>
              </a:rPr>
              <a:t>Watch it here! </a:t>
            </a:r>
          </a:p>
        </p:txBody>
      </p:sp>
      <p:sp>
        <p:nvSpPr>
          <p:cNvPr id="7" name="Right Arrow 6">
            <a:extLst>
              <a:ext uri="{FF2B5EF4-FFF2-40B4-BE49-F238E27FC236}">
                <a16:creationId xmlns:a16="http://schemas.microsoft.com/office/drawing/2014/main" id="{76EC1E2C-0C5F-BC49-A90D-F923DD767BFE}"/>
              </a:ext>
            </a:extLst>
          </p:cNvPr>
          <p:cNvSpPr/>
          <p:nvPr/>
        </p:nvSpPr>
        <p:spPr>
          <a:xfrm>
            <a:off x="7200760" y="1604049"/>
            <a:ext cx="675332" cy="461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97BC285-7F7E-C14D-880F-DA07D0DD82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4500" y="2327782"/>
            <a:ext cx="6015341" cy="3463378"/>
          </a:xfrm>
          <a:prstGeom prst="rect">
            <a:avLst/>
          </a:prstGeom>
        </p:spPr>
      </p:pic>
      <p:sp>
        <p:nvSpPr>
          <p:cNvPr id="9" name="TextBox 8">
            <a:extLst>
              <a:ext uri="{FF2B5EF4-FFF2-40B4-BE49-F238E27FC236}">
                <a16:creationId xmlns:a16="http://schemas.microsoft.com/office/drawing/2014/main" id="{99CBDD4B-A8AA-A344-A6E7-5ABDC4AA6A81}"/>
              </a:ext>
            </a:extLst>
          </p:cNvPr>
          <p:cNvSpPr txBox="1"/>
          <p:nvPr/>
        </p:nvSpPr>
        <p:spPr>
          <a:xfrm>
            <a:off x="6591301" y="2351311"/>
            <a:ext cx="5488490" cy="3416320"/>
          </a:xfrm>
          <a:prstGeom prst="rect">
            <a:avLst/>
          </a:prstGeom>
          <a:noFill/>
        </p:spPr>
        <p:txBody>
          <a:bodyPr wrap="square" rtlCol="0">
            <a:spAutoFit/>
          </a:bodyPr>
          <a:lstStyle/>
          <a:p>
            <a:r>
              <a:rPr lang="en-US" dirty="0"/>
              <a:t>Dean’s Remarks @ ~ 11 minutes</a:t>
            </a:r>
          </a:p>
          <a:p>
            <a:pPr marL="285750" indent="-285750">
              <a:buFont typeface="Arial" panose="020B0604020202020204" pitchFamily="34" charset="0"/>
              <a:buChar char="•"/>
            </a:pPr>
            <a:r>
              <a:rPr lang="en-US" dirty="0"/>
              <a:t>Zoom meeting 10/6 to discuss reorganization of the college: update and launch streamlined process</a:t>
            </a:r>
          </a:p>
          <a:p>
            <a:pPr marL="285750" indent="-285750">
              <a:buFont typeface="Arial" panose="020B0604020202020204" pitchFamily="34" charset="0"/>
              <a:buChar char="•"/>
            </a:pPr>
            <a:r>
              <a:rPr lang="en-US" dirty="0"/>
              <a:t>Going to be leading college of our type (R1, LGU, CEPH accredited) to </a:t>
            </a:r>
            <a:r>
              <a:rPr lang="en-US" i="1" dirty="0"/>
              <a:t>truly integrate </a:t>
            </a:r>
            <a:r>
              <a:rPr lang="en-US" dirty="0"/>
              <a:t>research, teaching, and outreach/community engagement </a:t>
            </a:r>
          </a:p>
          <a:p>
            <a:pPr marL="285750" indent="-285750">
              <a:buFont typeface="Arial" panose="020B0604020202020204" pitchFamily="34" charset="0"/>
              <a:buChar char="•"/>
            </a:pPr>
            <a:r>
              <a:rPr lang="en-US" dirty="0"/>
              <a:t>“Soon going to have an Associate Dean for Outreach and Engagement leading a unit with improved infrastructure”</a:t>
            </a:r>
          </a:p>
          <a:p>
            <a:r>
              <a:rPr lang="en-US" dirty="0"/>
              <a:t>New Roles @~ 30 minutes</a:t>
            </a:r>
          </a:p>
          <a:p>
            <a:r>
              <a:rPr lang="en-US" dirty="0"/>
              <a:t>Promotions/Tenure @  ~ 1 </a:t>
            </a:r>
            <a:r>
              <a:rPr lang="en-US" dirty="0" err="1"/>
              <a:t>hr</a:t>
            </a:r>
            <a:r>
              <a:rPr lang="en-US" dirty="0"/>
              <a:t> 6 minutes</a:t>
            </a:r>
          </a:p>
          <a:p>
            <a:r>
              <a:rPr lang="en-US" dirty="0"/>
              <a:t>Awards @ ~ 1 </a:t>
            </a:r>
            <a:r>
              <a:rPr lang="en-US" dirty="0" err="1"/>
              <a:t>hr</a:t>
            </a:r>
            <a:r>
              <a:rPr lang="en-US" dirty="0"/>
              <a:t> 9 minutes</a:t>
            </a:r>
          </a:p>
        </p:txBody>
      </p:sp>
    </p:spTree>
    <p:extLst>
      <p:ext uri="{BB962C8B-B14F-4D97-AF65-F5344CB8AC3E}">
        <p14:creationId xmlns:p14="http://schemas.microsoft.com/office/powerpoint/2010/main" val="16495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11" name="Title 10">
            <a:extLst>
              <a:ext uri="{FF2B5EF4-FFF2-40B4-BE49-F238E27FC236}">
                <a16:creationId xmlns:a16="http://schemas.microsoft.com/office/drawing/2014/main" id="{A6E056E4-620F-CE44-AD8D-6E7B6FA46134}"/>
              </a:ext>
            </a:extLst>
          </p:cNvPr>
          <p:cNvSpPr>
            <a:spLocks noGrp="1"/>
          </p:cNvSpPr>
          <p:nvPr>
            <p:ph type="title"/>
          </p:nvPr>
        </p:nvSpPr>
        <p:spPr/>
        <p:txBody>
          <a:bodyPr/>
          <a:lstStyle/>
          <a:p>
            <a:r>
              <a:rPr lang="en-US" dirty="0"/>
              <a:t>Sharing Good News! </a:t>
            </a:r>
          </a:p>
        </p:txBody>
      </p:sp>
      <p:sp>
        <p:nvSpPr>
          <p:cNvPr id="5" name="TextBox 4">
            <a:extLst>
              <a:ext uri="{FF2B5EF4-FFF2-40B4-BE49-F238E27FC236}">
                <a16:creationId xmlns:a16="http://schemas.microsoft.com/office/drawing/2014/main" id="{D443181A-4F84-9F48-BB31-8D8A1FC43A74}"/>
              </a:ext>
            </a:extLst>
          </p:cNvPr>
          <p:cNvSpPr txBox="1"/>
          <p:nvPr/>
        </p:nvSpPr>
        <p:spPr>
          <a:xfrm>
            <a:off x="5371596" y="1690688"/>
            <a:ext cx="6096000" cy="400110"/>
          </a:xfrm>
          <a:prstGeom prst="rect">
            <a:avLst/>
          </a:prstGeom>
          <a:noFill/>
        </p:spPr>
        <p:txBody>
          <a:bodyPr wrap="square">
            <a:spAutoFit/>
          </a:bodyPr>
          <a:lstStyle/>
          <a:p>
            <a:pPr algn="r"/>
            <a:r>
              <a:rPr lang="en-US" sz="2000" b="1" dirty="0"/>
              <a:t>https://health.oregonstate.edu/good-news</a:t>
            </a:r>
          </a:p>
        </p:txBody>
      </p:sp>
      <p:pic>
        <p:nvPicPr>
          <p:cNvPr id="3" name="Picture 2">
            <a:extLst>
              <a:ext uri="{FF2B5EF4-FFF2-40B4-BE49-F238E27FC236}">
                <a16:creationId xmlns:a16="http://schemas.microsoft.com/office/drawing/2014/main" id="{5BC89879-0F99-F144-A3E3-2A9E37FB27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1996" y="1556188"/>
            <a:ext cx="5032193" cy="4480560"/>
          </a:xfrm>
          <a:prstGeom prst="rect">
            <a:avLst/>
          </a:prstGeom>
        </p:spPr>
      </p:pic>
    </p:spTree>
    <p:extLst>
      <p:ext uri="{BB962C8B-B14F-4D97-AF65-F5344CB8AC3E}">
        <p14:creationId xmlns:p14="http://schemas.microsoft.com/office/powerpoint/2010/main" val="374754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51D16B-0537-6D41-A3DD-6A91EFD225D0}"/>
              </a:ext>
            </a:extLst>
          </p:cNvPr>
          <p:cNvSpPr txBox="1">
            <a:spLocks/>
          </p:cNvSpPr>
          <p:nvPr/>
        </p:nvSpPr>
        <p:spPr>
          <a:xfrm>
            <a:off x="1137844" y="277807"/>
            <a:ext cx="9335264" cy="638412"/>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431998" y="2016872"/>
            <a:ext cx="3124868" cy="1631216"/>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Guadalupe Estrada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 Program Assistant 2</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Portland/ Metro</a:t>
            </a:r>
            <a:endParaRPr kumimoji="0" lang="en-US" sz="1800" b="0"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r="-221"/>
          <a:stretch/>
        </p:blipFill>
        <p:spPr>
          <a:xfrm>
            <a:off x="3556866" y="2016872"/>
            <a:ext cx="2520146" cy="2725606"/>
          </a:xfrm>
          <a:prstGeom prst="rect">
            <a:avLst/>
          </a:prstGeom>
        </p:spPr>
      </p:pic>
      <p:pic>
        <p:nvPicPr>
          <p:cNvPr id="3" name="Picture 2"/>
          <p:cNvPicPr>
            <a:picLocks noChangeAspect="1"/>
          </p:cNvPicPr>
          <p:nvPr/>
        </p:nvPicPr>
        <p:blipFill>
          <a:blip r:embed="rId4"/>
          <a:stretch>
            <a:fillRect/>
          </a:stretch>
        </p:blipFill>
        <p:spPr>
          <a:xfrm>
            <a:off x="1373556" y="3926870"/>
            <a:ext cx="1942486" cy="1445035"/>
          </a:xfrm>
          <a:prstGeom prst="rect">
            <a:avLst/>
          </a:prstGeom>
        </p:spPr>
      </p:pic>
      <p:sp>
        <p:nvSpPr>
          <p:cNvPr id="7" name="TextBox 6">
            <a:extLst>
              <a:ext uri="{FF2B5EF4-FFF2-40B4-BE49-F238E27FC236}">
                <a16:creationId xmlns:a16="http://schemas.microsoft.com/office/drawing/2014/main" id="{554906E0-6274-16C4-1D34-9CE5C36175A9}"/>
              </a:ext>
            </a:extLst>
          </p:cNvPr>
          <p:cNvSpPr txBox="1"/>
          <p:nvPr/>
        </p:nvSpPr>
        <p:spPr>
          <a:xfrm>
            <a:off x="8951349" y="1948465"/>
            <a:ext cx="3199252"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Courtney Olcott</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Assistant Professor of 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Central Point/ Jackson County</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descr="Diagram, map&#10;&#10;Description automatically generated">
            <a:extLst>
              <a:ext uri="{FF2B5EF4-FFF2-40B4-BE49-F238E27FC236}">
                <a16:creationId xmlns:a16="http://schemas.microsoft.com/office/drawing/2014/main" id="{FEA996D8-5930-96A3-7456-239FDA447607}"/>
              </a:ext>
            </a:extLst>
          </p:cNvPr>
          <p:cNvPicPr>
            <a:picLocks noChangeAspect="1"/>
          </p:cNvPicPr>
          <p:nvPr/>
        </p:nvPicPr>
        <p:blipFill>
          <a:blip r:embed="rId5"/>
          <a:stretch>
            <a:fillRect/>
          </a:stretch>
        </p:blipFill>
        <p:spPr>
          <a:xfrm>
            <a:off x="9437244" y="3205004"/>
            <a:ext cx="2070920" cy="1546738"/>
          </a:xfrm>
          <a:prstGeom prst="rect">
            <a:avLst/>
          </a:prstGeom>
        </p:spPr>
      </p:pic>
      <p:pic>
        <p:nvPicPr>
          <p:cNvPr id="11" name="Picture 10">
            <a:extLst>
              <a:ext uri="{FF2B5EF4-FFF2-40B4-BE49-F238E27FC236}">
                <a16:creationId xmlns:a16="http://schemas.microsoft.com/office/drawing/2014/main" id="{6B8C3C74-7BA8-B1C3-FE3D-FEF8B2B4F90E}"/>
              </a:ext>
            </a:extLst>
          </p:cNvPr>
          <p:cNvPicPr>
            <a:picLocks noChangeAspect="1"/>
          </p:cNvPicPr>
          <p:nvPr/>
        </p:nvPicPr>
        <p:blipFill>
          <a:blip r:embed="rId6"/>
          <a:stretch>
            <a:fillRect/>
          </a:stretch>
        </p:blipFill>
        <p:spPr>
          <a:xfrm>
            <a:off x="6278436" y="2039857"/>
            <a:ext cx="2677160" cy="2677160"/>
          </a:xfrm>
          <a:prstGeom prst="rect">
            <a:avLst/>
          </a:prstGeom>
        </p:spPr>
      </p:pic>
    </p:spTree>
    <p:extLst>
      <p:ext uri="{BB962C8B-B14F-4D97-AF65-F5344CB8AC3E}">
        <p14:creationId xmlns:p14="http://schemas.microsoft.com/office/powerpoint/2010/main" val="28903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51D16B-0537-6D41-A3DD-6A91EFD225D0}"/>
              </a:ext>
            </a:extLst>
          </p:cNvPr>
          <p:cNvSpPr txBox="1">
            <a:spLocks/>
          </p:cNvSpPr>
          <p:nvPr/>
        </p:nvSpPr>
        <p:spPr>
          <a:xfrm>
            <a:off x="1254648" y="194377"/>
            <a:ext cx="9146153" cy="82752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000" b="1" i="0" u="none" strike="noStrike" kern="1200" cap="none" spc="0" normalizeH="0" baseline="0" noProof="0">
              <a:ln>
                <a:noFill/>
              </a:ln>
              <a:solidFill>
                <a:srgbClr val="D73F09"/>
              </a:solidFill>
              <a:effectLst/>
              <a:uLnTx/>
              <a:uFillTx/>
              <a:latin typeface="Calibri Light" panose="020F0302020204030204"/>
              <a:ea typeface="Calibri Light"/>
              <a:cs typeface="Calibri Light"/>
            </a:endParaRPr>
          </a:p>
        </p:txBody>
      </p:sp>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1256850" y="4492721"/>
            <a:ext cx="3366114" cy="113321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Linse Sullivan</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Administrative Program Assistant</a:t>
            </a:r>
            <a:b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2" name="Picture 1"/>
          <p:cNvPicPr>
            <a:picLocks noChangeAspect="1"/>
          </p:cNvPicPr>
          <p:nvPr/>
        </p:nvPicPr>
        <p:blipFill>
          <a:blip r:embed="rId3"/>
          <a:stretch>
            <a:fillRect/>
          </a:stretch>
        </p:blipFill>
        <p:spPr>
          <a:xfrm>
            <a:off x="1390939" y="2307535"/>
            <a:ext cx="2141201" cy="2141201"/>
          </a:xfrm>
          <a:prstGeom prst="rect">
            <a:avLst/>
          </a:prstGeom>
        </p:spPr>
      </p:pic>
      <p:sp>
        <p:nvSpPr>
          <p:cNvPr id="3" name="TextBox 1">
            <a:extLst>
              <a:ext uri="{FF2B5EF4-FFF2-40B4-BE49-F238E27FC236}">
                <a16:creationId xmlns:a16="http://schemas.microsoft.com/office/drawing/2014/main" id="{3411DA72-F0D9-A67D-D6E5-68ADD6788E22}"/>
              </a:ext>
            </a:extLst>
          </p:cNvPr>
          <p:cNvSpPr txBox="1"/>
          <p:nvPr/>
        </p:nvSpPr>
        <p:spPr>
          <a:xfrm>
            <a:off x="4786675" y="4508584"/>
            <a:ext cx="2476186"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Brenda Ulloa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Outreach Coordinator</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4" name="Picture 3">
            <a:extLst>
              <a:ext uri="{FF2B5EF4-FFF2-40B4-BE49-F238E27FC236}">
                <a16:creationId xmlns:a16="http://schemas.microsoft.com/office/drawing/2014/main" id="{86BFB562-986A-865D-3FAF-617BAB2981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787753" y="2329165"/>
            <a:ext cx="2239727" cy="2139693"/>
          </a:xfrm>
          <a:prstGeom prst="rect">
            <a:avLst/>
          </a:prstGeom>
        </p:spPr>
      </p:pic>
      <p:sp>
        <p:nvSpPr>
          <p:cNvPr id="5" name="TextBox 4">
            <a:extLst>
              <a:ext uri="{FF2B5EF4-FFF2-40B4-BE49-F238E27FC236}">
                <a16:creationId xmlns:a16="http://schemas.microsoft.com/office/drawing/2014/main" id="{FE980D1C-7543-CD9E-45B9-58D4C8F35A7B}"/>
              </a:ext>
            </a:extLst>
          </p:cNvPr>
          <p:cNvSpPr txBox="1"/>
          <p:nvPr/>
        </p:nvSpPr>
        <p:spPr>
          <a:xfrm>
            <a:off x="1946715" y="978919"/>
            <a:ext cx="79759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73F09"/>
                </a:solidFill>
                <a:effectLst/>
                <a:uLnTx/>
                <a:uFillTx/>
                <a:latin typeface="Calibri Light"/>
                <a:ea typeface="+mn-ea"/>
                <a:cs typeface="+mn-cs"/>
              </a:rPr>
              <a:t>Oregon Parenting Education Collaborative</a:t>
            </a:r>
            <a:r>
              <a:rPr kumimoji="0" lang="en-US" sz="3600" b="0" i="0" u="none" strike="noStrike" kern="1200" cap="none" spc="0" normalizeH="0" baseline="0" noProof="0" dirty="0">
                <a:ln>
                  <a:noFill/>
                </a:ln>
                <a:solidFill>
                  <a:srgbClr val="D73F09"/>
                </a:solidFill>
                <a:effectLst/>
                <a:uLnTx/>
                <a:uFillTx/>
                <a:latin typeface="Calibri Light"/>
                <a:ea typeface="Calibri Light"/>
                <a:cs typeface="Calibri Light"/>
              </a:rPr>
              <a:t>​</a:t>
            </a:r>
            <a:endParaRPr kumimoji="0" lang="en-US" sz="3600" b="0" i="0" u="none" strike="noStrike" kern="1200" cap="none" spc="0" normalizeH="0" baseline="0" noProof="0" dirty="0">
              <a:ln>
                <a:noFill/>
              </a:ln>
              <a:solidFill>
                <a:srgbClr val="D73F09"/>
              </a:solidFill>
              <a:effectLst/>
              <a:uLnTx/>
              <a:uFillTx/>
              <a:latin typeface="Calibri" panose="020F0502020204030204"/>
              <a:ea typeface="Calibri"/>
              <a:cs typeface="Calibri"/>
            </a:endParaRPr>
          </a:p>
        </p:txBody>
      </p:sp>
      <p:sp>
        <p:nvSpPr>
          <p:cNvPr id="6" name="TextBox 1">
            <a:extLst>
              <a:ext uri="{FF2B5EF4-FFF2-40B4-BE49-F238E27FC236}">
                <a16:creationId xmlns:a16="http://schemas.microsoft.com/office/drawing/2014/main" id="{BF5549E8-C20B-ACC0-067B-8D4E18ED8FC9}"/>
              </a:ext>
            </a:extLst>
          </p:cNvPr>
          <p:cNvSpPr txBox="1"/>
          <p:nvPr/>
        </p:nvSpPr>
        <p:spPr>
          <a:xfrm>
            <a:off x="8121691" y="4495773"/>
            <a:ext cx="2943874"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Patricia Foster</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Outreach Coordinator</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C91A834-8FE7-9B49-DEC9-77CCD64057E5}"/>
              </a:ext>
            </a:extLst>
          </p:cNvPr>
          <p:cNvPicPr>
            <a:picLocks noChangeAspect="1"/>
          </p:cNvPicPr>
          <p:nvPr/>
        </p:nvPicPr>
        <p:blipFill>
          <a:blip r:embed="rId5"/>
          <a:stretch>
            <a:fillRect/>
          </a:stretch>
        </p:blipFill>
        <p:spPr>
          <a:xfrm>
            <a:off x="8212876" y="2347405"/>
            <a:ext cx="2147065" cy="2141503"/>
          </a:xfrm>
          <a:prstGeom prst="rect">
            <a:avLst/>
          </a:prstGeom>
        </p:spPr>
      </p:pic>
    </p:spTree>
    <p:extLst>
      <p:ext uri="{BB962C8B-B14F-4D97-AF65-F5344CB8AC3E}">
        <p14:creationId xmlns:p14="http://schemas.microsoft.com/office/powerpoint/2010/main" val="327908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51D16B-0537-6D41-A3DD-6A91EFD225D0}"/>
              </a:ext>
            </a:extLst>
          </p:cNvPr>
          <p:cNvSpPr txBox="1">
            <a:spLocks/>
          </p:cNvSpPr>
          <p:nvPr/>
        </p:nvSpPr>
        <p:spPr>
          <a:xfrm>
            <a:off x="1499376" y="166566"/>
            <a:ext cx="9196213"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1878199" y="4734096"/>
            <a:ext cx="3265996"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Chelsea Hamilton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Outreach Coordinator</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2" name="Picture 1"/>
          <p:cNvPicPr>
            <a:picLocks noChangeAspect="1"/>
          </p:cNvPicPr>
          <p:nvPr/>
        </p:nvPicPr>
        <p:blipFill>
          <a:blip r:embed="rId3"/>
          <a:stretch>
            <a:fillRect/>
          </a:stretch>
        </p:blipFill>
        <p:spPr>
          <a:xfrm>
            <a:off x="1991212" y="2407273"/>
            <a:ext cx="2361817" cy="2361817"/>
          </a:xfrm>
          <a:prstGeom prst="rect">
            <a:avLst/>
          </a:prstGeom>
        </p:spPr>
      </p:pic>
      <p:sp>
        <p:nvSpPr>
          <p:cNvPr id="4" name="TextBox 3">
            <a:extLst>
              <a:ext uri="{FF2B5EF4-FFF2-40B4-BE49-F238E27FC236}">
                <a16:creationId xmlns:a16="http://schemas.microsoft.com/office/drawing/2014/main" id="{B57B5204-796B-0A61-0013-2E3E39CFD18B}"/>
              </a:ext>
            </a:extLst>
          </p:cNvPr>
          <p:cNvSpPr txBox="1"/>
          <p:nvPr/>
        </p:nvSpPr>
        <p:spPr>
          <a:xfrm>
            <a:off x="1991212" y="995605"/>
            <a:ext cx="797597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D73F09"/>
                </a:solidFill>
                <a:effectLst/>
                <a:uLnTx/>
                <a:uFillTx/>
                <a:latin typeface="Calibri Light"/>
                <a:ea typeface="+mn-ea"/>
                <a:cs typeface="+mn-cs"/>
              </a:rPr>
              <a:t>Oregon Parenting Education Collaborative</a:t>
            </a:r>
            <a:r>
              <a:rPr kumimoji="0" lang="en-US" sz="3600" b="0" i="0" u="none" strike="noStrike" kern="1200" cap="none" spc="0" normalizeH="0" baseline="0" noProof="0" dirty="0">
                <a:ln>
                  <a:noFill/>
                </a:ln>
                <a:solidFill>
                  <a:srgbClr val="D73F09"/>
                </a:solidFill>
                <a:effectLst/>
                <a:uLnTx/>
                <a:uFillTx/>
                <a:latin typeface="Calibri Light"/>
                <a:ea typeface="Calibri Light"/>
                <a:cs typeface="Calibri Light"/>
              </a:rPr>
              <a:t>​</a:t>
            </a:r>
            <a:endParaRPr kumimoji="0" lang="en-US" sz="3600" b="0" i="0" u="none" strike="noStrike" kern="1200" cap="none" spc="0" normalizeH="0" baseline="0" noProof="0" dirty="0">
              <a:ln>
                <a:noFill/>
              </a:ln>
              <a:solidFill>
                <a:srgbClr val="D73F09"/>
              </a:solidFill>
              <a:effectLst/>
              <a:uLnTx/>
              <a:uFillTx/>
              <a:latin typeface="Calibri" panose="020F0502020204030204"/>
              <a:ea typeface="Calibri"/>
              <a:cs typeface="Calibri"/>
            </a:endParaRPr>
          </a:p>
        </p:txBody>
      </p:sp>
      <p:sp>
        <p:nvSpPr>
          <p:cNvPr id="5" name="TextBox 1">
            <a:extLst>
              <a:ext uri="{FF2B5EF4-FFF2-40B4-BE49-F238E27FC236}">
                <a16:creationId xmlns:a16="http://schemas.microsoft.com/office/drawing/2014/main" id="{7235EF9A-7B93-E35A-4708-B29982EB3A81}"/>
              </a:ext>
            </a:extLst>
          </p:cNvPr>
          <p:cNvSpPr txBox="1"/>
          <p:nvPr/>
        </p:nvSpPr>
        <p:spPr>
          <a:xfrm>
            <a:off x="6551709" y="4734096"/>
            <a:ext cx="2987894" cy="86177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Amanda Casian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Outreach Coordinator</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6" name="Picture 5">
            <a:extLst>
              <a:ext uri="{FF2B5EF4-FFF2-40B4-BE49-F238E27FC236}">
                <a16:creationId xmlns:a16="http://schemas.microsoft.com/office/drawing/2014/main" id="{FFBD8985-38AC-0505-C7C8-20FDE6182B67}"/>
              </a:ext>
            </a:extLst>
          </p:cNvPr>
          <p:cNvPicPr>
            <a:picLocks noChangeAspect="1"/>
          </p:cNvPicPr>
          <p:nvPr/>
        </p:nvPicPr>
        <p:blipFill>
          <a:blip r:embed="rId4"/>
          <a:stretch>
            <a:fillRect/>
          </a:stretch>
        </p:blipFill>
        <p:spPr>
          <a:xfrm>
            <a:off x="6853417" y="2365187"/>
            <a:ext cx="2384478" cy="2367792"/>
          </a:xfrm>
          <a:prstGeom prst="rect">
            <a:avLst/>
          </a:prstGeom>
        </p:spPr>
      </p:pic>
    </p:spTree>
    <p:extLst>
      <p:ext uri="{BB962C8B-B14F-4D97-AF65-F5344CB8AC3E}">
        <p14:creationId xmlns:p14="http://schemas.microsoft.com/office/powerpoint/2010/main" val="7283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2551D16B-0537-6D41-A3DD-6A91EFD225D0}"/>
              </a:ext>
            </a:extLst>
          </p:cNvPr>
          <p:cNvSpPr txBox="1">
            <a:spLocks/>
          </p:cNvSpPr>
          <p:nvPr/>
        </p:nvSpPr>
        <p:spPr>
          <a:xfrm>
            <a:off x="1504938" y="44201"/>
            <a:ext cx="9935964" cy="949886"/>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0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144579" y="1575791"/>
            <a:ext cx="3299033" cy="141577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Tyler Spofford</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SNAP-Ed/Horticulture Gardening Program Coordinator</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Corvallis/Benton County</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7725" y="1575791"/>
            <a:ext cx="2844431" cy="2136104"/>
          </a:xfrm>
          <a:prstGeom prst="rect">
            <a:avLst/>
          </a:prstGeom>
        </p:spPr>
      </p:pic>
      <p:sp>
        <p:nvSpPr>
          <p:cNvPr id="3" name="TextBox 2">
            <a:extLst>
              <a:ext uri="{FF2B5EF4-FFF2-40B4-BE49-F238E27FC236}">
                <a16:creationId xmlns:a16="http://schemas.microsoft.com/office/drawing/2014/main" id="{CD99E77E-5A81-F691-83A0-F99A3A943D98}"/>
              </a:ext>
            </a:extLst>
          </p:cNvPr>
          <p:cNvSpPr txBox="1"/>
          <p:nvPr/>
        </p:nvSpPr>
        <p:spPr>
          <a:xfrm>
            <a:off x="3200592" y="4280408"/>
            <a:ext cx="4078055" cy="1415772"/>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Samantha Clayburn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Master Food Preserver/ Master Gardener Program Coordinator</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Myrtle Point/Coos County</a:t>
            </a:r>
            <a:endParaRPr kumimoji="0" lang="en-US" sz="1800" b="0"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6" name="Picture 5">
            <a:extLst>
              <a:ext uri="{FF2B5EF4-FFF2-40B4-BE49-F238E27FC236}">
                <a16:creationId xmlns:a16="http://schemas.microsoft.com/office/drawing/2014/main" id="{1ADD1584-0DBF-03C2-DCA0-DA52FCDDCC6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37"/>
          <a:stretch/>
        </p:blipFill>
        <p:spPr>
          <a:xfrm>
            <a:off x="7319167" y="3620165"/>
            <a:ext cx="2122522" cy="2233651"/>
          </a:xfrm>
          <a:prstGeom prst="rect">
            <a:avLst/>
          </a:prstGeom>
        </p:spPr>
      </p:pic>
      <p:pic>
        <p:nvPicPr>
          <p:cNvPr id="2" name="Picture 1"/>
          <p:cNvPicPr>
            <a:picLocks noChangeAspect="1"/>
          </p:cNvPicPr>
          <p:nvPr/>
        </p:nvPicPr>
        <p:blipFill>
          <a:blip r:embed="rId5"/>
          <a:stretch>
            <a:fillRect/>
          </a:stretch>
        </p:blipFill>
        <p:spPr>
          <a:xfrm>
            <a:off x="9625369" y="4006568"/>
            <a:ext cx="2475191" cy="1847248"/>
          </a:xfrm>
          <a:prstGeom prst="rect">
            <a:avLst/>
          </a:prstGeom>
        </p:spPr>
      </p:pic>
    </p:spTree>
    <p:extLst>
      <p:ext uri="{BB962C8B-B14F-4D97-AF65-F5344CB8AC3E}">
        <p14:creationId xmlns:p14="http://schemas.microsoft.com/office/powerpoint/2010/main" val="404219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707039-6FBF-F242-80E9-4DAF21C7FC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40100" y="173275"/>
            <a:ext cx="5118100" cy="6333649"/>
          </a:xfrm>
          <a:prstGeom prst="rect">
            <a:avLst/>
          </a:prstGeom>
        </p:spPr>
      </p:pic>
    </p:spTree>
    <p:extLst>
      <p:ext uri="{BB962C8B-B14F-4D97-AF65-F5344CB8AC3E}">
        <p14:creationId xmlns:p14="http://schemas.microsoft.com/office/powerpoint/2010/main" val="222955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106366" y="3902788"/>
            <a:ext cx="3032391" cy="1138773"/>
          </a:xfrm>
          <a:prstGeom prst="rect">
            <a:avLst/>
          </a:prstGeom>
          <a:noFill/>
        </p:spPr>
        <p:txBody>
          <a:bodyPr wrap="square" lIns="91440" tIns="45720" rIns="91440" bIns="45720"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Carolina Muniz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 Program Assistant 2</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 Umatilla/ Morrow </a:t>
            </a:r>
            <a:endParaRPr kumimoji="0" lang="en-US" sz="1800" b="0"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2" name="Picture 1"/>
          <p:cNvPicPr>
            <a:picLocks noChangeAspect="1"/>
          </p:cNvPicPr>
          <p:nvPr/>
        </p:nvPicPr>
        <p:blipFill>
          <a:blip r:embed="rId3"/>
          <a:stretch>
            <a:fillRect/>
          </a:stretch>
        </p:blipFill>
        <p:spPr>
          <a:xfrm>
            <a:off x="804657" y="2134399"/>
            <a:ext cx="1931420" cy="1441821"/>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25840" y="2657747"/>
            <a:ext cx="2191125" cy="2338221"/>
          </a:xfrm>
          <a:prstGeom prst="rect">
            <a:avLst/>
          </a:prstGeom>
        </p:spPr>
      </p:pic>
      <p:sp>
        <p:nvSpPr>
          <p:cNvPr id="5" name="Title 1">
            <a:extLst>
              <a:ext uri="{FF2B5EF4-FFF2-40B4-BE49-F238E27FC236}">
                <a16:creationId xmlns:a16="http://schemas.microsoft.com/office/drawing/2014/main" id="{D86D0800-1A7B-21EC-A21C-9B35DB942138}"/>
              </a:ext>
            </a:extLst>
          </p:cNvPr>
          <p:cNvSpPr txBox="1">
            <a:spLocks/>
          </p:cNvSpPr>
          <p:nvPr/>
        </p:nvSpPr>
        <p:spPr>
          <a:xfrm>
            <a:off x="1499376" y="166566"/>
            <a:ext cx="9007104"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6" name="TextBox 1">
            <a:extLst>
              <a:ext uri="{FF2B5EF4-FFF2-40B4-BE49-F238E27FC236}">
                <a16:creationId xmlns:a16="http://schemas.microsoft.com/office/drawing/2014/main" id="{C207AA5C-5B40-CB6B-6E46-E71C596BAF1B}"/>
              </a:ext>
            </a:extLst>
          </p:cNvPr>
          <p:cNvSpPr txBox="1"/>
          <p:nvPr/>
        </p:nvSpPr>
        <p:spPr>
          <a:xfrm>
            <a:off x="8210522" y="2047045"/>
            <a:ext cx="3827763"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Dalia McMullin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 Program Assistant/ SNAP-Ed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Eugene/Lane County</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3130DD-98F4-C2EC-45E1-3489645BDD12}"/>
              </a:ext>
            </a:extLst>
          </p:cNvPr>
          <p:cNvPicPr>
            <a:picLocks noChangeAspect="1"/>
          </p:cNvPicPr>
          <p:nvPr/>
        </p:nvPicPr>
        <p:blipFill>
          <a:blip r:embed="rId5"/>
          <a:stretch>
            <a:fillRect/>
          </a:stretch>
        </p:blipFill>
        <p:spPr>
          <a:xfrm>
            <a:off x="9062790" y="3376941"/>
            <a:ext cx="1994967" cy="1471231"/>
          </a:xfrm>
          <a:prstGeom prst="rect">
            <a:avLst/>
          </a:prstGeom>
        </p:spPr>
      </p:pic>
      <p:pic>
        <p:nvPicPr>
          <p:cNvPr id="8" name="Picture 7">
            <a:extLst>
              <a:ext uri="{FF2B5EF4-FFF2-40B4-BE49-F238E27FC236}">
                <a16:creationId xmlns:a16="http://schemas.microsoft.com/office/drawing/2014/main" id="{4AB888BA-73A6-4745-0A5C-0D464ECC156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890170" y="2133230"/>
            <a:ext cx="2296183" cy="2336887"/>
          </a:xfrm>
          <a:prstGeom prst="rect">
            <a:avLst/>
          </a:prstGeom>
        </p:spPr>
      </p:pic>
    </p:spTree>
    <p:extLst>
      <p:ext uri="{BB962C8B-B14F-4D97-AF65-F5344CB8AC3E}">
        <p14:creationId xmlns:p14="http://schemas.microsoft.com/office/powerpoint/2010/main" val="286873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3548391" y="1728573"/>
            <a:ext cx="4255097"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Jared Hibbard-Swanson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Program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Food Security Food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Campus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3411" y="1760614"/>
            <a:ext cx="1807690" cy="2413296"/>
          </a:xfrm>
          <a:prstGeom prst="rect">
            <a:avLst/>
          </a:prstGeom>
        </p:spPr>
      </p:pic>
      <p:sp>
        <p:nvSpPr>
          <p:cNvPr id="4" name="Title 1">
            <a:extLst>
              <a:ext uri="{FF2B5EF4-FFF2-40B4-BE49-F238E27FC236}">
                <a16:creationId xmlns:a16="http://schemas.microsoft.com/office/drawing/2014/main" id="{268AD575-21BE-E5B5-1718-1F4EB320B717}"/>
              </a:ext>
            </a:extLst>
          </p:cNvPr>
          <p:cNvSpPr txBox="1">
            <a:spLocks/>
          </p:cNvSpPr>
          <p:nvPr/>
        </p:nvSpPr>
        <p:spPr>
          <a:xfrm>
            <a:off x="1499376" y="166566"/>
            <a:ext cx="9007104"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5" name="TextBox 1">
            <a:extLst>
              <a:ext uri="{FF2B5EF4-FFF2-40B4-BE49-F238E27FC236}">
                <a16:creationId xmlns:a16="http://schemas.microsoft.com/office/drawing/2014/main" id="{A36381CE-D71C-3C0F-D2B3-0955CC2A128A}"/>
              </a:ext>
            </a:extLst>
          </p:cNvPr>
          <p:cNvSpPr txBox="1"/>
          <p:nvPr/>
        </p:nvSpPr>
        <p:spPr>
          <a:xfrm>
            <a:off x="5416580" y="4265727"/>
            <a:ext cx="3288245"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Danielle Wood </a:t>
            </a:r>
            <a:endParaRPr kumimoji="0" lang="en-US" sz="3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Administrative Assistant to the </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Extension FCH Program Leader</a:t>
            </a:r>
            <a:endParaRPr kumimoji="0" lang="en-US" sz="1800" b="0" i="1"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pic>
        <p:nvPicPr>
          <p:cNvPr id="6" name="Picture 5">
            <a:extLst>
              <a:ext uri="{FF2B5EF4-FFF2-40B4-BE49-F238E27FC236}">
                <a16:creationId xmlns:a16="http://schemas.microsoft.com/office/drawing/2014/main" id="{0D3CCB40-B2DC-2220-2508-497F18D9CD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704825" y="2891225"/>
            <a:ext cx="2021147" cy="2404068"/>
          </a:xfrm>
          <a:prstGeom prst="rect">
            <a:avLst/>
          </a:prstGeom>
        </p:spPr>
      </p:pic>
    </p:spTree>
    <p:extLst>
      <p:ext uri="{BB962C8B-B14F-4D97-AF65-F5344CB8AC3E}">
        <p14:creationId xmlns:p14="http://schemas.microsoft.com/office/powerpoint/2010/main" val="124329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3106401" y="1967599"/>
            <a:ext cx="2843281"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Linda Pinkham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 Program Assistant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Gold Beach/ Curry County </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3554801" y="3370760"/>
            <a:ext cx="1831303" cy="1363953"/>
          </a:xfrm>
          <a:prstGeom prst="rect">
            <a:avLst/>
          </a:prstGeom>
        </p:spPr>
      </p:pic>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5023" y="2083005"/>
            <a:ext cx="2256991" cy="2262283"/>
          </a:xfrm>
          <a:prstGeom prst="rect">
            <a:avLst/>
          </a:prstGeom>
        </p:spPr>
      </p:pic>
      <p:sp>
        <p:nvSpPr>
          <p:cNvPr id="7" name="TextBox 6">
            <a:extLst>
              <a:ext uri="{FF2B5EF4-FFF2-40B4-BE49-F238E27FC236}">
                <a16:creationId xmlns:a16="http://schemas.microsoft.com/office/drawing/2014/main" id="{3997C12E-A263-3B76-7FEB-462D7CABE6CB}"/>
              </a:ext>
            </a:extLst>
          </p:cNvPr>
          <p:cNvSpPr txBox="1"/>
          <p:nvPr/>
        </p:nvSpPr>
        <p:spPr>
          <a:xfrm>
            <a:off x="8342042" y="4326302"/>
            <a:ext cx="3399486"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Shawna Holland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Educational Program Assistant</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Prineville/ Crook County </a:t>
            </a:r>
            <a:endParaRPr kumimoji="0" lang="en-US" sz="1800" b="0" i="1"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p:txBody>
      </p:sp>
      <p:pic>
        <p:nvPicPr>
          <p:cNvPr id="9" name="Picture 8">
            <a:extLst>
              <a:ext uri="{FF2B5EF4-FFF2-40B4-BE49-F238E27FC236}">
                <a16:creationId xmlns:a16="http://schemas.microsoft.com/office/drawing/2014/main" id="{AC30CD47-C3AC-72FE-9365-1F63868D7DE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6970" y="3058596"/>
            <a:ext cx="2115311" cy="2407175"/>
          </a:xfrm>
          <a:prstGeom prst="rect">
            <a:avLst/>
          </a:prstGeom>
        </p:spPr>
      </p:pic>
      <p:pic>
        <p:nvPicPr>
          <p:cNvPr id="11" name="Picture 10" descr="Diagram&#10;&#10;Description automatically generated">
            <a:extLst>
              <a:ext uri="{FF2B5EF4-FFF2-40B4-BE49-F238E27FC236}">
                <a16:creationId xmlns:a16="http://schemas.microsoft.com/office/drawing/2014/main" id="{A03659A9-E82A-BD40-C4F6-F0B7E92D4606}"/>
              </a:ext>
            </a:extLst>
          </p:cNvPr>
          <p:cNvPicPr>
            <a:picLocks noChangeAspect="1"/>
          </p:cNvPicPr>
          <p:nvPr/>
        </p:nvPicPr>
        <p:blipFill>
          <a:blip r:embed="rId6"/>
          <a:stretch>
            <a:fillRect/>
          </a:stretch>
        </p:blipFill>
        <p:spPr>
          <a:xfrm>
            <a:off x="8946913" y="2818853"/>
            <a:ext cx="1820179" cy="1369515"/>
          </a:xfrm>
          <a:prstGeom prst="rect">
            <a:avLst/>
          </a:prstGeom>
        </p:spPr>
      </p:pic>
      <p:sp>
        <p:nvSpPr>
          <p:cNvPr id="13" name="Title 1">
            <a:extLst>
              <a:ext uri="{FF2B5EF4-FFF2-40B4-BE49-F238E27FC236}">
                <a16:creationId xmlns:a16="http://schemas.microsoft.com/office/drawing/2014/main" id="{6333E346-4B4F-00E2-21CA-374095CF2548}"/>
              </a:ext>
            </a:extLst>
          </p:cNvPr>
          <p:cNvSpPr txBox="1">
            <a:spLocks/>
          </p:cNvSpPr>
          <p:nvPr/>
        </p:nvSpPr>
        <p:spPr>
          <a:xfrm>
            <a:off x="1499376" y="166566"/>
            <a:ext cx="9007104"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Tree>
    <p:extLst>
      <p:ext uri="{BB962C8B-B14F-4D97-AF65-F5344CB8AC3E}">
        <p14:creationId xmlns:p14="http://schemas.microsoft.com/office/powerpoint/2010/main" val="232826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1078266" y="2437935"/>
            <a:ext cx="3443981"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Nicholas Diewald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 Program Assistant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Klamath Falls/ Klamath County</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b="-1261"/>
          <a:stretch/>
        </p:blipFill>
        <p:spPr>
          <a:xfrm>
            <a:off x="4248742" y="2537288"/>
            <a:ext cx="2459965" cy="2504536"/>
          </a:xfrm>
          <a:prstGeom prst="rect">
            <a:avLst/>
          </a:prstGeom>
        </p:spPr>
      </p:pic>
      <p:pic>
        <p:nvPicPr>
          <p:cNvPr id="3" name="Picture 2"/>
          <p:cNvPicPr>
            <a:picLocks noChangeAspect="1"/>
          </p:cNvPicPr>
          <p:nvPr/>
        </p:nvPicPr>
        <p:blipFill>
          <a:blip r:embed="rId4"/>
          <a:stretch>
            <a:fillRect/>
          </a:stretch>
        </p:blipFill>
        <p:spPr>
          <a:xfrm>
            <a:off x="1534077" y="3790274"/>
            <a:ext cx="1905974" cy="1404486"/>
          </a:xfrm>
          <a:prstGeom prst="rect">
            <a:avLst/>
          </a:prstGeom>
        </p:spPr>
      </p:pic>
      <p:sp>
        <p:nvSpPr>
          <p:cNvPr id="5" name="Title 1">
            <a:extLst>
              <a:ext uri="{FF2B5EF4-FFF2-40B4-BE49-F238E27FC236}">
                <a16:creationId xmlns:a16="http://schemas.microsoft.com/office/drawing/2014/main" id="{2820E315-6AEB-80EB-5704-BF4F45E55BAC}"/>
              </a:ext>
            </a:extLst>
          </p:cNvPr>
          <p:cNvSpPr txBox="1">
            <a:spLocks/>
          </p:cNvSpPr>
          <p:nvPr/>
        </p:nvSpPr>
        <p:spPr>
          <a:xfrm>
            <a:off x="1499376" y="166566"/>
            <a:ext cx="9007104"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6" name="TextBox 1">
            <a:extLst>
              <a:ext uri="{FF2B5EF4-FFF2-40B4-BE49-F238E27FC236}">
                <a16:creationId xmlns:a16="http://schemas.microsoft.com/office/drawing/2014/main" id="{BD9A5CA0-9A74-A2E4-13B0-214DEBDB6DC9}"/>
              </a:ext>
            </a:extLst>
          </p:cNvPr>
          <p:cNvSpPr txBox="1"/>
          <p:nvPr/>
        </p:nvSpPr>
        <p:spPr>
          <a:xfrm>
            <a:off x="7855250" y="2435208"/>
            <a:ext cx="3110259"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Jazmin Flores</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 Program Assistant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Newport/ Lincoln County</a:t>
            </a:r>
          </a:p>
        </p:txBody>
      </p:sp>
      <p:pic>
        <p:nvPicPr>
          <p:cNvPr id="7" name="Picture 6">
            <a:extLst>
              <a:ext uri="{FF2B5EF4-FFF2-40B4-BE49-F238E27FC236}">
                <a16:creationId xmlns:a16="http://schemas.microsoft.com/office/drawing/2014/main" id="{DB67FEE8-8157-656F-9B2C-DA203BCADE1B}"/>
              </a:ext>
            </a:extLst>
          </p:cNvPr>
          <p:cNvPicPr>
            <a:picLocks noChangeAspect="1"/>
          </p:cNvPicPr>
          <p:nvPr/>
        </p:nvPicPr>
        <p:blipFill>
          <a:blip r:embed="rId5"/>
          <a:stretch>
            <a:fillRect/>
          </a:stretch>
        </p:blipFill>
        <p:spPr>
          <a:xfrm>
            <a:off x="8327750" y="3786649"/>
            <a:ext cx="1731187" cy="1291646"/>
          </a:xfrm>
          <a:prstGeom prst="rect">
            <a:avLst/>
          </a:prstGeom>
        </p:spPr>
      </p:pic>
    </p:spTree>
    <p:extLst>
      <p:ext uri="{BB962C8B-B14F-4D97-AF65-F5344CB8AC3E}">
        <p14:creationId xmlns:p14="http://schemas.microsoft.com/office/powerpoint/2010/main" val="272802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3224815" y="3381656"/>
            <a:ext cx="3132507"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Abraham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Piok</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 Program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Clackamas County </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17495" y="1981036"/>
            <a:ext cx="2045920" cy="2446003"/>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81086" y="2027754"/>
            <a:ext cx="1530953" cy="1141471"/>
          </a:xfrm>
          <a:prstGeom prst="rect">
            <a:avLst/>
          </a:prstGeom>
        </p:spPr>
      </p:pic>
      <p:sp>
        <p:nvSpPr>
          <p:cNvPr id="2" name="TextBox 1">
            <a:extLst>
              <a:ext uri="{FF2B5EF4-FFF2-40B4-BE49-F238E27FC236}">
                <a16:creationId xmlns:a16="http://schemas.microsoft.com/office/drawing/2014/main" id="{EFF6B026-5919-BD09-BA77-F18509E9BF46}"/>
              </a:ext>
            </a:extLst>
          </p:cNvPr>
          <p:cNvSpPr txBox="1"/>
          <p:nvPr/>
        </p:nvSpPr>
        <p:spPr>
          <a:xfrm>
            <a:off x="7311713" y="3431187"/>
            <a:ext cx="3621967"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Beatriz Salgado</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SNAP-Ed/ FCH Program Coordinator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Newport/ Lincoln County</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2E53D4E-55EF-EA87-12F8-AECBB444B30F}"/>
              </a:ext>
            </a:extLst>
          </p:cNvPr>
          <p:cNvPicPr>
            <a:picLocks noChangeAspect="1"/>
          </p:cNvPicPr>
          <p:nvPr/>
        </p:nvPicPr>
        <p:blipFill>
          <a:blip r:embed="rId5"/>
          <a:stretch>
            <a:fillRect/>
          </a:stretch>
        </p:blipFill>
        <p:spPr>
          <a:xfrm>
            <a:off x="7747164" y="1820167"/>
            <a:ext cx="1747873" cy="1302770"/>
          </a:xfrm>
          <a:prstGeom prst="rect">
            <a:avLst/>
          </a:prstGeom>
        </p:spPr>
      </p:pic>
      <p:sp>
        <p:nvSpPr>
          <p:cNvPr id="7" name="Title 1">
            <a:extLst>
              <a:ext uri="{FF2B5EF4-FFF2-40B4-BE49-F238E27FC236}">
                <a16:creationId xmlns:a16="http://schemas.microsoft.com/office/drawing/2014/main" id="{6ADEF022-9E30-20A5-1072-1D4A7B7800E0}"/>
              </a:ext>
            </a:extLst>
          </p:cNvPr>
          <p:cNvSpPr txBox="1">
            <a:spLocks/>
          </p:cNvSpPr>
          <p:nvPr/>
        </p:nvSpPr>
        <p:spPr>
          <a:xfrm>
            <a:off x="1499376" y="166566"/>
            <a:ext cx="9007104"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Tree>
    <p:extLst>
      <p:ext uri="{BB962C8B-B14F-4D97-AF65-F5344CB8AC3E}">
        <p14:creationId xmlns:p14="http://schemas.microsoft.com/office/powerpoint/2010/main" val="263377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4">
            <a:extLst>
              <a:ext uri="{FF2B5EF4-FFF2-40B4-BE49-F238E27FC236}">
                <a16:creationId xmlns:a16="http://schemas.microsoft.com/office/drawing/2014/main" id="{93CEC546-3D6E-9A49-81E9-ED0CD5C8335B}"/>
              </a:ext>
            </a:extLst>
          </p:cNvPr>
          <p:cNvSpPr txBox="1">
            <a:spLocks/>
          </p:cNvSpPr>
          <p:nvPr/>
        </p:nvSpPr>
        <p:spPr>
          <a:xfrm>
            <a:off x="1143000" y="6416675"/>
            <a:ext cx="9922565"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baseline="0">
                <a:solidFill>
                  <a:schemeClr val="tx1">
                    <a:tint val="75000"/>
                  </a:schemeClr>
                </a:solidFill>
                <a:latin typeface="Verdana"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Verdana" charset="0"/>
                <a:ea typeface="+mn-ea"/>
                <a:cs typeface="+mn-cs"/>
              </a:rPr>
              <a:t>OREGON STATE UNIVERSITY | COLLEGE OF PUBLIC HEALTH AND HUMAN SCIENCES</a:t>
            </a:r>
          </a:p>
        </p:txBody>
      </p:sp>
      <p:sp>
        <p:nvSpPr>
          <p:cNvPr id="26" name="TextBox 25">
            <a:extLst>
              <a:ext uri="{FF2B5EF4-FFF2-40B4-BE49-F238E27FC236}">
                <a16:creationId xmlns:a16="http://schemas.microsoft.com/office/drawing/2014/main" id="{7E8EF457-ABFF-CE41-BF4A-46033AE2C934}"/>
              </a:ext>
            </a:extLst>
          </p:cNvPr>
          <p:cNvSpPr txBox="1"/>
          <p:nvPr/>
        </p:nvSpPr>
        <p:spPr>
          <a:xfrm>
            <a:off x="3699364" y="3528228"/>
            <a:ext cx="3366113" cy="1138773"/>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Jessica Barnett</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Educational Program Assistant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Condon/ Gilliam</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4138459" y="2129517"/>
            <a:ext cx="1742311" cy="130277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58509" y="2038503"/>
            <a:ext cx="2125400" cy="2697568"/>
          </a:xfrm>
          <a:prstGeom prst="rect">
            <a:avLst/>
          </a:prstGeom>
        </p:spPr>
      </p:pic>
      <p:sp>
        <p:nvSpPr>
          <p:cNvPr id="5" name="Title 1">
            <a:extLst>
              <a:ext uri="{FF2B5EF4-FFF2-40B4-BE49-F238E27FC236}">
                <a16:creationId xmlns:a16="http://schemas.microsoft.com/office/drawing/2014/main" id="{10F0BAA8-4E85-2087-3520-D8194C3FA87A}"/>
              </a:ext>
            </a:extLst>
          </p:cNvPr>
          <p:cNvSpPr txBox="1">
            <a:spLocks/>
          </p:cNvSpPr>
          <p:nvPr/>
        </p:nvSpPr>
        <p:spPr>
          <a:xfrm>
            <a:off x="1499376" y="166566"/>
            <a:ext cx="9007104" cy="827521"/>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D73F09"/>
                </a:solidFill>
                <a:effectLst/>
                <a:uLnTx/>
                <a:uFillTx/>
                <a:latin typeface="Calibri Light" panose="020F0302020204030204"/>
                <a:ea typeface="+mj-ea"/>
                <a:cs typeface="+mj-cs"/>
              </a:rPr>
              <a:t>New faculty, staff &amp; roles | Extension FCH</a:t>
            </a:r>
            <a:endParaRPr kumimoji="0" lang="en-US" sz="4400" b="1" i="0" u="none" strike="noStrike" kern="1200" cap="none" spc="0" normalizeH="0" baseline="0" noProof="0" dirty="0">
              <a:ln>
                <a:noFill/>
              </a:ln>
              <a:solidFill>
                <a:srgbClr val="D73F09"/>
              </a:solidFill>
              <a:effectLst/>
              <a:uLnTx/>
              <a:uFillTx/>
              <a:latin typeface="Calibri Light" panose="020F0302020204030204"/>
              <a:ea typeface="Calibri Light"/>
              <a:cs typeface="Calibri Light"/>
            </a:endParaRPr>
          </a:p>
        </p:txBody>
      </p:sp>
      <p:sp>
        <p:nvSpPr>
          <p:cNvPr id="6" name="TextBox 1">
            <a:extLst>
              <a:ext uri="{FF2B5EF4-FFF2-40B4-BE49-F238E27FC236}">
                <a16:creationId xmlns:a16="http://schemas.microsoft.com/office/drawing/2014/main" id="{3D01FB18-BD1B-5CBA-2D20-74931B662E48}"/>
              </a:ext>
            </a:extLst>
          </p:cNvPr>
          <p:cNvSpPr txBox="1"/>
          <p:nvPr/>
        </p:nvSpPr>
        <p:spPr>
          <a:xfrm>
            <a:off x="7738679" y="1952445"/>
            <a:ext cx="3043515" cy="113877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Nicole Wells </a:t>
            </a:r>
            <a:endParaRPr kumimoji="0" lang="en-US" sz="3200" b="0"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Educational Program Assistant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Myrtle Point/ Coos County</a:t>
            </a:r>
            <a:endPar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6786819-5342-4CFD-DAA4-64F2869829D4}"/>
              </a:ext>
            </a:extLst>
          </p:cNvPr>
          <p:cNvPicPr>
            <a:picLocks noChangeAspect="1"/>
          </p:cNvPicPr>
          <p:nvPr/>
        </p:nvPicPr>
        <p:blipFill>
          <a:blip r:embed="rId5"/>
          <a:stretch>
            <a:fillRect/>
          </a:stretch>
        </p:blipFill>
        <p:spPr>
          <a:xfrm>
            <a:off x="8259575" y="3374306"/>
            <a:ext cx="1742310" cy="1297208"/>
          </a:xfrm>
          <a:prstGeom prst="rect">
            <a:avLst/>
          </a:prstGeom>
        </p:spPr>
      </p:pic>
    </p:spTree>
    <p:extLst>
      <p:ext uri="{BB962C8B-B14F-4D97-AF65-F5344CB8AC3E}">
        <p14:creationId xmlns:p14="http://schemas.microsoft.com/office/powerpoint/2010/main" val="32617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E056E4-620F-CE44-AD8D-6E7B6FA46134}"/>
              </a:ext>
            </a:extLst>
          </p:cNvPr>
          <p:cNvSpPr>
            <a:spLocks noGrp="1"/>
          </p:cNvSpPr>
          <p:nvPr>
            <p:ph type="title"/>
          </p:nvPr>
        </p:nvSpPr>
        <p:spPr>
          <a:xfrm>
            <a:off x="444500" y="365125"/>
            <a:ext cx="10909300" cy="1325563"/>
          </a:xfrm>
        </p:spPr>
        <p:txBody>
          <a:bodyPr/>
          <a:lstStyle/>
          <a:p>
            <a:r>
              <a:rPr lang="en-US" dirty="0"/>
              <a:t>White House Conference on Hunger, Nutrition, and Health</a:t>
            </a:r>
          </a:p>
        </p:txBody>
      </p:sp>
      <p:sp>
        <p:nvSpPr>
          <p:cNvPr id="10" name="TextBox 9">
            <a:extLst>
              <a:ext uri="{FF2B5EF4-FFF2-40B4-BE49-F238E27FC236}">
                <a16:creationId xmlns:a16="http://schemas.microsoft.com/office/drawing/2014/main" id="{930682D0-CC1C-F541-958D-9688D76A1BF4}"/>
              </a:ext>
            </a:extLst>
          </p:cNvPr>
          <p:cNvSpPr txBox="1"/>
          <p:nvPr/>
        </p:nvSpPr>
        <p:spPr>
          <a:xfrm>
            <a:off x="6438442" y="1792288"/>
            <a:ext cx="5200650" cy="923330"/>
          </a:xfrm>
          <a:prstGeom prst="rect">
            <a:avLst/>
          </a:prstGeom>
          <a:noFill/>
        </p:spPr>
        <p:txBody>
          <a:bodyPr wrap="square">
            <a:spAutoFit/>
          </a:bodyPr>
          <a:lstStyle/>
          <a:p>
            <a:r>
              <a:rPr lang="en-US" b="1" dirty="0"/>
              <a:t>https://</a:t>
            </a:r>
            <a:r>
              <a:rPr lang="en-US" b="1" dirty="0" err="1"/>
              <a:t>health.gov</a:t>
            </a:r>
            <a:r>
              <a:rPr lang="en-US" b="1" dirty="0"/>
              <a:t>/our-work/nutrition-physical-activity/white-house-conference-hunger-nutrition-and-health</a:t>
            </a:r>
          </a:p>
        </p:txBody>
      </p:sp>
      <p:pic>
        <p:nvPicPr>
          <p:cNvPr id="3" name="Picture 2">
            <a:extLst>
              <a:ext uri="{FF2B5EF4-FFF2-40B4-BE49-F238E27FC236}">
                <a16:creationId xmlns:a16="http://schemas.microsoft.com/office/drawing/2014/main" id="{00033282-341C-384A-A740-234D55E2AE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908" y="1792288"/>
            <a:ext cx="5346242" cy="4583112"/>
          </a:xfrm>
          <a:prstGeom prst="rect">
            <a:avLst/>
          </a:prstGeom>
        </p:spPr>
      </p:pic>
    </p:spTree>
    <p:extLst>
      <p:ext uri="{BB962C8B-B14F-4D97-AF65-F5344CB8AC3E}">
        <p14:creationId xmlns:p14="http://schemas.microsoft.com/office/powerpoint/2010/main" val="3183963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E056E4-620F-CE44-AD8D-6E7B6FA46134}"/>
              </a:ext>
            </a:extLst>
          </p:cNvPr>
          <p:cNvSpPr>
            <a:spLocks noGrp="1"/>
          </p:cNvSpPr>
          <p:nvPr>
            <p:ph type="title"/>
          </p:nvPr>
        </p:nvSpPr>
        <p:spPr>
          <a:xfrm>
            <a:off x="444500" y="365125"/>
            <a:ext cx="10909300" cy="1325563"/>
          </a:xfrm>
        </p:spPr>
        <p:txBody>
          <a:bodyPr/>
          <a:lstStyle/>
          <a:p>
            <a:r>
              <a:rPr lang="en-US" dirty="0"/>
              <a:t>Extension Annual Conference </a:t>
            </a:r>
          </a:p>
        </p:txBody>
      </p:sp>
      <p:sp>
        <p:nvSpPr>
          <p:cNvPr id="2" name="TextBox 1">
            <a:extLst>
              <a:ext uri="{FF2B5EF4-FFF2-40B4-BE49-F238E27FC236}">
                <a16:creationId xmlns:a16="http://schemas.microsoft.com/office/drawing/2014/main" id="{52934C8F-F526-2943-BF59-7D14E89C5CCF}"/>
              </a:ext>
            </a:extLst>
          </p:cNvPr>
          <p:cNvSpPr txBox="1"/>
          <p:nvPr/>
        </p:nvSpPr>
        <p:spPr>
          <a:xfrm>
            <a:off x="444500" y="1879600"/>
            <a:ext cx="11569700" cy="3754874"/>
          </a:xfrm>
          <a:prstGeom prst="rect">
            <a:avLst/>
          </a:prstGeom>
          <a:noFill/>
        </p:spPr>
        <p:txBody>
          <a:bodyPr wrap="square" rtlCol="0">
            <a:spAutoFit/>
          </a:bodyPr>
          <a:lstStyle/>
          <a:p>
            <a:r>
              <a:rPr lang="en-US" dirty="0">
                <a:hlinkClick r:id="rId3"/>
              </a:rPr>
              <a:t>https://employee.extension.oregonstate.edu/resources/extension-annual-conference</a:t>
            </a:r>
            <a:endParaRPr lang="en-US" dirty="0"/>
          </a:p>
          <a:p>
            <a:endParaRPr lang="en-US" dirty="0"/>
          </a:p>
          <a:p>
            <a:r>
              <a:rPr lang="en-US" b="1" dirty="0"/>
              <a:t>Plan to join us at this year's IN-PERSON annual conference December 5 – 8, 2022!</a:t>
            </a:r>
          </a:p>
          <a:p>
            <a:r>
              <a:rPr lang="en-US" dirty="0"/>
              <a:t>OSU Extension Association (OSUEA) and the OSU Extension and Engagement Director’s Office are partners in bringing together this important professional development, recognition, and networking opportunity for all statewide Extension faculty and staff.</a:t>
            </a:r>
          </a:p>
          <a:p>
            <a:r>
              <a:rPr lang="en-US" dirty="0"/>
              <a:t>All OSU Extension and Engagement faculty and staff, if able, should plan to attend this year, especially after the last few years of virtual professional development.</a:t>
            </a:r>
          </a:p>
          <a:p>
            <a:r>
              <a:rPr lang="en-US" b="1" dirty="0"/>
              <a:t>This year’s conference theme will be GETTING BACK TO ENGAGEMENT.</a:t>
            </a:r>
            <a:endParaRPr lang="en-US" dirty="0"/>
          </a:p>
          <a:p>
            <a:endParaRPr lang="en-US" dirty="0"/>
          </a:p>
          <a:p>
            <a:endParaRPr lang="en-US" dirty="0"/>
          </a:p>
          <a:p>
            <a:r>
              <a:rPr lang="en-US" sz="2000" i="1" dirty="0"/>
              <a:t>FCH portion is Tuesday December 6, 8 am to 12 noon</a:t>
            </a:r>
          </a:p>
          <a:p>
            <a:r>
              <a:rPr lang="en-US" sz="2000" i="1" dirty="0"/>
              <a:t>No FCH content is being planned for Monday December 5</a:t>
            </a:r>
            <a:r>
              <a:rPr lang="en-US" sz="2000" i="1" baseline="30000" dirty="0"/>
              <a:t>th</a:t>
            </a:r>
            <a:r>
              <a:rPr lang="en-US" sz="2000" i="1" dirty="0"/>
              <a:t> – Remember we took the “middle path” option</a:t>
            </a:r>
          </a:p>
        </p:txBody>
      </p:sp>
    </p:spTree>
    <p:extLst>
      <p:ext uri="{BB962C8B-B14F-4D97-AF65-F5344CB8AC3E}">
        <p14:creationId xmlns:p14="http://schemas.microsoft.com/office/powerpoint/2010/main" val="2535593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E23E4EA-3829-4487-B71B-BBBA1FED4150}"/>
              </a:ext>
            </a:extLst>
          </p:cNvPr>
          <p:cNvSpPr>
            <a:spLocks noGrp="1"/>
          </p:cNvSpPr>
          <p:nvPr>
            <p:ph type="ctrTitle"/>
          </p:nvPr>
        </p:nvSpPr>
        <p:spPr>
          <a:xfrm>
            <a:off x="1066801" y="1379096"/>
            <a:ext cx="10058400" cy="4235334"/>
          </a:xfrm>
        </p:spPr>
        <p:txBody>
          <a:bodyPr>
            <a:normAutofit/>
          </a:bodyPr>
          <a:lstStyle/>
          <a:p>
            <a:r>
              <a:rPr lang="en-US" sz="5400" cap="none" dirty="0">
                <a:latin typeface="Imprint MT Shadow" pitchFamily="82" charset="77"/>
              </a:rPr>
              <a:t>Family &amp; Community Health</a:t>
            </a:r>
            <a:br>
              <a:rPr lang="en-US" sz="5400" cap="none" dirty="0">
                <a:latin typeface="Imprint MT Shadow" pitchFamily="82" charset="77"/>
              </a:rPr>
            </a:br>
            <a:r>
              <a:rPr lang="en-US" sz="5400" cap="none" dirty="0">
                <a:solidFill>
                  <a:schemeClr val="tx1"/>
                </a:solidFill>
                <a:latin typeface="Georgia" panose="02040502050405020303" pitchFamily="18" charset="0"/>
              </a:rPr>
              <a:t>Updates from Allison</a:t>
            </a:r>
            <a:br>
              <a:rPr lang="en-US" sz="5400" cap="none" dirty="0">
                <a:latin typeface="Georgia" panose="02040502050405020303" pitchFamily="18" charset="0"/>
              </a:rPr>
            </a:br>
            <a:br>
              <a:rPr lang="en-US" sz="5400" cap="none" dirty="0">
                <a:latin typeface="Georgia" panose="02040502050405020303" pitchFamily="18" charset="0"/>
              </a:rPr>
            </a:br>
            <a:br>
              <a:rPr lang="en-US" sz="3600" cap="none" dirty="0">
                <a:solidFill>
                  <a:schemeClr val="tx1"/>
                </a:solidFill>
                <a:latin typeface="Georgia" panose="02040502050405020303" pitchFamily="18" charset="0"/>
              </a:rPr>
            </a:br>
            <a:r>
              <a:rPr lang="en-US" sz="3600" cap="none" dirty="0">
                <a:solidFill>
                  <a:schemeClr val="tx1"/>
                </a:solidFill>
                <a:latin typeface="Georgia" panose="02040502050405020303" pitchFamily="18" charset="0"/>
              </a:rPr>
              <a:t>Statewide FCH/SNAP-Ed Meeting </a:t>
            </a:r>
            <a:br>
              <a:rPr lang="en-US" sz="3600" cap="none" dirty="0">
                <a:solidFill>
                  <a:schemeClr val="tx1"/>
                </a:solidFill>
                <a:latin typeface="Georgia" panose="02040502050405020303" pitchFamily="18" charset="0"/>
              </a:rPr>
            </a:br>
            <a:r>
              <a:rPr lang="en-US" sz="3600" cap="none" dirty="0">
                <a:solidFill>
                  <a:schemeClr val="tx1"/>
                </a:solidFill>
                <a:latin typeface="Georgia" panose="02040502050405020303" pitchFamily="18" charset="0"/>
              </a:rPr>
              <a:t>September 26, 2022</a:t>
            </a:r>
            <a:endParaRPr lang="en-US" sz="5400" cap="none" dirty="0">
              <a:solidFill>
                <a:schemeClr val="tx1"/>
              </a:solidFill>
              <a:latin typeface="Georgia" panose="02040502050405020303" pitchFamily="18" charset="0"/>
            </a:endParaRPr>
          </a:p>
        </p:txBody>
      </p:sp>
      <p:sp>
        <p:nvSpPr>
          <p:cNvPr id="12" name="Subtitle 2">
            <a:extLst>
              <a:ext uri="{FF2B5EF4-FFF2-40B4-BE49-F238E27FC236}">
                <a16:creationId xmlns:a16="http://schemas.microsoft.com/office/drawing/2014/main" id="{B50B5BA8-F9A2-4F36-AFA7-AF1CA290C95C}"/>
              </a:ext>
            </a:extLst>
          </p:cNvPr>
          <p:cNvSpPr>
            <a:spLocks noGrp="1"/>
          </p:cNvSpPr>
          <p:nvPr>
            <p:ph type="subTitle" idx="1"/>
          </p:nvPr>
        </p:nvSpPr>
        <p:spPr>
          <a:xfrm>
            <a:off x="1066801" y="544352"/>
            <a:ext cx="10058400" cy="661595"/>
          </a:xfrm>
        </p:spPr>
        <p:txBody>
          <a:bodyPr>
            <a:normAutofit/>
          </a:bodyPr>
          <a:lstStyle/>
          <a:p>
            <a:r>
              <a:rPr lang="en-US" sz="2400" dirty="0"/>
              <a:t>College of Public Health and Human Sciences </a:t>
            </a:r>
          </a:p>
        </p:txBody>
      </p:sp>
    </p:spTree>
    <p:extLst>
      <p:ext uri="{BB962C8B-B14F-4D97-AF65-F5344CB8AC3E}">
        <p14:creationId xmlns:p14="http://schemas.microsoft.com/office/powerpoint/2010/main" val="189470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ibbon">
            <a:extLst>
              <a:ext uri="{FF2B5EF4-FFF2-40B4-BE49-F238E27FC236}">
                <a16:creationId xmlns:a16="http://schemas.microsoft.com/office/drawing/2014/main" id="{D474F2FA-1D2F-C14F-AAF3-70E9DC2121D5}"/>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3289989" y="1930527"/>
            <a:ext cx="1325563" cy="1325563"/>
          </a:xfrm>
        </p:spPr>
      </p:pic>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11" name="Title 10">
            <a:extLst>
              <a:ext uri="{FF2B5EF4-FFF2-40B4-BE49-F238E27FC236}">
                <a16:creationId xmlns:a16="http://schemas.microsoft.com/office/drawing/2014/main" id="{A6E056E4-620F-CE44-AD8D-6E7B6FA46134}"/>
              </a:ext>
            </a:extLst>
          </p:cNvPr>
          <p:cNvSpPr>
            <a:spLocks noGrp="1"/>
          </p:cNvSpPr>
          <p:nvPr>
            <p:ph type="title"/>
          </p:nvPr>
        </p:nvSpPr>
        <p:spPr/>
        <p:txBody>
          <a:bodyPr/>
          <a:lstStyle/>
          <a:p>
            <a:r>
              <a:rPr lang="en-US" dirty="0"/>
              <a:t>NEAFCS Updates</a:t>
            </a:r>
          </a:p>
        </p:txBody>
      </p:sp>
      <p:pic>
        <p:nvPicPr>
          <p:cNvPr id="12" name="Content Placeholder 5" descr="Ribbon">
            <a:extLst>
              <a:ext uri="{FF2B5EF4-FFF2-40B4-BE49-F238E27FC236}">
                <a16:creationId xmlns:a16="http://schemas.microsoft.com/office/drawing/2014/main" id="{704BA690-F73F-EF44-BDF4-2355BD751F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8630" y="1930528"/>
            <a:ext cx="1325563" cy="1325563"/>
          </a:xfrm>
          <a:prstGeom prst="rect">
            <a:avLst/>
          </a:prstGeom>
        </p:spPr>
      </p:pic>
      <p:pic>
        <p:nvPicPr>
          <p:cNvPr id="13" name="Content Placeholder 5" descr="Ribbon">
            <a:extLst>
              <a:ext uri="{FF2B5EF4-FFF2-40B4-BE49-F238E27FC236}">
                <a16:creationId xmlns:a16="http://schemas.microsoft.com/office/drawing/2014/main" id="{679F9AEF-CF85-A644-BF60-4C9536482E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4727" y="1930528"/>
            <a:ext cx="1325563" cy="1325563"/>
          </a:xfrm>
          <a:prstGeom prst="rect">
            <a:avLst/>
          </a:prstGeom>
        </p:spPr>
      </p:pic>
      <p:pic>
        <p:nvPicPr>
          <p:cNvPr id="14" name="Content Placeholder 5" descr="Ribbon">
            <a:extLst>
              <a:ext uri="{FF2B5EF4-FFF2-40B4-BE49-F238E27FC236}">
                <a16:creationId xmlns:a16="http://schemas.microsoft.com/office/drawing/2014/main" id="{0C4D2144-B700-694F-BB53-277AF5BF85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39465" y="1930528"/>
            <a:ext cx="1325563" cy="1325563"/>
          </a:xfrm>
          <a:prstGeom prst="rect">
            <a:avLst/>
          </a:prstGeom>
        </p:spPr>
      </p:pic>
      <p:pic>
        <p:nvPicPr>
          <p:cNvPr id="15" name="Content Placeholder 5" descr="Ribbon">
            <a:extLst>
              <a:ext uri="{FF2B5EF4-FFF2-40B4-BE49-F238E27FC236}">
                <a16:creationId xmlns:a16="http://schemas.microsoft.com/office/drawing/2014/main" id="{51C00807-0AEB-C845-A38B-1E52BA44E3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3368" y="1930528"/>
            <a:ext cx="1325563" cy="1325563"/>
          </a:xfrm>
          <a:prstGeom prst="rect">
            <a:avLst/>
          </a:prstGeom>
        </p:spPr>
      </p:pic>
      <p:pic>
        <p:nvPicPr>
          <p:cNvPr id="16" name="Content Placeholder 5" descr="Ribbon">
            <a:extLst>
              <a:ext uri="{FF2B5EF4-FFF2-40B4-BE49-F238E27FC236}">
                <a16:creationId xmlns:a16="http://schemas.microsoft.com/office/drawing/2014/main" id="{65067A91-E9B8-3A4F-90FD-5AD73DBC279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78226" y="3428999"/>
            <a:ext cx="1325563" cy="1325563"/>
          </a:xfrm>
          <a:prstGeom prst="rect">
            <a:avLst/>
          </a:prstGeom>
        </p:spPr>
      </p:pic>
      <p:pic>
        <p:nvPicPr>
          <p:cNvPr id="17" name="Content Placeholder 5" descr="Ribbon">
            <a:extLst>
              <a:ext uri="{FF2B5EF4-FFF2-40B4-BE49-F238E27FC236}">
                <a16:creationId xmlns:a16="http://schemas.microsoft.com/office/drawing/2014/main" id="{642381D5-D18B-9E4F-BD69-DABAC61BD9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56867" y="3429000"/>
            <a:ext cx="1325563" cy="1325563"/>
          </a:xfrm>
          <a:prstGeom prst="rect">
            <a:avLst/>
          </a:prstGeom>
        </p:spPr>
      </p:pic>
      <p:pic>
        <p:nvPicPr>
          <p:cNvPr id="18" name="Content Placeholder 5" descr="Ribbon">
            <a:extLst>
              <a:ext uri="{FF2B5EF4-FFF2-40B4-BE49-F238E27FC236}">
                <a16:creationId xmlns:a16="http://schemas.microsoft.com/office/drawing/2014/main" id="{C75943BD-A04D-A140-A48A-A4F16C42B7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02964" y="3429000"/>
            <a:ext cx="1325563" cy="1325563"/>
          </a:xfrm>
          <a:prstGeom prst="rect">
            <a:avLst/>
          </a:prstGeom>
        </p:spPr>
      </p:pic>
      <p:pic>
        <p:nvPicPr>
          <p:cNvPr id="19" name="Content Placeholder 5" descr="Ribbon">
            <a:extLst>
              <a:ext uri="{FF2B5EF4-FFF2-40B4-BE49-F238E27FC236}">
                <a16:creationId xmlns:a16="http://schemas.microsoft.com/office/drawing/2014/main" id="{8E2ADF32-6E7A-E743-98BE-70B3CDC158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27702" y="3429000"/>
            <a:ext cx="1325563" cy="1325563"/>
          </a:xfrm>
          <a:prstGeom prst="rect">
            <a:avLst/>
          </a:prstGeom>
        </p:spPr>
      </p:pic>
      <p:pic>
        <p:nvPicPr>
          <p:cNvPr id="20" name="Content Placeholder 5" descr="Ribbon">
            <a:extLst>
              <a:ext uri="{FF2B5EF4-FFF2-40B4-BE49-F238E27FC236}">
                <a16:creationId xmlns:a16="http://schemas.microsoft.com/office/drawing/2014/main" id="{20559CDC-4D9A-ED46-BEA3-AB3942B30E6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81605" y="3429000"/>
            <a:ext cx="1325563" cy="1325563"/>
          </a:xfrm>
          <a:prstGeom prst="rect">
            <a:avLst/>
          </a:prstGeom>
        </p:spPr>
      </p:pic>
      <p:pic>
        <p:nvPicPr>
          <p:cNvPr id="21" name="Content Placeholder 5" descr="Ribbon">
            <a:extLst>
              <a:ext uri="{FF2B5EF4-FFF2-40B4-BE49-F238E27FC236}">
                <a16:creationId xmlns:a16="http://schemas.microsoft.com/office/drawing/2014/main" id="{105AD5D1-4680-5342-B56E-4D20F2E890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37405" y="3428999"/>
            <a:ext cx="1325563" cy="1325563"/>
          </a:xfrm>
          <a:prstGeom prst="rect">
            <a:avLst/>
          </a:prstGeom>
        </p:spPr>
      </p:pic>
      <p:pic>
        <p:nvPicPr>
          <p:cNvPr id="22" name="Content Placeholder 5" descr="Ribbon">
            <a:extLst>
              <a:ext uri="{FF2B5EF4-FFF2-40B4-BE49-F238E27FC236}">
                <a16:creationId xmlns:a16="http://schemas.microsoft.com/office/drawing/2014/main" id="{FAC50449-C50E-E049-9E3F-29405FF4E7D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16046" y="3429000"/>
            <a:ext cx="1325563" cy="1325563"/>
          </a:xfrm>
          <a:prstGeom prst="rect">
            <a:avLst/>
          </a:prstGeom>
        </p:spPr>
      </p:pic>
      <p:pic>
        <p:nvPicPr>
          <p:cNvPr id="23" name="Content Placeholder 5" descr="Ribbon">
            <a:extLst>
              <a:ext uri="{FF2B5EF4-FFF2-40B4-BE49-F238E27FC236}">
                <a16:creationId xmlns:a16="http://schemas.microsoft.com/office/drawing/2014/main" id="{B6496AD0-954D-2245-A617-2019D8BE0F9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62143" y="3429000"/>
            <a:ext cx="1325563" cy="1325563"/>
          </a:xfrm>
          <a:prstGeom prst="rect">
            <a:avLst/>
          </a:prstGeom>
        </p:spPr>
      </p:pic>
      <p:pic>
        <p:nvPicPr>
          <p:cNvPr id="25" name="Content Placeholder 5" descr="Ribbon">
            <a:extLst>
              <a:ext uri="{FF2B5EF4-FFF2-40B4-BE49-F238E27FC236}">
                <a16:creationId xmlns:a16="http://schemas.microsoft.com/office/drawing/2014/main" id="{E6FDF02C-F6D4-4B48-9EF5-38F23AB381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40784" y="3429000"/>
            <a:ext cx="1325563" cy="1325563"/>
          </a:xfrm>
          <a:prstGeom prst="rect">
            <a:avLst/>
          </a:prstGeom>
        </p:spPr>
      </p:pic>
    </p:spTree>
    <p:extLst>
      <p:ext uri="{BB962C8B-B14F-4D97-AF65-F5344CB8AC3E}">
        <p14:creationId xmlns:p14="http://schemas.microsoft.com/office/powerpoint/2010/main" val="2525817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0D6B5B-48D9-FC41-8056-5CD8ECF96F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05280" y="-12700"/>
            <a:ext cx="9143999" cy="6858000"/>
          </a:xfrm>
          <a:prstGeom prst="rect">
            <a:avLst/>
          </a:prstGeom>
        </p:spPr>
      </p:pic>
    </p:spTree>
    <p:extLst>
      <p:ext uri="{BB962C8B-B14F-4D97-AF65-F5344CB8AC3E}">
        <p14:creationId xmlns:p14="http://schemas.microsoft.com/office/powerpoint/2010/main" val="3133250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Mary W. Wells Memorial Diversity Award</a:t>
            </a:r>
          </a:p>
        </p:txBody>
      </p:sp>
      <p:pic>
        <p:nvPicPr>
          <p:cNvPr id="6" name="Content Placeholder 5" descr="Ribbon">
            <a:extLst>
              <a:ext uri="{FF2B5EF4-FFF2-40B4-BE49-F238E27FC236}">
                <a16:creationId xmlns:a16="http://schemas.microsoft.com/office/drawing/2014/main" id="{D474F2FA-1D2F-C14F-AAF3-70E9DC2121D5}"/>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77251" y="2053289"/>
            <a:ext cx="2860624" cy="2860624"/>
          </a:xfrm>
        </p:spPr>
      </p:pic>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954107"/>
          </a:xfrm>
          <a:prstGeom prst="rect">
            <a:avLst/>
          </a:prstGeom>
          <a:noFill/>
        </p:spPr>
        <p:txBody>
          <a:bodyPr wrap="square" rtlCol="0">
            <a:spAutoFit/>
          </a:bodyPr>
          <a:lstStyle/>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National Winner</a:t>
            </a:r>
          </a:p>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Indigenous Peoples’ Workgroup</a:t>
            </a:r>
          </a:p>
        </p:txBody>
      </p:sp>
      <p:sp>
        <p:nvSpPr>
          <p:cNvPr id="9" name="TextBox 8">
            <a:extLst>
              <a:ext uri="{FF2B5EF4-FFF2-40B4-BE49-F238E27FC236}">
                <a16:creationId xmlns:a16="http://schemas.microsoft.com/office/drawing/2014/main" id="{F88FF883-D04C-C84A-B42B-6E583725012D}"/>
              </a:ext>
            </a:extLst>
          </p:cNvPr>
          <p:cNvSpPr txBox="1"/>
          <p:nvPr/>
        </p:nvSpPr>
        <p:spPr>
          <a:xfrm>
            <a:off x="6310859" y="4409492"/>
            <a:ext cx="4586990" cy="523220"/>
          </a:xfrm>
          <a:prstGeom prst="rect">
            <a:avLst/>
          </a:prstGeom>
          <a:noFill/>
        </p:spPr>
        <p:txBody>
          <a:bodyPr wrap="square" rtlCol="0">
            <a:spAutoFit/>
          </a:bodyPr>
          <a:lstStyle/>
          <a:p>
            <a:pPr algn="r"/>
            <a:r>
              <a:rPr lang="en-US" sz="2800" b="1" dirty="0"/>
              <a:t>Olivia Davis and Danita Macy</a:t>
            </a:r>
          </a:p>
        </p:txBody>
      </p:sp>
    </p:spTree>
    <p:extLst>
      <p:ext uri="{BB962C8B-B14F-4D97-AF65-F5344CB8AC3E}">
        <p14:creationId xmlns:p14="http://schemas.microsoft.com/office/powerpoint/2010/main" val="1549348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Extension Disaster Education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954107"/>
          </a:xfrm>
          <a:prstGeom prst="rect">
            <a:avLst/>
          </a:prstGeom>
          <a:noFill/>
        </p:spPr>
        <p:txBody>
          <a:bodyPr wrap="square" rtlCol="0">
            <a:spAutoFit/>
          </a:bodyPr>
          <a:lstStyle/>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National Winner</a:t>
            </a:r>
          </a:p>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Creating a Culture of Preparedness Publications Support Oregonians in Preparing for the Cascadia Subduction Zone Event and Other Disasters</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1200329"/>
          </a:xfrm>
          <a:prstGeom prst="rect">
            <a:avLst/>
          </a:prstGeom>
          <a:noFill/>
        </p:spPr>
        <p:txBody>
          <a:bodyPr wrap="square" rtlCol="0">
            <a:spAutoFit/>
          </a:bodyPr>
          <a:lstStyle/>
          <a:p>
            <a:pPr algn="r"/>
            <a:r>
              <a:rPr lang="en-US" sz="2400" b="1" dirty="0"/>
              <a:t>Lauren Kraemer, Glenda Hyde, Lynette Black, Catalina Frank, Ann Murphy, Janet Donnelly, Greg </a:t>
            </a:r>
            <a:r>
              <a:rPr lang="en-US" sz="2400" b="1" dirty="0" err="1"/>
              <a:t>Aronoff</a:t>
            </a:r>
            <a:r>
              <a:rPr lang="en-US" sz="2400" b="1" dirty="0"/>
              <a:t>, Stephanie Russell, Brenda Marty-Jimenez, Jim Sloan, Patrick Corcoran</a:t>
            </a:r>
            <a:endParaRPr lang="en-US" sz="24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175170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Communications Newsletter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954107"/>
          </a:xfrm>
          <a:prstGeom prst="rect">
            <a:avLst/>
          </a:prstGeom>
          <a:noFill/>
        </p:spPr>
        <p:txBody>
          <a:bodyPr wrap="square" rtlCol="0">
            <a:spAutoFit/>
          </a:bodyPr>
          <a:lstStyle/>
          <a:p>
            <a:pPr algn="r"/>
            <a:r>
              <a:rPr lang="en-US" sz="2800" b="1" dirty="0">
                <a:solidFill>
                  <a:schemeClr val="accent5"/>
                </a:solidFill>
              </a:rPr>
              <a:t>2</a:t>
            </a:r>
            <a:r>
              <a:rPr lang="en-US" sz="2800" b="1" baseline="30000" dirty="0">
                <a:solidFill>
                  <a:schemeClr val="accent5"/>
                </a:solidFill>
              </a:rPr>
              <a:t>nd</a:t>
            </a:r>
            <a:r>
              <a:rPr lang="en-US" sz="2800" b="1" dirty="0">
                <a:solidFill>
                  <a:schemeClr val="accent5"/>
                </a:solidFill>
              </a:rPr>
              <a:t> Place National Winner</a:t>
            </a:r>
          </a:p>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Food Hero for Older Adults: A focus on key nutrients, food and physical activity.</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1200329"/>
          </a:xfrm>
          <a:prstGeom prst="rect">
            <a:avLst/>
          </a:prstGeom>
          <a:noFill/>
        </p:spPr>
        <p:txBody>
          <a:bodyPr wrap="square" rtlCol="0">
            <a:spAutoFit/>
          </a:bodyPr>
          <a:lstStyle/>
          <a:p>
            <a:pPr algn="r"/>
            <a:r>
              <a:rPr lang="en-US" sz="2400" b="1" dirty="0"/>
              <a:t>Cheryl Kirk, Sally Bowman, Rose Jepson-Sullivan, Dusti Linnell, Christine </a:t>
            </a:r>
            <a:r>
              <a:rPr lang="en-US" sz="2400" b="1" dirty="0" err="1"/>
              <a:t>Mouzong</a:t>
            </a:r>
            <a:r>
              <a:rPr lang="en-US" sz="2400" b="1" dirty="0"/>
              <a:t>, Thomas Packebush, Ellen Radcliffe, Carol Walsh, Lucy Huffman, Anne </a:t>
            </a:r>
            <a:r>
              <a:rPr lang="en-US" sz="2400" b="1" dirty="0" err="1"/>
              <a:t>Goetze</a:t>
            </a:r>
            <a:r>
              <a:rPr lang="en-US" sz="2400" b="1" dirty="0"/>
              <a:t>, Laura LaMotte </a:t>
            </a:r>
            <a:endParaRPr lang="en-US" sz="24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145610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School Wellness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954107"/>
          </a:xfrm>
          <a:prstGeom prst="rect">
            <a:avLst/>
          </a:prstGeom>
          <a:noFill/>
        </p:spPr>
        <p:txBody>
          <a:bodyPr wrap="square" rtlCol="0">
            <a:spAutoFit/>
          </a:bodyPr>
          <a:lstStyle/>
          <a:p>
            <a:pPr algn="r"/>
            <a:r>
              <a:rPr lang="en-US" sz="2800" b="1" dirty="0">
                <a:solidFill>
                  <a:schemeClr val="accent5"/>
                </a:solidFill>
              </a:rPr>
              <a:t>3</a:t>
            </a:r>
            <a:r>
              <a:rPr lang="en-US" sz="2800" b="1" baseline="30000" dirty="0">
                <a:solidFill>
                  <a:schemeClr val="accent5"/>
                </a:solidFill>
              </a:rPr>
              <a:t>rd</a:t>
            </a:r>
            <a:r>
              <a:rPr lang="en-US" sz="2800" b="1" dirty="0">
                <a:solidFill>
                  <a:schemeClr val="accent5"/>
                </a:solidFill>
              </a:rPr>
              <a:t> Place National Winner</a:t>
            </a:r>
          </a:p>
          <a:p>
            <a:pPr algn="r"/>
            <a:r>
              <a:rPr lang="en-US" sz="2800" b="1" dirty="0">
                <a:solidFill>
                  <a:schemeClr val="accent5"/>
                </a:solidFill>
              </a:rPr>
              <a:t>1</a:t>
            </a:r>
            <a:r>
              <a:rPr lang="en-US" sz="2800" b="1" baseline="30000" dirty="0">
                <a:solidFill>
                  <a:schemeClr val="accent5"/>
                </a:solidFill>
              </a:rPr>
              <a:t>st</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Growing This! Oregon Garden Challenge Supports Schools and Teachers</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1631216"/>
          </a:xfrm>
          <a:prstGeom prst="rect">
            <a:avLst/>
          </a:prstGeom>
          <a:noFill/>
        </p:spPr>
        <p:txBody>
          <a:bodyPr wrap="square" rtlCol="0">
            <a:spAutoFit/>
          </a:bodyPr>
          <a:lstStyle/>
          <a:p>
            <a:pPr algn="r"/>
            <a:r>
              <a:rPr lang="en-US" sz="2000" b="1" dirty="0"/>
              <a:t>Mandy Hatfield, Sally Bowman, Lauren Kraemer, Katie Ahern, Cheryl Kirk, Maureen Quinn, Kathy Bates, Jenny Boyle, Kristina Parry, Lauren Tobey, Christine </a:t>
            </a:r>
            <a:r>
              <a:rPr lang="en-US" sz="2000" b="1" dirty="0" err="1"/>
              <a:t>Mouzong</a:t>
            </a:r>
            <a:r>
              <a:rPr lang="en-US" sz="2000" b="1" dirty="0"/>
              <a:t>, Gail </a:t>
            </a:r>
            <a:r>
              <a:rPr lang="en-US" sz="2000" b="1" dirty="0" err="1"/>
              <a:t>Langellotto</a:t>
            </a:r>
            <a:r>
              <a:rPr lang="en-US" sz="2000" b="1" dirty="0"/>
              <a:t>, Brooke Edmunds, Hallie Cousineau, Carol Walsh, Lupita Zamora Estrada, Stephanie Russell, Joyce Senior Angulo, The Oregon Bee Project, Potato Commission, and Bi-Mart</a:t>
            </a:r>
            <a:endParaRPr lang="en-US" sz="20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63568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0881-8879-3F4D-A378-1DE92F6F4B0C}"/>
              </a:ext>
            </a:extLst>
          </p:cNvPr>
          <p:cNvSpPr>
            <a:spLocks noGrp="1"/>
          </p:cNvSpPr>
          <p:nvPr>
            <p:ph type="title"/>
          </p:nvPr>
        </p:nvSpPr>
        <p:spPr>
          <a:xfrm>
            <a:off x="239843" y="365125"/>
            <a:ext cx="11782267" cy="1325563"/>
          </a:xfrm>
        </p:spPr>
        <p:txBody>
          <a:bodyPr/>
          <a:lstStyle/>
          <a:p>
            <a:pPr algn="ctr"/>
            <a:r>
              <a:rPr lang="en-US" dirty="0"/>
              <a:t>SNAP-Ed/EFNEP Educational Program Award</a:t>
            </a:r>
          </a:p>
        </p:txBody>
      </p:sp>
      <p:sp>
        <p:nvSpPr>
          <p:cNvPr id="4" name="Footer Placeholder 3">
            <a:extLst>
              <a:ext uri="{FF2B5EF4-FFF2-40B4-BE49-F238E27FC236}">
                <a16:creationId xmlns:a16="http://schemas.microsoft.com/office/drawing/2014/main" id="{039764CF-476A-2A4D-9644-9554359397AB}"/>
              </a:ext>
            </a:extLst>
          </p:cNvPr>
          <p:cNvSpPr>
            <a:spLocks noGrp="1"/>
          </p:cNvSpPr>
          <p:nvPr>
            <p:ph type="ftr" sz="quarter" idx="11"/>
          </p:nvPr>
        </p:nvSpPr>
        <p:spPr/>
        <p:txBody>
          <a:bodyPr/>
          <a:lstStyle/>
          <a:p>
            <a:r>
              <a:rPr lang="en-US"/>
              <a:t>OREGON STATE UNIVERSITY | COLLEGE OF PUBLIC HEALTH AND HUMAN SCIENCES</a:t>
            </a:r>
            <a:endParaRPr lang="en-US" dirty="0"/>
          </a:p>
        </p:txBody>
      </p:sp>
      <p:sp>
        <p:nvSpPr>
          <p:cNvPr id="7" name="TextBox 6">
            <a:extLst>
              <a:ext uri="{FF2B5EF4-FFF2-40B4-BE49-F238E27FC236}">
                <a16:creationId xmlns:a16="http://schemas.microsoft.com/office/drawing/2014/main" id="{9DF145D2-5351-034E-A123-5C12039485A0}"/>
              </a:ext>
            </a:extLst>
          </p:cNvPr>
          <p:cNvSpPr txBox="1"/>
          <p:nvPr/>
        </p:nvSpPr>
        <p:spPr>
          <a:xfrm>
            <a:off x="4017363" y="1756117"/>
            <a:ext cx="6880486" cy="954107"/>
          </a:xfrm>
          <a:prstGeom prst="rect">
            <a:avLst/>
          </a:prstGeom>
          <a:noFill/>
        </p:spPr>
        <p:txBody>
          <a:bodyPr wrap="square" rtlCol="0">
            <a:spAutoFit/>
          </a:bodyPr>
          <a:lstStyle/>
          <a:p>
            <a:pPr algn="r"/>
            <a:r>
              <a:rPr lang="en-US" sz="2800" b="1" dirty="0">
                <a:solidFill>
                  <a:schemeClr val="accent5"/>
                </a:solidFill>
              </a:rPr>
              <a:t>3</a:t>
            </a:r>
            <a:r>
              <a:rPr lang="en-US" sz="2800" b="1" baseline="30000" dirty="0">
                <a:solidFill>
                  <a:schemeClr val="accent5"/>
                </a:solidFill>
              </a:rPr>
              <a:t>rd</a:t>
            </a:r>
            <a:r>
              <a:rPr lang="en-US" sz="2800" b="1" dirty="0">
                <a:solidFill>
                  <a:schemeClr val="accent5"/>
                </a:solidFill>
              </a:rPr>
              <a:t> Place National Winner</a:t>
            </a:r>
          </a:p>
          <a:p>
            <a:pPr algn="r"/>
            <a:r>
              <a:rPr lang="en-US" sz="2800" b="1" dirty="0">
                <a:solidFill>
                  <a:schemeClr val="accent5"/>
                </a:solidFill>
              </a:rPr>
              <a:t>3</a:t>
            </a:r>
            <a:r>
              <a:rPr lang="en-US" sz="2800" b="1" baseline="30000" dirty="0">
                <a:solidFill>
                  <a:schemeClr val="accent5"/>
                </a:solidFill>
              </a:rPr>
              <a:t>rd</a:t>
            </a:r>
            <a:r>
              <a:rPr lang="en-US" sz="2800" b="1" dirty="0">
                <a:solidFill>
                  <a:schemeClr val="accent5"/>
                </a:solidFill>
              </a:rPr>
              <a:t> Place Western Region Winner</a:t>
            </a:r>
          </a:p>
        </p:txBody>
      </p:sp>
      <p:sp>
        <p:nvSpPr>
          <p:cNvPr id="8" name="Title 1">
            <a:extLst>
              <a:ext uri="{FF2B5EF4-FFF2-40B4-BE49-F238E27FC236}">
                <a16:creationId xmlns:a16="http://schemas.microsoft.com/office/drawing/2014/main" id="{E4D160CA-E394-C641-BCE8-E1CCA8FF00C3}"/>
              </a:ext>
            </a:extLst>
          </p:cNvPr>
          <p:cNvSpPr txBox="1">
            <a:spLocks/>
          </p:cNvSpPr>
          <p:nvPr/>
        </p:nvSpPr>
        <p:spPr>
          <a:xfrm>
            <a:off x="3396521" y="3093885"/>
            <a:ext cx="7501328" cy="1325563"/>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000" kern="1200" baseline="0">
                <a:solidFill>
                  <a:schemeClr val="tx1"/>
                </a:solidFill>
                <a:latin typeface="Georgia" charset="0"/>
                <a:ea typeface="+mj-ea"/>
                <a:cs typeface="+mj-cs"/>
              </a:defRPr>
            </a:lvl1pPr>
          </a:lstStyle>
          <a:p>
            <a:pPr algn="r"/>
            <a:r>
              <a:rPr lang="en-US" dirty="0"/>
              <a:t>Growing This! Oregon Garden Challenge Supports Schools and Teachers</a:t>
            </a:r>
          </a:p>
        </p:txBody>
      </p:sp>
      <p:sp>
        <p:nvSpPr>
          <p:cNvPr id="9" name="TextBox 8">
            <a:extLst>
              <a:ext uri="{FF2B5EF4-FFF2-40B4-BE49-F238E27FC236}">
                <a16:creationId xmlns:a16="http://schemas.microsoft.com/office/drawing/2014/main" id="{F88FF883-D04C-C84A-B42B-6E583725012D}"/>
              </a:ext>
            </a:extLst>
          </p:cNvPr>
          <p:cNvSpPr txBox="1"/>
          <p:nvPr/>
        </p:nvSpPr>
        <p:spPr>
          <a:xfrm>
            <a:off x="2338466" y="4409492"/>
            <a:ext cx="8559383" cy="1631216"/>
          </a:xfrm>
          <a:prstGeom prst="rect">
            <a:avLst/>
          </a:prstGeom>
          <a:noFill/>
        </p:spPr>
        <p:txBody>
          <a:bodyPr wrap="square" rtlCol="0">
            <a:spAutoFit/>
          </a:bodyPr>
          <a:lstStyle/>
          <a:p>
            <a:pPr algn="r"/>
            <a:r>
              <a:rPr lang="en-US" sz="2000" b="1" dirty="0"/>
              <a:t>Mandy Hatfield, Sally Bowman, Lauren Kraemer, Katie Ahern, Cheryl Kirk, Maureen Quinn, Kathy Bates, Jenny Boyle, Kristina Parry, Lauren Tobey, Christine </a:t>
            </a:r>
            <a:r>
              <a:rPr lang="en-US" sz="2000" b="1" dirty="0" err="1"/>
              <a:t>Mouzong</a:t>
            </a:r>
            <a:r>
              <a:rPr lang="en-US" sz="2000" b="1" dirty="0"/>
              <a:t>, Gail </a:t>
            </a:r>
            <a:r>
              <a:rPr lang="en-US" sz="2000" b="1" dirty="0" err="1"/>
              <a:t>Langellotto</a:t>
            </a:r>
            <a:r>
              <a:rPr lang="en-US" sz="2000" b="1" dirty="0"/>
              <a:t>, Brooke Edmunds, Hallie Cousineau, Carol Walsh, Lupita Zamora Estrada, Stephanie Russell, Joyce Senior Angulo, The Oregon Bee Project, Potato Commission, and Bi-Mart</a:t>
            </a:r>
            <a:endParaRPr lang="en-US" sz="2000" dirty="0"/>
          </a:p>
        </p:txBody>
      </p:sp>
      <p:pic>
        <p:nvPicPr>
          <p:cNvPr id="10" name="Content Placeholder 5" descr="Ribbon">
            <a:extLst>
              <a:ext uri="{FF2B5EF4-FFF2-40B4-BE49-F238E27FC236}">
                <a16:creationId xmlns:a16="http://schemas.microsoft.com/office/drawing/2014/main" id="{B3B6E389-73C1-4A40-AD23-594F5A93AF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7251" y="2053289"/>
            <a:ext cx="2860624" cy="2860624"/>
          </a:xfrm>
          <a:prstGeom prst="rect">
            <a:avLst/>
          </a:prstGeom>
        </p:spPr>
      </p:pic>
    </p:spTree>
    <p:extLst>
      <p:ext uri="{BB962C8B-B14F-4D97-AF65-F5344CB8AC3E}">
        <p14:creationId xmlns:p14="http://schemas.microsoft.com/office/powerpoint/2010/main" val="1288364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template-system_fonts" id="{9E81FE82-C39E-0140-9BE5-7D556A861CC2}" vid="{F2611B37-85E4-7640-AA70-E3E0903CF512}"/>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Presentation_template-system_fonts</Template>
  <TotalTime>25306</TotalTime>
  <Words>2084</Words>
  <Application>Microsoft Macintosh PowerPoint</Application>
  <PresentationFormat>Widescreen</PresentationFormat>
  <Paragraphs>226</Paragraphs>
  <Slides>28</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28</vt:i4>
      </vt:variant>
    </vt:vector>
  </HeadingPairs>
  <TitlesOfParts>
    <vt:vector size="38" baseType="lpstr">
      <vt:lpstr>Arial</vt:lpstr>
      <vt:lpstr>Calibri</vt:lpstr>
      <vt:lpstr>Calibri Light</vt:lpstr>
      <vt:lpstr>Cambria</vt:lpstr>
      <vt:lpstr>Georgia</vt:lpstr>
      <vt:lpstr>Impact</vt:lpstr>
      <vt:lpstr>Imprint MT Shadow</vt:lpstr>
      <vt:lpstr>Verdana</vt:lpstr>
      <vt:lpstr>Office Theme</vt:lpstr>
      <vt:lpstr>1_Office Theme</vt:lpstr>
      <vt:lpstr>Family &amp; Community Health Updates from Allison   Statewide FCH/SNAP-Ed Meeting  September 26, 2022</vt:lpstr>
      <vt:lpstr>PowerPoint Presentation</vt:lpstr>
      <vt:lpstr>NEAFCS Updates</vt:lpstr>
      <vt:lpstr>PowerPoint Presentation</vt:lpstr>
      <vt:lpstr>Mary W. Wells Memorial Diversity Award</vt:lpstr>
      <vt:lpstr>Extension Disaster Education Award</vt:lpstr>
      <vt:lpstr>Communications Newsletter Award</vt:lpstr>
      <vt:lpstr>School Wellness Award</vt:lpstr>
      <vt:lpstr>SNAP-Ed/EFNEP Educational Program Award</vt:lpstr>
      <vt:lpstr>Communications Educational Publications Award</vt:lpstr>
      <vt:lpstr>Family Health &amp; Wellness Award</vt:lpstr>
      <vt:lpstr>Innovative Youth Development Programming Award</vt:lpstr>
      <vt:lpstr>Community Partnership Award</vt:lpstr>
      <vt:lpstr>CPHHS All College Meeting</vt:lpstr>
      <vt:lpstr>Sharing Good News!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White House Conference on Hunger, Nutrition, and Health</vt:lpstr>
      <vt:lpstr>Extension Annual Conference </vt:lpstr>
      <vt:lpstr>Family &amp; Community Health Updates from Allison   Statewide FCH/SNAP-Ed Meeting  September 26,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Ovation</dc:title>
  <dc:creator>Microsoft Office User</dc:creator>
  <cp:lastModifiedBy>Myers, Allison E</cp:lastModifiedBy>
  <cp:revision>150</cp:revision>
  <dcterms:created xsi:type="dcterms:W3CDTF">2017-04-26T22:16:30Z</dcterms:created>
  <dcterms:modified xsi:type="dcterms:W3CDTF">2022-09-26T20:45:18Z</dcterms:modified>
</cp:coreProperties>
</file>