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33" r:id="rId5"/>
    <p:sldMasterId id="2147483745" r:id="rId6"/>
    <p:sldMasterId id="2147483778" r:id="rId7"/>
    <p:sldMasterId id="2147483791" r:id="rId8"/>
  </p:sldMasterIdLst>
  <p:notesMasterIdLst>
    <p:notesMasterId r:id="rId22"/>
  </p:notesMasterIdLst>
  <p:sldIdLst>
    <p:sldId id="321" r:id="rId9"/>
    <p:sldId id="320" r:id="rId10"/>
    <p:sldId id="257" r:id="rId11"/>
    <p:sldId id="332" r:id="rId12"/>
    <p:sldId id="258" r:id="rId13"/>
    <p:sldId id="265" r:id="rId14"/>
    <p:sldId id="266" r:id="rId15"/>
    <p:sldId id="333" r:id="rId16"/>
    <p:sldId id="287" r:id="rId17"/>
    <p:sldId id="271" r:id="rId18"/>
    <p:sldId id="273" r:id="rId19"/>
    <p:sldId id="274"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401" autoAdjust="0"/>
  </p:normalViewPr>
  <p:slideViewPr>
    <p:cSldViewPr snapToGrid="0">
      <p:cViewPr>
        <p:scale>
          <a:sx n="80" d="100"/>
          <a:sy n="80" d="100"/>
        </p:scale>
        <p:origin x="9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8005C-B5E0-4491-8D0A-2BE1817D7228}"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9EAAA-77DD-4DA6-BA4B-650A38BDECF8}" type="slidenum">
              <a:rPr lang="en-US" smtClean="0"/>
              <a:t>‹#›</a:t>
            </a:fld>
            <a:endParaRPr lang="en-US"/>
          </a:p>
        </p:txBody>
      </p:sp>
    </p:spTree>
    <p:extLst>
      <p:ext uri="{BB962C8B-B14F-4D97-AF65-F5344CB8AC3E}">
        <p14:creationId xmlns:p14="http://schemas.microsoft.com/office/powerpoint/2010/main" val="2362671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brief introduction to the WWE program</a:t>
            </a:r>
          </a:p>
          <a:p>
            <a:r>
              <a:rPr lang="en-US" dirty="0"/>
              <a:t>	- evidence-based walking program designed to meet people where they are at and help them get up and moving</a:t>
            </a:r>
          </a:p>
          <a:p>
            <a:r>
              <a:rPr lang="en-US" dirty="0"/>
              <a:t>	- Targeted for people living with chronic disease, such as arthritis, and chronic disease prevention. Open to all people of all abilities. </a:t>
            </a:r>
          </a:p>
          <a:p>
            <a:r>
              <a:rPr lang="en-US" dirty="0"/>
              <a:t>Today I will provide a brief program overview of WWE in Oregon, share some program updates, and also provide information on how you can become an instructor (or refresher for those already trained!)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CB2EC-0E85-4A92-B466-48BE831E9F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50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Athletics &amp; Fitness Association of America (AFAA)</a:t>
            </a:r>
            <a:endParaRPr/>
          </a:p>
        </p:txBody>
      </p:sp>
      <p:sp>
        <p:nvSpPr>
          <p:cNvPr id="949" name="Google Shape;94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10</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Outside organization – enter directly in Compass</a:t>
            </a:r>
            <a:endParaRPr dirty="0"/>
          </a:p>
          <a:p>
            <a:pPr marL="0" lvl="0" indent="0" algn="l" rtl="0">
              <a:spcBef>
                <a:spcPts val="0"/>
              </a:spcBef>
              <a:spcAft>
                <a:spcPts val="0"/>
              </a:spcAft>
              <a:buNone/>
            </a:pPr>
            <a:r>
              <a:rPr lang="en-US" dirty="0"/>
              <a:t>Reach out to me if you are not connected with Compass! (Outside org only)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Materials are available in English and Spanish</a:t>
            </a:r>
            <a:endParaRPr dirty="0"/>
          </a:p>
        </p:txBody>
      </p:sp>
      <p:sp>
        <p:nvSpPr>
          <p:cNvPr id="969" name="Google Shape;9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11</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WWE website/landing page… where you can find WWE forms, FAQs, etc. </a:t>
            </a:r>
            <a:endParaRPr/>
          </a:p>
        </p:txBody>
      </p:sp>
      <p:sp>
        <p:nvSpPr>
          <p:cNvPr id="979" name="Google Shape;97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12</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4:notes"/>
          <p:cNvSpPr>
            <a:spLocks noGrp="1" noRot="1" noChangeAspect="1"/>
          </p:cNvSpPr>
          <p:nvPr>
            <p:ph type="sldImg" idx="2"/>
          </p:nvPr>
        </p:nvSpPr>
        <p:spPr>
          <a:xfrm>
            <a:off x="868363" y="1254125"/>
            <a:ext cx="6007100" cy="33797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0" name="Google Shape;8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700"/>
              <a:buFont typeface="Arial"/>
              <a:buNone/>
            </a:pPr>
            <a:r>
              <a:rPr lang="en-US" sz="1700" dirty="0"/>
              <a:t>Questions?</a:t>
            </a:r>
            <a:endParaRPr sz="1700" dirty="0"/>
          </a:p>
        </p:txBody>
      </p:sp>
      <p:sp>
        <p:nvSpPr>
          <p:cNvPr id="851" name="Google Shape;8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Times"/>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400"/>
                <a:buFont typeface="Times"/>
                <a:buNone/>
                <a:tabLst/>
                <a:defRPr/>
              </a:pPr>
              <a:t>13</a:t>
            </a:fld>
            <a:endParaRPr kumimoji="0" sz="1400" b="0" i="0" u="none" strike="noStrike" kern="0" cap="none" spc="0" normalizeH="0" baseline="0" noProof="0">
              <a:ln>
                <a:noFill/>
              </a:ln>
              <a:solidFill>
                <a:srgbClr val="000000"/>
              </a:solidFill>
              <a:effectLst/>
              <a:uLnTx/>
              <a:uFillTx/>
              <a:latin typeface="Times"/>
              <a:ea typeface="Times"/>
              <a:cs typeface="Times"/>
              <a:sym typeface="Times"/>
            </a:endParaRPr>
          </a:p>
        </p:txBody>
      </p:sp>
    </p:spTree>
    <p:extLst>
      <p:ext uri="{BB962C8B-B14F-4D97-AF65-F5344CB8AC3E}">
        <p14:creationId xmlns:p14="http://schemas.microsoft.com/office/powerpoint/2010/main" val="22926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5CBAED3-79E1-42CA-B6DD-84BD11885C35}"/>
              </a:ext>
            </a:extLst>
          </p:cNvPr>
          <p:cNvSpPr>
            <a:spLocks noGrp="1" noRot="1" noChangeAspect="1" noChangeArrowheads="1" noTextEdit="1"/>
          </p:cNvSpPr>
          <p:nvPr>
            <p:ph type="sldImg"/>
          </p:nvPr>
        </p:nvSpPr>
        <p:spPr bwMode="auto">
          <a:xfrm>
            <a:off x="768350" y="1193800"/>
            <a:ext cx="5722938"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62252C-A18B-4346-B632-48712C3B9832}"/>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Walk With Ease is an evidence-based walking program, developed by the AF for people with arthritis and other chronic pain conditions. </a:t>
            </a:r>
          </a:p>
          <a:p>
            <a:pPr lvl="1"/>
            <a:r>
              <a:rPr lang="en-US" sz="1200" kern="1200" dirty="0">
                <a:solidFill>
                  <a:schemeClr val="tx1"/>
                </a:solidFill>
                <a:effectLst/>
                <a:latin typeface="+mn-lt"/>
                <a:ea typeface="+mn-ea"/>
                <a:cs typeface="+mn-cs"/>
              </a:rPr>
              <a:t>The program is available to everyone and can be beneficial to everyone! Anyone who is hoping to be more physically active can benefit from this program. (Don’t require arthritis diagnosis to participate)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program is proven to:</a:t>
            </a:r>
          </a:p>
          <a:p>
            <a:pPr lvl="1"/>
            <a:r>
              <a:rPr lang="en-US" sz="1200" kern="1200" dirty="0">
                <a:solidFill>
                  <a:schemeClr val="tx1"/>
                </a:solidFill>
                <a:effectLst/>
                <a:latin typeface="+mn-lt"/>
                <a:ea typeface="+mn-ea"/>
                <a:cs typeface="+mn-cs"/>
              </a:rPr>
              <a:t>Increase physical activity</a:t>
            </a:r>
          </a:p>
          <a:p>
            <a:pPr lvl="1"/>
            <a:r>
              <a:rPr lang="en-US" sz="1200" kern="1200" dirty="0">
                <a:solidFill>
                  <a:schemeClr val="tx1"/>
                </a:solidFill>
                <a:effectLst/>
                <a:latin typeface="+mn-lt"/>
                <a:ea typeface="+mn-ea"/>
                <a:cs typeface="+mn-cs"/>
              </a:rPr>
              <a:t>Decrease pain and fatigue</a:t>
            </a:r>
          </a:p>
          <a:p>
            <a:pPr lvl="1"/>
            <a:r>
              <a:rPr lang="en-US" sz="1200" kern="1200" dirty="0">
                <a:solidFill>
                  <a:schemeClr val="tx1"/>
                </a:solidFill>
                <a:effectLst/>
                <a:latin typeface="+mn-lt"/>
                <a:ea typeface="+mn-ea"/>
                <a:cs typeface="+mn-cs"/>
              </a:rPr>
              <a:t>Increase physical abilities and walking endurance</a:t>
            </a:r>
          </a:p>
          <a:p>
            <a:r>
              <a:rPr lang="en-US" sz="1200" kern="1200" dirty="0">
                <a:solidFill>
                  <a:schemeClr val="tx1"/>
                </a:solidFill>
                <a:effectLst/>
                <a:latin typeface="+mn-lt"/>
                <a:ea typeface="+mn-ea"/>
                <a:cs typeface="+mn-cs"/>
              </a:rPr>
              <a:t>Help make lifestyle changes</a:t>
            </a:r>
            <a:endParaRPr lang="en-US" altLang="en-US" sz="1800" dirty="0"/>
          </a:p>
        </p:txBody>
      </p:sp>
      <p:sp>
        <p:nvSpPr>
          <p:cNvPr id="14340" name="Slide Number Placeholder 3">
            <a:extLst>
              <a:ext uri="{FF2B5EF4-FFF2-40B4-BE49-F238E27FC236}">
                <a16:creationId xmlns:a16="http://schemas.microsoft.com/office/drawing/2014/main" id="{75AAAF0B-E527-4031-B7A4-1C29670559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panose="02020603050405020304" pitchFamily="18" charset="0"/>
              </a:defRPr>
            </a:lvl1pPr>
            <a:lvl2pPr marL="765610" indent="-294465">
              <a:defRPr sz="2500">
                <a:solidFill>
                  <a:schemeClr val="tx1"/>
                </a:solidFill>
                <a:latin typeface="Times" panose="02020603050405020304" pitchFamily="18" charset="0"/>
              </a:defRPr>
            </a:lvl2pPr>
            <a:lvl3pPr marL="1177862" indent="-235572">
              <a:defRPr sz="2500">
                <a:solidFill>
                  <a:schemeClr val="tx1"/>
                </a:solidFill>
                <a:latin typeface="Times" panose="02020603050405020304" pitchFamily="18" charset="0"/>
              </a:defRPr>
            </a:lvl3pPr>
            <a:lvl4pPr marL="1649006" indent="-235572">
              <a:defRPr sz="2500">
                <a:solidFill>
                  <a:schemeClr val="tx1"/>
                </a:solidFill>
                <a:latin typeface="Times" panose="02020603050405020304" pitchFamily="18" charset="0"/>
              </a:defRPr>
            </a:lvl4pPr>
            <a:lvl5pPr marL="2120151" indent="-235572">
              <a:defRPr sz="2500">
                <a:solidFill>
                  <a:schemeClr val="tx1"/>
                </a:solidFill>
                <a:latin typeface="Times" panose="02020603050405020304" pitchFamily="18" charset="0"/>
              </a:defRPr>
            </a:lvl5pPr>
            <a:lvl6pPr marL="2591295" indent="-235572" eaLnBrk="0" fontAlgn="base" hangingPunct="0">
              <a:spcBef>
                <a:spcPct val="0"/>
              </a:spcBef>
              <a:spcAft>
                <a:spcPct val="0"/>
              </a:spcAft>
              <a:defRPr sz="2500">
                <a:solidFill>
                  <a:schemeClr val="tx1"/>
                </a:solidFill>
                <a:latin typeface="Times" panose="02020603050405020304" pitchFamily="18" charset="0"/>
              </a:defRPr>
            </a:lvl6pPr>
            <a:lvl7pPr marL="3062440" indent="-235572" eaLnBrk="0" fontAlgn="base" hangingPunct="0">
              <a:spcBef>
                <a:spcPct val="0"/>
              </a:spcBef>
              <a:spcAft>
                <a:spcPct val="0"/>
              </a:spcAft>
              <a:defRPr sz="2500">
                <a:solidFill>
                  <a:schemeClr val="tx1"/>
                </a:solidFill>
                <a:latin typeface="Times" panose="02020603050405020304" pitchFamily="18" charset="0"/>
              </a:defRPr>
            </a:lvl7pPr>
            <a:lvl8pPr marL="3533585" indent="-235572" eaLnBrk="0" fontAlgn="base" hangingPunct="0">
              <a:spcBef>
                <a:spcPct val="0"/>
              </a:spcBef>
              <a:spcAft>
                <a:spcPct val="0"/>
              </a:spcAft>
              <a:defRPr sz="2500">
                <a:solidFill>
                  <a:schemeClr val="tx1"/>
                </a:solidFill>
                <a:latin typeface="Times" panose="02020603050405020304" pitchFamily="18" charset="0"/>
              </a:defRPr>
            </a:lvl8pPr>
            <a:lvl9pPr marL="4004729" indent="-235572"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42289" rtl="0" eaLnBrk="0" fontAlgn="base" latinLnBrk="0" hangingPunct="0">
              <a:lnSpc>
                <a:spcPct val="100000"/>
              </a:lnSpc>
              <a:spcBef>
                <a:spcPct val="0"/>
              </a:spcBef>
              <a:spcAft>
                <a:spcPct val="0"/>
              </a:spcAft>
              <a:buClrTx/>
              <a:buSzTx/>
              <a:buFontTx/>
              <a:buNone/>
              <a:tabLst/>
              <a:defRPr/>
            </a:pPr>
            <a:fld id="{8B787435-7CAC-4308-8C12-D9416A2C0D11}" type="slidenum">
              <a:rPr kumimoji="0" lang="en-US" altLang="en-US" sz="13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42289" rtl="0" eaLnBrk="0" fontAlgn="base" latinLnBrk="0" hangingPunct="0">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dirty="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5786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5CBAED3-79E1-42CA-B6DD-84BD11885C35}"/>
              </a:ext>
            </a:extLst>
          </p:cNvPr>
          <p:cNvSpPr>
            <a:spLocks noGrp="1" noRot="1" noChangeAspect="1" noChangeArrowheads="1" noTextEdit="1"/>
          </p:cNvSpPr>
          <p:nvPr>
            <p:ph type="sldImg"/>
          </p:nvPr>
        </p:nvSpPr>
        <p:spPr bwMode="auto">
          <a:xfrm>
            <a:off x="768350" y="1193800"/>
            <a:ext cx="5722938"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62252C-A18B-4346-B632-48712C3B9832}"/>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I’d like to start by discussing the different</a:t>
            </a:r>
            <a:r>
              <a:rPr lang="en-US" sz="1600" baseline="0" dirty="0"/>
              <a:t> formats that Walk With Ease is taught in. </a:t>
            </a:r>
            <a:r>
              <a:rPr lang="en-US" sz="1600" dirty="0"/>
              <a:t>In Oregon, there are three versions of the program. [List formats]. I’m going to go</a:t>
            </a:r>
            <a:r>
              <a:rPr lang="en-US" sz="1600" baseline="0" dirty="0"/>
              <a:t> through each of these formats in the following slides but we will focus primarily on the virtual program during this session.</a:t>
            </a:r>
            <a:endParaRPr lang="en-US" sz="1600" dirty="0"/>
          </a:p>
          <a:p>
            <a:endParaRPr lang="en-US" sz="1600" dirty="0"/>
          </a:p>
          <a:p>
            <a:r>
              <a:rPr lang="en-US" sz="1600" dirty="0"/>
              <a:t>OSU Extension serves as the “hub” for WWE in Oregon. We partner with the Oregon Health Authority and have CDC Arthritis Funds to support implementation of the program. We just received news we received funding from the CDC for the next 5 years! We are also a recent sub-awardee of an Administration for Community Living grant. We deliver in-person classes throughout the state through local Extension offices and faculty/staff and we also support community organizations that lead the program. (Such as churches, community centers, senior centers, healthcare clinics, hospitals and more). </a:t>
            </a:r>
          </a:p>
          <a:p>
            <a:endParaRPr lang="en-US" sz="1600" dirty="0"/>
          </a:p>
          <a:p>
            <a:pPr marL="0" marR="0" lvl="0" indent="0" algn="l" defTabSz="942289" rtl="0" eaLnBrk="1" fontAlgn="auto" latinLnBrk="0" hangingPunct="1">
              <a:lnSpc>
                <a:spcPct val="100000"/>
              </a:lnSpc>
              <a:spcBef>
                <a:spcPts val="0"/>
              </a:spcBef>
              <a:spcAft>
                <a:spcPts val="0"/>
              </a:spcAft>
              <a:buClrTx/>
              <a:buSzTx/>
              <a:buFontTx/>
              <a:buNone/>
              <a:tabLst/>
              <a:defRPr/>
            </a:pPr>
            <a:r>
              <a:rPr lang="en-US" sz="1600" dirty="0"/>
              <a:t>WWE is bilingual (English &amp; Spanish) </a:t>
            </a:r>
            <a:r>
              <a:rPr lang="en-US" sz="1600" dirty="0" err="1"/>
              <a:t>Camine</a:t>
            </a:r>
            <a:r>
              <a:rPr lang="en-US" sz="1600" dirty="0"/>
              <a:t> Con Gusto</a:t>
            </a:r>
          </a:p>
          <a:p>
            <a:pPr defTabSz="942289"/>
            <a:endParaRPr lang="en-US" sz="1600" dirty="0"/>
          </a:p>
          <a:p>
            <a:pPr>
              <a:buFont typeface="Arial" panose="020B0604020202020204" pitchFamily="34" charset="0"/>
              <a:buNone/>
              <a:defRPr/>
            </a:pPr>
            <a:endParaRPr lang="en-US" altLang="en-US" sz="1600" dirty="0"/>
          </a:p>
        </p:txBody>
      </p:sp>
      <p:sp>
        <p:nvSpPr>
          <p:cNvPr id="14340" name="Slide Number Placeholder 3">
            <a:extLst>
              <a:ext uri="{FF2B5EF4-FFF2-40B4-BE49-F238E27FC236}">
                <a16:creationId xmlns:a16="http://schemas.microsoft.com/office/drawing/2014/main" id="{75AAAF0B-E527-4031-B7A4-1C29670559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panose="02020603050405020304" pitchFamily="18" charset="0"/>
              </a:defRPr>
            </a:lvl1pPr>
            <a:lvl2pPr marL="765610" indent="-294465">
              <a:defRPr sz="2500">
                <a:solidFill>
                  <a:schemeClr val="tx1"/>
                </a:solidFill>
                <a:latin typeface="Times" panose="02020603050405020304" pitchFamily="18" charset="0"/>
              </a:defRPr>
            </a:lvl2pPr>
            <a:lvl3pPr marL="1177862" indent="-235572">
              <a:defRPr sz="2500">
                <a:solidFill>
                  <a:schemeClr val="tx1"/>
                </a:solidFill>
                <a:latin typeface="Times" panose="02020603050405020304" pitchFamily="18" charset="0"/>
              </a:defRPr>
            </a:lvl3pPr>
            <a:lvl4pPr marL="1649006" indent="-235572">
              <a:defRPr sz="2500">
                <a:solidFill>
                  <a:schemeClr val="tx1"/>
                </a:solidFill>
                <a:latin typeface="Times" panose="02020603050405020304" pitchFamily="18" charset="0"/>
              </a:defRPr>
            </a:lvl4pPr>
            <a:lvl5pPr marL="2120151" indent="-235572">
              <a:defRPr sz="2500">
                <a:solidFill>
                  <a:schemeClr val="tx1"/>
                </a:solidFill>
                <a:latin typeface="Times" panose="02020603050405020304" pitchFamily="18" charset="0"/>
              </a:defRPr>
            </a:lvl5pPr>
            <a:lvl6pPr marL="2591295" indent="-235572" eaLnBrk="0" fontAlgn="base" hangingPunct="0">
              <a:spcBef>
                <a:spcPct val="0"/>
              </a:spcBef>
              <a:spcAft>
                <a:spcPct val="0"/>
              </a:spcAft>
              <a:defRPr sz="2500">
                <a:solidFill>
                  <a:schemeClr val="tx1"/>
                </a:solidFill>
                <a:latin typeface="Times" panose="02020603050405020304" pitchFamily="18" charset="0"/>
              </a:defRPr>
            </a:lvl6pPr>
            <a:lvl7pPr marL="3062440" indent="-235572" eaLnBrk="0" fontAlgn="base" hangingPunct="0">
              <a:spcBef>
                <a:spcPct val="0"/>
              </a:spcBef>
              <a:spcAft>
                <a:spcPct val="0"/>
              </a:spcAft>
              <a:defRPr sz="2500">
                <a:solidFill>
                  <a:schemeClr val="tx1"/>
                </a:solidFill>
                <a:latin typeface="Times" panose="02020603050405020304" pitchFamily="18" charset="0"/>
              </a:defRPr>
            </a:lvl7pPr>
            <a:lvl8pPr marL="3533585" indent="-235572" eaLnBrk="0" fontAlgn="base" hangingPunct="0">
              <a:spcBef>
                <a:spcPct val="0"/>
              </a:spcBef>
              <a:spcAft>
                <a:spcPct val="0"/>
              </a:spcAft>
              <a:defRPr sz="2500">
                <a:solidFill>
                  <a:schemeClr val="tx1"/>
                </a:solidFill>
                <a:latin typeface="Times" panose="02020603050405020304" pitchFamily="18" charset="0"/>
              </a:defRPr>
            </a:lvl8pPr>
            <a:lvl9pPr marL="4004729" indent="-235572"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42289" rtl="0" eaLnBrk="0" fontAlgn="base" latinLnBrk="0" hangingPunct="0">
              <a:lnSpc>
                <a:spcPct val="100000"/>
              </a:lnSpc>
              <a:spcBef>
                <a:spcPct val="0"/>
              </a:spcBef>
              <a:spcAft>
                <a:spcPct val="0"/>
              </a:spcAft>
              <a:buClrTx/>
              <a:buSzTx/>
              <a:buFontTx/>
              <a:buNone/>
              <a:tabLst/>
              <a:defRPr/>
            </a:pPr>
            <a:fld id="{8B787435-7CAC-4308-8C12-D9416A2C0D11}" type="slidenum">
              <a:rPr kumimoji="0" lang="en-US" altLang="en-US" sz="13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42289" rtl="0" eaLnBrk="0" fontAlgn="base" latinLnBrk="0" hangingPunct="0">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dirty="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72156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a:t>
            </a:r>
            <a:r>
              <a:rPr lang="en-US" baseline="0" dirty="0"/>
              <a:t> format of the program </a:t>
            </a:r>
          </a:p>
          <a:p>
            <a:endParaRPr lang="en-US" baseline="0" dirty="0"/>
          </a:p>
          <a:p>
            <a:r>
              <a:rPr lang="en-US" baseline="0" dirty="0"/>
              <a:t>Taught by OSU Extension AND community organizations </a:t>
            </a:r>
          </a:p>
          <a:p>
            <a:endParaRPr lang="en-US" baseline="0" dirty="0"/>
          </a:p>
          <a:p>
            <a:pPr marL="0" lvl="0" indent="0" algn="l" rtl="0">
              <a:spcBef>
                <a:spcPts val="0"/>
              </a:spcBef>
              <a:spcAft>
                <a:spcPts val="0"/>
              </a:spcAft>
              <a:buNone/>
            </a:pPr>
            <a:r>
              <a:rPr lang="en-US" dirty="0"/>
              <a:t>Sessions are broken into </a:t>
            </a:r>
            <a:r>
              <a:rPr lang="en-US" dirty="0" err="1"/>
              <a:t>lecturettes</a:t>
            </a:r>
            <a:r>
              <a:rPr lang="en-US" dirty="0"/>
              <a:t> and group walking</a:t>
            </a:r>
          </a:p>
          <a:p>
            <a:pPr marL="0" lvl="0" indent="0" algn="l" rtl="0">
              <a:spcBef>
                <a:spcPts val="0"/>
              </a:spcBef>
              <a:spcAft>
                <a:spcPts val="0"/>
              </a:spcAft>
              <a:buNone/>
            </a:pPr>
            <a:r>
              <a:rPr lang="en-US" dirty="0"/>
              <a:t>Starts with a </a:t>
            </a:r>
            <a:r>
              <a:rPr lang="en-US" dirty="0" err="1"/>
              <a:t>lecturette</a:t>
            </a:r>
            <a:r>
              <a:rPr lang="en-US" dirty="0"/>
              <a:t> that covers topics like goal setting, creating a walking plan and walking contract, overcoming barriers, and health education for symptom management. </a:t>
            </a:r>
          </a:p>
          <a:p>
            <a:pPr marL="0" lvl="0" indent="0" algn="l" rtl="0">
              <a:spcBef>
                <a:spcPts val="0"/>
              </a:spcBef>
              <a:spcAft>
                <a:spcPts val="0"/>
              </a:spcAft>
              <a:buNone/>
            </a:pPr>
            <a:r>
              <a:rPr lang="en-US" dirty="0"/>
              <a:t>Each session includes:</a:t>
            </a:r>
          </a:p>
          <a:p>
            <a:pPr marL="0" lvl="0" indent="0" algn="l" rtl="0">
              <a:spcBef>
                <a:spcPts val="0"/>
              </a:spcBef>
              <a:spcAft>
                <a:spcPts val="0"/>
              </a:spcAft>
              <a:buNone/>
            </a:pPr>
            <a:r>
              <a:rPr lang="en-US" dirty="0"/>
              <a:t>Informational mini-lectures &amp; health-related discussion topics</a:t>
            </a:r>
          </a:p>
          <a:p>
            <a:pPr marL="0" lvl="0" indent="0" algn="l" rtl="0">
              <a:spcBef>
                <a:spcPts val="0"/>
              </a:spcBef>
              <a:spcAft>
                <a:spcPts val="0"/>
              </a:spcAft>
              <a:buNone/>
            </a:pPr>
            <a:r>
              <a:rPr lang="en-US" dirty="0"/>
              <a:t>Managing chronic pain, goal setting, motivation, etc.</a:t>
            </a:r>
          </a:p>
          <a:p>
            <a:pPr marL="0" lvl="0" indent="0" algn="l" rtl="0">
              <a:spcBef>
                <a:spcPts val="0"/>
              </a:spcBef>
              <a:spcAft>
                <a:spcPts val="0"/>
              </a:spcAft>
              <a:buNone/>
            </a:pPr>
            <a:r>
              <a:rPr lang="en-US" dirty="0"/>
              <a:t>Group problem-solving and sharing</a:t>
            </a:r>
          </a:p>
          <a:p>
            <a:pPr marL="0" lvl="0" indent="0" algn="l" rtl="0">
              <a:spcBef>
                <a:spcPts val="0"/>
              </a:spcBef>
              <a:spcAft>
                <a:spcPts val="0"/>
              </a:spcAft>
              <a:buNone/>
            </a:pPr>
            <a:r>
              <a:rPr lang="en-US" dirty="0"/>
              <a:t>Warm up and cool downs including stretches and strengthening exercises</a:t>
            </a:r>
          </a:p>
          <a:p>
            <a:pPr marL="0" lvl="0" indent="0" algn="l" rtl="0">
              <a:spcBef>
                <a:spcPts val="0"/>
              </a:spcBef>
              <a:spcAft>
                <a:spcPts val="0"/>
              </a:spcAft>
              <a:buNone/>
            </a:pPr>
            <a:r>
              <a:rPr lang="en-US" dirty="0"/>
              <a:t>10-35 minute walking period &amp; self-paced group walks</a:t>
            </a:r>
          </a:p>
          <a:p>
            <a:pPr marL="0" lvl="0" indent="0" algn="l" rtl="0">
              <a:spcBef>
                <a:spcPts val="0"/>
              </a:spcBef>
              <a:spcAft>
                <a:spcPts val="0"/>
              </a:spcAft>
              <a:buNone/>
            </a:pPr>
            <a:r>
              <a:rPr lang="en-US" dirty="0"/>
              <a:t>Each session length varies – typically 60 minutes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346E-5655-4EDD-9ED3-07DEAE216A0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4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5CBAED3-79E1-42CA-B6DD-84BD11885C35}"/>
              </a:ext>
            </a:extLst>
          </p:cNvPr>
          <p:cNvSpPr>
            <a:spLocks noGrp="1" noRot="1" noChangeAspect="1" noChangeArrowheads="1" noTextEdit="1"/>
          </p:cNvSpPr>
          <p:nvPr>
            <p:ph type="sldImg"/>
          </p:nvPr>
        </p:nvSpPr>
        <p:spPr bwMode="auto">
          <a:xfrm>
            <a:off x="768350" y="1193800"/>
            <a:ext cx="5722938"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62252C-A18B-4346-B632-48712C3B9832}"/>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sz="1600" dirty="0"/>
              <a:t>Most groups meet once per week for six weeks. These sessions include health education on symptom management, establishing a walking program, stretching and strengthening exercises, and more. There is also time allotted for social connection. </a:t>
            </a:r>
          </a:p>
          <a:p>
            <a:pPr>
              <a:buFont typeface="Arial" panose="020B0604020202020204" pitchFamily="34" charset="0"/>
              <a:buNone/>
              <a:defRPr/>
            </a:pPr>
            <a:endParaRPr lang="en-US" sz="1600" dirty="0"/>
          </a:p>
          <a:p>
            <a:pPr>
              <a:buFont typeface="Arial" panose="020B0604020202020204" pitchFamily="34" charset="0"/>
              <a:buNone/>
              <a:defRPr/>
            </a:pPr>
            <a:r>
              <a:rPr lang="en-US" sz="1600" dirty="0"/>
              <a:t>Because the program is meeting virtually, participants walk independently throughout the week. </a:t>
            </a:r>
          </a:p>
          <a:p>
            <a:pPr>
              <a:buFont typeface="Arial" panose="020B0604020202020204" pitchFamily="34" charset="0"/>
              <a:buNone/>
              <a:defRPr/>
            </a:pPr>
            <a:endParaRPr lang="en-US" sz="1600" dirty="0"/>
          </a:p>
          <a:p>
            <a:pPr>
              <a:buFont typeface="Arial" panose="020B0604020202020204" pitchFamily="34" charset="0"/>
              <a:buNone/>
              <a:defRPr/>
            </a:pPr>
            <a:r>
              <a:rPr lang="en-US" sz="1600" dirty="0"/>
              <a:t>A WWE guidebook is mailed to all registered participants. </a:t>
            </a:r>
          </a:p>
          <a:p>
            <a:pPr>
              <a:buFont typeface="Arial" panose="020B0604020202020204" pitchFamily="34" charset="0"/>
              <a:buNone/>
              <a:defRPr/>
            </a:pPr>
            <a:endParaRPr lang="en-US" sz="1600" dirty="0"/>
          </a:p>
          <a:p>
            <a:pPr>
              <a:buFont typeface="Arial" panose="020B0604020202020204" pitchFamily="34" charset="0"/>
              <a:buNone/>
              <a:defRPr/>
            </a:pPr>
            <a:r>
              <a:rPr lang="en-US" sz="1600" dirty="0"/>
              <a:t>Benefits… social connection, trained leader, structure and accountability.</a:t>
            </a:r>
          </a:p>
        </p:txBody>
      </p:sp>
      <p:sp>
        <p:nvSpPr>
          <p:cNvPr id="14340" name="Slide Number Placeholder 3">
            <a:extLst>
              <a:ext uri="{FF2B5EF4-FFF2-40B4-BE49-F238E27FC236}">
                <a16:creationId xmlns:a16="http://schemas.microsoft.com/office/drawing/2014/main" id="{75AAAF0B-E527-4031-B7A4-1C29670559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panose="02020603050405020304" pitchFamily="18" charset="0"/>
              </a:defRPr>
            </a:lvl1pPr>
            <a:lvl2pPr marL="765610" indent="-294465">
              <a:defRPr sz="2500">
                <a:solidFill>
                  <a:schemeClr val="tx1"/>
                </a:solidFill>
                <a:latin typeface="Times" panose="02020603050405020304" pitchFamily="18" charset="0"/>
              </a:defRPr>
            </a:lvl2pPr>
            <a:lvl3pPr marL="1177862" indent="-235572">
              <a:defRPr sz="2500">
                <a:solidFill>
                  <a:schemeClr val="tx1"/>
                </a:solidFill>
                <a:latin typeface="Times" panose="02020603050405020304" pitchFamily="18" charset="0"/>
              </a:defRPr>
            </a:lvl3pPr>
            <a:lvl4pPr marL="1649006" indent="-235572">
              <a:defRPr sz="2500">
                <a:solidFill>
                  <a:schemeClr val="tx1"/>
                </a:solidFill>
                <a:latin typeface="Times" panose="02020603050405020304" pitchFamily="18" charset="0"/>
              </a:defRPr>
            </a:lvl4pPr>
            <a:lvl5pPr marL="2120151" indent="-235572">
              <a:defRPr sz="2500">
                <a:solidFill>
                  <a:schemeClr val="tx1"/>
                </a:solidFill>
                <a:latin typeface="Times" panose="02020603050405020304" pitchFamily="18" charset="0"/>
              </a:defRPr>
            </a:lvl5pPr>
            <a:lvl6pPr marL="2591295" indent="-235572" eaLnBrk="0" fontAlgn="base" hangingPunct="0">
              <a:spcBef>
                <a:spcPct val="0"/>
              </a:spcBef>
              <a:spcAft>
                <a:spcPct val="0"/>
              </a:spcAft>
              <a:defRPr sz="2500">
                <a:solidFill>
                  <a:schemeClr val="tx1"/>
                </a:solidFill>
                <a:latin typeface="Times" panose="02020603050405020304" pitchFamily="18" charset="0"/>
              </a:defRPr>
            </a:lvl6pPr>
            <a:lvl7pPr marL="3062440" indent="-235572" eaLnBrk="0" fontAlgn="base" hangingPunct="0">
              <a:spcBef>
                <a:spcPct val="0"/>
              </a:spcBef>
              <a:spcAft>
                <a:spcPct val="0"/>
              </a:spcAft>
              <a:defRPr sz="2500">
                <a:solidFill>
                  <a:schemeClr val="tx1"/>
                </a:solidFill>
                <a:latin typeface="Times" panose="02020603050405020304" pitchFamily="18" charset="0"/>
              </a:defRPr>
            </a:lvl7pPr>
            <a:lvl8pPr marL="3533585" indent="-235572" eaLnBrk="0" fontAlgn="base" hangingPunct="0">
              <a:spcBef>
                <a:spcPct val="0"/>
              </a:spcBef>
              <a:spcAft>
                <a:spcPct val="0"/>
              </a:spcAft>
              <a:defRPr sz="2500">
                <a:solidFill>
                  <a:schemeClr val="tx1"/>
                </a:solidFill>
                <a:latin typeface="Times" panose="02020603050405020304" pitchFamily="18" charset="0"/>
              </a:defRPr>
            </a:lvl8pPr>
            <a:lvl9pPr marL="4004729" indent="-235572"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42289" rtl="0" eaLnBrk="0" fontAlgn="base" latinLnBrk="0" hangingPunct="0">
              <a:lnSpc>
                <a:spcPct val="100000"/>
              </a:lnSpc>
              <a:spcBef>
                <a:spcPct val="0"/>
              </a:spcBef>
              <a:spcAft>
                <a:spcPct val="0"/>
              </a:spcAft>
              <a:buClrTx/>
              <a:buSzTx/>
              <a:buFontTx/>
              <a:buNone/>
              <a:tabLst/>
              <a:defRPr/>
            </a:pPr>
            <a:fld id="{8B787435-7CAC-4308-8C12-D9416A2C0D11}" type="slidenum">
              <a:rPr kumimoji="0" lang="en-US" altLang="en-US" sz="13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42289" rtl="0" eaLnBrk="0" fontAlgn="base" latinLnBrk="0" hangingPunct="0">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dirty="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39008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an entirely online and self-paced program.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Hosted online through the Osteoarthritis Action Alliance portal. Register online and create an account in the portal – they can choose to receive their workbook digitally or by mail.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Once participants register, they are encouraged to visit their portal account regularly to track their goals and walking minutes/time. The portal serves as a one-stop-shop for the WWE self-directed program. It has links to audio </a:t>
            </a:r>
            <a:r>
              <a:rPr lang="en-US" dirty="0" err="1"/>
              <a:t>lecturettes</a:t>
            </a:r>
            <a:r>
              <a:rPr lang="en-US" dirty="0"/>
              <a:t>, weekly videos, and other resources like self-tests, the walking contract, and class handouts.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Participants will also receive weekly support emails that remind them to track their minutes and provide additional links and resources, as well as homework and weekly challenges.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Some benefits of the program… </a:t>
            </a:r>
            <a:endParaRPr dirty="0"/>
          </a:p>
          <a:p>
            <a:pPr marL="0" lvl="0" indent="0" algn="l" rtl="0">
              <a:spcBef>
                <a:spcPts val="0"/>
              </a:spcBef>
              <a:spcAft>
                <a:spcPts val="0"/>
              </a:spcAft>
              <a:buNone/>
            </a:pPr>
            <a:r>
              <a:rPr lang="en-US" dirty="0"/>
              <a:t>Rolling registration – you can sign up at any time and you will be automatically enrolled in the program! Once they receive their book the program starts.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Completely independent study! It’s structured as a six week course but can be done at your own pace and on your own time. There’s no in-person meet up – the physical activity portion is also entirely independent. </a:t>
            </a:r>
            <a:endParaRPr dirty="0"/>
          </a:p>
          <a:p>
            <a:pPr marL="0" lvl="0" indent="0" algn="l" rtl="0">
              <a:spcBef>
                <a:spcPts val="0"/>
              </a:spcBef>
              <a:spcAft>
                <a:spcPts val="0"/>
              </a:spcAft>
              <a:buNone/>
            </a:pPr>
            <a:endParaRPr dirty="0"/>
          </a:p>
        </p:txBody>
      </p:sp>
      <p:sp>
        <p:nvSpPr>
          <p:cNvPr id="897" name="Google Shape;8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3bcc3ef9a3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3bcc3ef9a3_2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Portal completely bilingual in English and Spanish</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Since there are multiple ways to engage and connect participants to the WWE program, it is EASY to implement WWE in your communities (virtual/online options for rural communities)</a:t>
            </a:r>
          </a:p>
          <a:p>
            <a:pPr marL="0" lvl="0" indent="0" algn="l" rtl="0">
              <a:spcBef>
                <a:spcPts val="0"/>
              </a:spcBef>
              <a:spcAft>
                <a:spcPts val="0"/>
              </a:spcAft>
              <a:buNone/>
            </a:pPr>
            <a:endParaRPr dirty="0"/>
          </a:p>
        </p:txBody>
      </p:sp>
      <p:sp>
        <p:nvSpPr>
          <p:cNvPr id="906" name="Google Shape;906;g23bcc3ef9a3_2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frame it as an update - that you partnered with your older adult specialist in your county to deliver WWE and had an opportunity to share with the statewide group about the program and how Extension can support them. Maybe let county folks know there's a chance someone from the health dept will reach out to them and that the county health dept can be a valuable partner if they are interested in WWE. They aren't obligated to co-teach a class if someone reaches out but more as a heads up so that they aren't surprised and can share about the program/consider how they can support classes. At the very least they will know from this presentation how statewide Ext. supports WWE and can refer them to us</a:t>
            </a:r>
            <a:endParaRPr dirty="0"/>
          </a:p>
        </p:txBody>
      </p:sp>
      <p:sp>
        <p:nvSpPr>
          <p:cNvPr id="897" name="Google Shape;8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8</a:t>
            </a:fld>
            <a:endParaRPr kumimoji="0" sz="1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7606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4:notes"/>
          <p:cNvSpPr>
            <a:spLocks noGrp="1" noRot="1" noChangeAspect="1"/>
          </p:cNvSpPr>
          <p:nvPr>
            <p:ph type="sldImg" idx="2"/>
          </p:nvPr>
        </p:nvSpPr>
        <p:spPr>
          <a:xfrm>
            <a:off x="868363" y="1254125"/>
            <a:ext cx="6007100" cy="33797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0" name="Google Shape;8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700"/>
              <a:buFont typeface="Arial"/>
              <a:buNone/>
            </a:pPr>
            <a:r>
              <a:rPr lang="en-US" sz="1200" dirty="0"/>
              <a:t>If you think this is a good fit for your county, how do you get started?</a:t>
            </a:r>
          </a:p>
          <a:p>
            <a:pPr marL="0" lvl="0" indent="0" algn="l" rtl="0">
              <a:spcBef>
                <a:spcPts val="0"/>
              </a:spcBef>
              <a:spcAft>
                <a:spcPts val="0"/>
              </a:spcAft>
              <a:buClr>
                <a:schemeClr val="dk1"/>
              </a:buClr>
              <a:buSzPts val="1700"/>
              <a:buFont typeface="Arial"/>
              <a:buNone/>
            </a:pPr>
            <a:endParaRPr lang="en-US" sz="1200" dirty="0"/>
          </a:p>
          <a:p>
            <a:pPr marL="0" lvl="0" indent="0" algn="l" rtl="0">
              <a:spcBef>
                <a:spcPts val="0"/>
              </a:spcBef>
              <a:spcAft>
                <a:spcPts val="0"/>
              </a:spcAft>
              <a:buClr>
                <a:schemeClr val="dk1"/>
              </a:buClr>
              <a:buSzPts val="1700"/>
              <a:buFont typeface="Arial"/>
              <a:buNone/>
            </a:pPr>
            <a:r>
              <a:rPr lang="en-US" sz="1200" dirty="0"/>
              <a:t>Local OSU Extension offices may be able to help support.</a:t>
            </a:r>
          </a:p>
          <a:p>
            <a:pPr marL="0" lvl="0" indent="0" algn="l" rtl="0">
              <a:spcBef>
                <a:spcPts val="0"/>
              </a:spcBef>
              <a:spcAft>
                <a:spcPts val="0"/>
              </a:spcAft>
              <a:buClr>
                <a:schemeClr val="dk1"/>
              </a:buClr>
              <a:buSzPts val="1700"/>
              <a:buFont typeface="Arial"/>
              <a:buNone/>
            </a:pPr>
            <a:endParaRPr lang="en-US" sz="1200" dirty="0"/>
          </a:p>
          <a:p>
            <a:pPr marL="0" lvl="0" indent="0" algn="l" rtl="0">
              <a:spcBef>
                <a:spcPts val="0"/>
              </a:spcBef>
              <a:spcAft>
                <a:spcPts val="0"/>
              </a:spcAft>
              <a:buClr>
                <a:schemeClr val="dk1"/>
              </a:buClr>
              <a:buSzPts val="1700"/>
              <a:buFont typeface="Arial"/>
              <a:buNone/>
            </a:pPr>
            <a:r>
              <a:rPr lang="en-US" sz="1200" dirty="0"/>
              <a:t>Specialists can lead the class!</a:t>
            </a:r>
            <a:endParaRPr sz="1200" dirty="0"/>
          </a:p>
        </p:txBody>
      </p:sp>
      <p:sp>
        <p:nvSpPr>
          <p:cNvPr id="851" name="Google Shape;8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Times"/>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400"/>
                <a:buFont typeface="Times"/>
                <a:buNone/>
                <a:tabLst/>
                <a:defRPr/>
              </a:pPr>
              <a:t>9</a:t>
            </a:fld>
            <a:endParaRPr kumimoji="0" sz="1400" b="0" i="0" u="none" strike="noStrike" kern="0" cap="none" spc="0" normalizeH="0" baseline="0" noProof="0">
              <a:ln>
                <a:noFill/>
              </a:ln>
              <a:solidFill>
                <a:srgbClr val="000000"/>
              </a:solidFill>
              <a:effectLst/>
              <a:uLnTx/>
              <a:uFillTx/>
              <a:latin typeface="Times"/>
              <a:ea typeface="Times"/>
              <a:cs typeface="Times"/>
              <a:sym typeface="Times"/>
            </a:endParaRPr>
          </a:p>
        </p:txBody>
      </p:sp>
    </p:spTree>
    <p:extLst>
      <p:ext uri="{BB962C8B-B14F-4D97-AF65-F5344CB8AC3E}">
        <p14:creationId xmlns:p14="http://schemas.microsoft.com/office/powerpoint/2010/main" val="105735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A9F350-8092-4D09-9E77-5F7254DBFB3A}"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02672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9F350-8092-4D09-9E77-5F7254DBFB3A}"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4147704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 White - No Crest">
  <p:cSld name="Comparison - White - No Crest">
    <p:spTree>
      <p:nvGrpSpPr>
        <p:cNvPr id="1" name="Shape 290"/>
        <p:cNvGrpSpPr/>
        <p:nvPr/>
      </p:nvGrpSpPr>
      <p:grpSpPr>
        <a:xfrm>
          <a:off x="0" y="0"/>
          <a:ext cx="0" cy="0"/>
          <a:chOff x="0" y="0"/>
          <a:chExt cx="0" cy="0"/>
        </a:xfrm>
      </p:grpSpPr>
      <p:sp>
        <p:nvSpPr>
          <p:cNvPr id="291" name="Google Shape;291;p84"/>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8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8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4" name="Google Shape;294;p8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8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6" name="Google Shape;296;p8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84"/>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84"/>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1158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 Black - No Crest" type="titleOnly">
  <p:cSld name="Title Only - Black - No Crest">
    <p:spTree>
      <p:nvGrpSpPr>
        <p:cNvPr id="1" name="Shape 299"/>
        <p:cNvGrpSpPr/>
        <p:nvPr/>
      </p:nvGrpSpPr>
      <p:grpSpPr>
        <a:xfrm>
          <a:off x="0" y="0"/>
          <a:ext cx="0" cy="0"/>
          <a:chOff x="0" y="0"/>
          <a:chExt cx="0" cy="0"/>
        </a:xfrm>
      </p:grpSpPr>
      <p:sp>
        <p:nvSpPr>
          <p:cNvPr id="300" name="Google Shape;300;p85"/>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85"/>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85"/>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71531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 Orange - No Crest">
  <p:cSld name="Title Only - Orange - No Crest">
    <p:spTree>
      <p:nvGrpSpPr>
        <p:cNvPr id="1" name="Shape 304"/>
        <p:cNvGrpSpPr/>
        <p:nvPr/>
      </p:nvGrpSpPr>
      <p:grpSpPr>
        <a:xfrm>
          <a:off x="0" y="0"/>
          <a:ext cx="0" cy="0"/>
          <a:chOff x="0" y="0"/>
          <a:chExt cx="0" cy="0"/>
        </a:xfrm>
      </p:grpSpPr>
      <p:sp>
        <p:nvSpPr>
          <p:cNvPr id="305" name="Google Shape;305;p86"/>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8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8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72147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 White - No Crest">
  <p:cSld name="Title Only - White - No Crest">
    <p:spTree>
      <p:nvGrpSpPr>
        <p:cNvPr id="1" name="Shape 309"/>
        <p:cNvGrpSpPr/>
        <p:nvPr/>
      </p:nvGrpSpPr>
      <p:grpSpPr>
        <a:xfrm>
          <a:off x="0" y="0"/>
          <a:ext cx="0" cy="0"/>
          <a:chOff x="0" y="0"/>
          <a:chExt cx="0" cy="0"/>
        </a:xfrm>
      </p:grpSpPr>
      <p:sp>
        <p:nvSpPr>
          <p:cNvPr id="310" name="Google Shape;310;p87"/>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87"/>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7"/>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6810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 Black - No Crest" type="blank">
  <p:cSld name="Blank - Black - No Crest">
    <p:spTree>
      <p:nvGrpSpPr>
        <p:cNvPr id="1" name="Shape 314"/>
        <p:cNvGrpSpPr/>
        <p:nvPr/>
      </p:nvGrpSpPr>
      <p:grpSpPr>
        <a:xfrm>
          <a:off x="0" y="0"/>
          <a:ext cx="0" cy="0"/>
          <a:chOff x="0" y="0"/>
          <a:chExt cx="0" cy="0"/>
        </a:xfrm>
      </p:grpSpPr>
      <p:sp>
        <p:nvSpPr>
          <p:cNvPr id="315" name="Google Shape;315;p88"/>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88"/>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88"/>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1995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 Orange - No Crest">
  <p:cSld name="Blank - Orange - No Crest">
    <p:spTree>
      <p:nvGrpSpPr>
        <p:cNvPr id="1" name="Shape 318"/>
        <p:cNvGrpSpPr/>
        <p:nvPr/>
      </p:nvGrpSpPr>
      <p:grpSpPr>
        <a:xfrm>
          <a:off x="0" y="0"/>
          <a:ext cx="0" cy="0"/>
          <a:chOff x="0" y="0"/>
          <a:chExt cx="0" cy="0"/>
        </a:xfrm>
      </p:grpSpPr>
      <p:sp>
        <p:nvSpPr>
          <p:cNvPr id="319" name="Google Shape;319;p89"/>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89"/>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89"/>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2733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 White - No Crest">
  <p:cSld name="Blank - White - No Crest">
    <p:spTree>
      <p:nvGrpSpPr>
        <p:cNvPr id="1" name="Shape 322"/>
        <p:cNvGrpSpPr/>
        <p:nvPr/>
      </p:nvGrpSpPr>
      <p:grpSpPr>
        <a:xfrm>
          <a:off x="0" y="0"/>
          <a:ext cx="0" cy="0"/>
          <a:chOff x="0" y="0"/>
          <a:chExt cx="0" cy="0"/>
        </a:xfrm>
      </p:grpSpPr>
      <p:sp>
        <p:nvSpPr>
          <p:cNvPr id="323" name="Google Shape;323;p90"/>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90"/>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0"/>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9833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 Black - No Crest" type="objTx">
  <p:cSld name="Content with Caption - Black - No Crest">
    <p:spTree>
      <p:nvGrpSpPr>
        <p:cNvPr id="1" name="Shape 326"/>
        <p:cNvGrpSpPr/>
        <p:nvPr/>
      </p:nvGrpSpPr>
      <p:grpSpPr>
        <a:xfrm>
          <a:off x="0" y="0"/>
          <a:ext cx="0" cy="0"/>
          <a:chOff x="0" y="0"/>
          <a:chExt cx="0" cy="0"/>
        </a:xfrm>
      </p:grpSpPr>
      <p:sp>
        <p:nvSpPr>
          <p:cNvPr id="327" name="Google Shape;327;p91"/>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0" name="Google Shape;330;p9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1" name="Google Shape;331;p91"/>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1"/>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40469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with Caption - Orange - No Crest">
  <p:cSld name="Content with Caption - Orange - No Crest">
    <p:spTree>
      <p:nvGrpSpPr>
        <p:cNvPr id="1" name="Shape 333"/>
        <p:cNvGrpSpPr/>
        <p:nvPr/>
      </p:nvGrpSpPr>
      <p:grpSpPr>
        <a:xfrm>
          <a:off x="0" y="0"/>
          <a:ext cx="0" cy="0"/>
          <a:chOff x="0" y="0"/>
          <a:chExt cx="0" cy="0"/>
        </a:xfrm>
      </p:grpSpPr>
      <p:sp>
        <p:nvSpPr>
          <p:cNvPr id="334" name="Google Shape;334;p92"/>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9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7" name="Google Shape;337;p9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8" name="Google Shape;338;p92"/>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92"/>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268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icture with Caption - Black - No Crest" type="picTx">
  <p:cSld name="Picture with Caption - Black - No Crest">
    <p:spTree>
      <p:nvGrpSpPr>
        <p:cNvPr id="1" name="Shape 347"/>
        <p:cNvGrpSpPr/>
        <p:nvPr/>
      </p:nvGrpSpPr>
      <p:grpSpPr>
        <a:xfrm>
          <a:off x="0" y="0"/>
          <a:ext cx="0" cy="0"/>
          <a:chOff x="0" y="0"/>
          <a:chExt cx="0" cy="0"/>
        </a:xfrm>
      </p:grpSpPr>
      <p:sp>
        <p:nvSpPr>
          <p:cNvPr id="348" name="Google Shape;348;p94"/>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0" name="Google Shape;350;p94"/>
          <p:cNvSpPr>
            <a:spLocks noGrp="1"/>
          </p:cNvSpPr>
          <p:nvPr>
            <p:ph type="pic" idx="2"/>
          </p:nvPr>
        </p:nvSpPr>
        <p:spPr>
          <a:xfrm>
            <a:off x="5183188" y="987425"/>
            <a:ext cx="6172200" cy="4873625"/>
          </a:xfrm>
          <a:prstGeom prst="rect">
            <a:avLst/>
          </a:prstGeom>
          <a:noFill/>
          <a:ln>
            <a:noFill/>
          </a:ln>
        </p:spPr>
      </p:sp>
      <p:sp>
        <p:nvSpPr>
          <p:cNvPr id="351" name="Google Shape;351;p9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2" name="Google Shape;352;p94"/>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4"/>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909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9F350-8092-4D09-9E77-5F7254DBFB3A}"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1655974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icture with Caption - Orange - No Crest">
  <p:cSld name="Picture with Caption - Orange - No Crest">
    <p:spTree>
      <p:nvGrpSpPr>
        <p:cNvPr id="1" name="Shape 354"/>
        <p:cNvGrpSpPr/>
        <p:nvPr/>
      </p:nvGrpSpPr>
      <p:grpSpPr>
        <a:xfrm>
          <a:off x="0" y="0"/>
          <a:ext cx="0" cy="0"/>
          <a:chOff x="0" y="0"/>
          <a:chExt cx="0" cy="0"/>
        </a:xfrm>
      </p:grpSpPr>
      <p:sp>
        <p:nvSpPr>
          <p:cNvPr id="355" name="Google Shape;355;p95"/>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5"/>
          <p:cNvSpPr>
            <a:spLocks noGrp="1"/>
          </p:cNvSpPr>
          <p:nvPr>
            <p:ph type="pic" idx="2"/>
          </p:nvPr>
        </p:nvSpPr>
        <p:spPr>
          <a:xfrm>
            <a:off x="5183188" y="987425"/>
            <a:ext cx="6172200" cy="4873625"/>
          </a:xfrm>
          <a:prstGeom prst="rect">
            <a:avLst/>
          </a:prstGeom>
          <a:noFill/>
          <a:ln>
            <a:noFill/>
          </a:ln>
        </p:spPr>
      </p:sp>
      <p:sp>
        <p:nvSpPr>
          <p:cNvPr id="358" name="Google Shape;358;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9" name="Google Shape;359;p95"/>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95"/>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9646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icture with Caption - White - No Crest">
  <p:cSld name="Picture with Caption - White - No Crest">
    <p:spTree>
      <p:nvGrpSpPr>
        <p:cNvPr id="1" name="Shape 361"/>
        <p:cNvGrpSpPr/>
        <p:nvPr/>
      </p:nvGrpSpPr>
      <p:grpSpPr>
        <a:xfrm>
          <a:off x="0" y="0"/>
          <a:ext cx="0" cy="0"/>
          <a:chOff x="0" y="0"/>
          <a:chExt cx="0" cy="0"/>
        </a:xfrm>
      </p:grpSpPr>
      <p:sp>
        <p:nvSpPr>
          <p:cNvPr id="362" name="Google Shape;362;p96"/>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ufina"/>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96"/>
          <p:cNvSpPr>
            <a:spLocks noGrp="1"/>
          </p:cNvSpPr>
          <p:nvPr>
            <p:ph type="pic" idx="2"/>
          </p:nvPr>
        </p:nvSpPr>
        <p:spPr>
          <a:xfrm>
            <a:off x="5183188" y="987425"/>
            <a:ext cx="6172200" cy="4873625"/>
          </a:xfrm>
          <a:prstGeom prst="rect">
            <a:avLst/>
          </a:prstGeom>
          <a:noFill/>
          <a:ln>
            <a:noFill/>
          </a:ln>
        </p:spPr>
      </p:sp>
      <p:sp>
        <p:nvSpPr>
          <p:cNvPr id="365" name="Google Shape;365;p9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6" name="Google Shape;366;p9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9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529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0932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2033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9081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9643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7473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9"/>
        <p:cNvGrpSpPr/>
        <p:nvPr/>
      </p:nvGrpSpPr>
      <p:grpSpPr>
        <a:xfrm>
          <a:off x="0" y="0"/>
          <a:ext cx="0" cy="0"/>
          <a:chOff x="0" y="0"/>
          <a:chExt cx="0" cy="0"/>
        </a:xfrm>
      </p:grpSpPr>
      <p:sp>
        <p:nvSpPr>
          <p:cNvPr id="120" name="Google Shape;120;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5566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4940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047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EA9B-B753-C648-948A-EB5FE851A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97393B-1961-9147-8D2F-72FF0161D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D25C80-12B9-B846-ABFD-AD2AEDF8B10A}"/>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FEB527DB-78E9-0C44-BF8A-34A6D45FE5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B1E779-2259-0244-A03F-95BA3F1BBA48}"/>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684812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4"/>
          <p:cNvSpPr>
            <a:spLocks noGrp="1"/>
          </p:cNvSpPr>
          <p:nvPr>
            <p:ph type="pic" idx="2"/>
          </p:nvPr>
        </p:nvSpPr>
        <p:spPr>
          <a:xfrm>
            <a:off x="5183188" y="987425"/>
            <a:ext cx="6172200" cy="4873625"/>
          </a:xfrm>
          <a:prstGeom prst="rect">
            <a:avLst/>
          </a:prstGeom>
          <a:noFill/>
          <a:ln>
            <a:noFill/>
          </a:ln>
        </p:spPr>
      </p:sp>
      <p:sp>
        <p:nvSpPr>
          <p:cNvPr id="143" name="Google Shape;143;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4708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8455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75342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203405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9"/>
        <p:cNvGrpSpPr/>
        <p:nvPr/>
      </p:nvGrpSpPr>
      <p:grpSpPr>
        <a:xfrm>
          <a:off x="0" y="0"/>
          <a:ext cx="0" cy="0"/>
          <a:chOff x="0" y="0"/>
          <a:chExt cx="0" cy="0"/>
        </a:xfrm>
      </p:grpSpPr>
      <p:sp>
        <p:nvSpPr>
          <p:cNvPr id="450" name="Google Shape;4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2092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55"/>
        <p:cNvGrpSpPr/>
        <p:nvPr/>
      </p:nvGrpSpPr>
      <p:grpSpPr>
        <a:xfrm>
          <a:off x="0" y="0"/>
          <a:ext cx="0" cy="0"/>
          <a:chOff x="0" y="0"/>
          <a:chExt cx="0" cy="0"/>
        </a:xfrm>
      </p:grpSpPr>
      <p:sp>
        <p:nvSpPr>
          <p:cNvPr id="456" name="Google Shape;456;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8" name="Google Shape;45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5935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1"/>
        <p:cNvGrpSpPr/>
        <p:nvPr/>
      </p:nvGrpSpPr>
      <p:grpSpPr>
        <a:xfrm>
          <a:off x="0" y="0"/>
          <a:ext cx="0" cy="0"/>
          <a:chOff x="0" y="0"/>
          <a:chExt cx="0" cy="0"/>
        </a:xfrm>
      </p:grpSpPr>
      <p:sp>
        <p:nvSpPr>
          <p:cNvPr id="462" name="Google Shape;462;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3" name="Google Shape;463;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4" name="Google Shape;46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14475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7"/>
        <p:cNvGrpSpPr/>
        <p:nvPr/>
      </p:nvGrpSpPr>
      <p:grpSpPr>
        <a:xfrm>
          <a:off x="0" y="0"/>
          <a:ext cx="0" cy="0"/>
          <a:chOff x="0" y="0"/>
          <a:chExt cx="0" cy="0"/>
        </a:xfrm>
      </p:grpSpPr>
      <p:sp>
        <p:nvSpPr>
          <p:cNvPr id="468" name="Google Shape;46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9" name="Google Shape;469;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1435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4"/>
        <p:cNvGrpSpPr/>
        <p:nvPr/>
      </p:nvGrpSpPr>
      <p:grpSpPr>
        <a:xfrm>
          <a:off x="0" y="0"/>
          <a:ext cx="0" cy="0"/>
          <a:chOff x="0" y="0"/>
          <a:chExt cx="0" cy="0"/>
        </a:xfrm>
      </p:grpSpPr>
      <p:sp>
        <p:nvSpPr>
          <p:cNvPr id="475" name="Google Shape;4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9" name="Google Shape;4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50582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3"/>
        <p:cNvGrpSpPr/>
        <p:nvPr/>
      </p:nvGrpSpPr>
      <p:grpSpPr>
        <a:xfrm>
          <a:off x="0" y="0"/>
          <a:ext cx="0" cy="0"/>
          <a:chOff x="0" y="0"/>
          <a:chExt cx="0" cy="0"/>
        </a:xfrm>
      </p:grpSpPr>
      <p:sp>
        <p:nvSpPr>
          <p:cNvPr id="484" name="Google Shape;48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4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60BC-F6EB-F448-AEBF-27D7F2BA6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B2163D-A380-2C46-9A11-91895539B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46C66-1769-2D40-84EA-DBB9759D9847}"/>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FFE74D5D-DAEE-F442-81EE-28E1CDEA56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086689-3D58-0D4C-A7C4-6AA11779D688}"/>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37324988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8"/>
        <p:cNvGrpSpPr/>
        <p:nvPr/>
      </p:nvGrpSpPr>
      <p:grpSpPr>
        <a:xfrm>
          <a:off x="0" y="0"/>
          <a:ext cx="0" cy="0"/>
          <a:chOff x="0" y="0"/>
          <a:chExt cx="0" cy="0"/>
        </a:xfrm>
      </p:grpSpPr>
      <p:sp>
        <p:nvSpPr>
          <p:cNvPr id="489" name="Google Shape;48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5773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2"/>
        <p:cNvGrpSpPr/>
        <p:nvPr/>
      </p:nvGrpSpPr>
      <p:grpSpPr>
        <a:xfrm>
          <a:off x="0" y="0"/>
          <a:ext cx="0" cy="0"/>
          <a:chOff x="0" y="0"/>
          <a:chExt cx="0" cy="0"/>
        </a:xfrm>
      </p:grpSpPr>
      <p:sp>
        <p:nvSpPr>
          <p:cNvPr id="493" name="Google Shape;493;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5" name="Google Shape;495;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6" name="Google Shape;49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4620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9"/>
        <p:cNvGrpSpPr/>
        <p:nvPr/>
      </p:nvGrpSpPr>
      <p:grpSpPr>
        <a:xfrm>
          <a:off x="0" y="0"/>
          <a:ext cx="0" cy="0"/>
          <a:chOff x="0" y="0"/>
          <a:chExt cx="0" cy="0"/>
        </a:xfrm>
      </p:grpSpPr>
      <p:sp>
        <p:nvSpPr>
          <p:cNvPr id="500" name="Google Shape;500;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46"/>
          <p:cNvSpPr>
            <a:spLocks noGrp="1"/>
          </p:cNvSpPr>
          <p:nvPr>
            <p:ph type="pic" idx="2"/>
          </p:nvPr>
        </p:nvSpPr>
        <p:spPr>
          <a:xfrm>
            <a:off x="5183188" y="987425"/>
            <a:ext cx="6172200" cy="4873625"/>
          </a:xfrm>
          <a:prstGeom prst="rect">
            <a:avLst/>
          </a:prstGeom>
          <a:noFill/>
          <a:ln>
            <a:noFill/>
          </a:ln>
        </p:spPr>
      </p:sp>
      <p:sp>
        <p:nvSpPr>
          <p:cNvPr id="502" name="Google Shape;502;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3" name="Google Shape;50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48181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06"/>
        <p:cNvGrpSpPr/>
        <p:nvPr/>
      </p:nvGrpSpPr>
      <p:grpSpPr>
        <a:xfrm>
          <a:off x="0" y="0"/>
          <a:ext cx="0" cy="0"/>
          <a:chOff x="0" y="0"/>
          <a:chExt cx="0" cy="0"/>
        </a:xfrm>
      </p:grpSpPr>
      <p:sp>
        <p:nvSpPr>
          <p:cNvPr id="507" name="Google Shape;50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19213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12"/>
        <p:cNvGrpSpPr/>
        <p:nvPr/>
      </p:nvGrpSpPr>
      <p:grpSpPr>
        <a:xfrm>
          <a:off x="0" y="0"/>
          <a:ext cx="0" cy="0"/>
          <a:chOff x="0" y="0"/>
          <a:chExt cx="0" cy="0"/>
        </a:xfrm>
      </p:grpSpPr>
      <p:sp>
        <p:nvSpPr>
          <p:cNvPr id="513" name="Google Shape;513;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060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73D6-8653-9343-A6F2-8915B2E9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902E5-5E86-8A48-B650-50E8AA4B9A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4E142-50B4-D848-A3A3-690CF26CF2A1}"/>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BBD19AEA-F765-B840-83F9-5D74949E50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BDBE1B-F35D-744B-9203-1EACF0C7D7DC}"/>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337889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D16A-E7EA-794C-ABAF-ED5AE3D41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DAC41-5EF5-E44D-9089-78F9C0F4F1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2EC21A-17D1-144F-A87E-E51380B385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B0A67B-34CF-344E-AB5F-8CA5CF6D5844}"/>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6" name="Footer Placeholder 5">
            <a:extLst>
              <a:ext uri="{FF2B5EF4-FFF2-40B4-BE49-F238E27FC236}">
                <a16:creationId xmlns:a16="http://schemas.microsoft.com/office/drawing/2014/main" id="{CE3D26DB-5713-F24C-8A02-AC05621811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E4A2B6-0072-554C-A388-C4BA036B68FD}"/>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295829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BD24-50E9-7D4B-9DAB-8A8BB0322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FB1136-1966-4647-8E47-7173CAB10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C640BF-A55D-8E42-BC47-CBC34D6CD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C9D809-7713-B446-B6CF-B0BD5E30B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CFFE1-DE4A-7A41-9386-DB5DACC23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4BC498-1BD6-BE4D-B226-4D18464645C6}"/>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8" name="Footer Placeholder 7">
            <a:extLst>
              <a:ext uri="{FF2B5EF4-FFF2-40B4-BE49-F238E27FC236}">
                <a16:creationId xmlns:a16="http://schemas.microsoft.com/office/drawing/2014/main" id="{1577C2C9-5582-5145-94EB-70B7FBC296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D0B370-F69F-E341-A84D-46DF7BB05220}"/>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107083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62BD-9674-9E4E-9B12-29719108E3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9AA0DE-9BD6-E54D-91F7-383A471431BA}"/>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4" name="Footer Placeholder 3">
            <a:extLst>
              <a:ext uri="{FF2B5EF4-FFF2-40B4-BE49-F238E27FC236}">
                <a16:creationId xmlns:a16="http://schemas.microsoft.com/office/drawing/2014/main" id="{75B8B23F-7CFC-1F4D-9008-20E5178782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60FA0B-1855-B94E-BF9B-AF223FF9D4EB}"/>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140877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44C59-BC46-9C43-9855-412C3EBB7284}"/>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3" name="Footer Placeholder 2">
            <a:extLst>
              <a:ext uri="{FF2B5EF4-FFF2-40B4-BE49-F238E27FC236}">
                <a16:creationId xmlns:a16="http://schemas.microsoft.com/office/drawing/2014/main" id="{6FE6FA33-B217-FB40-8810-9BDDBDDAA1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A82C78-86C9-FA47-8DA9-672282D46E79}"/>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2084048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FBA8-2908-5C41-943D-05B45D184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9A9B06-2BEE-4C40-B2E0-0A156CFCE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65F2A-8E83-674A-95AE-7D1C4DA5D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EB9FB-8249-8D49-8069-37FA740BCC9D}"/>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6" name="Footer Placeholder 5">
            <a:extLst>
              <a:ext uri="{FF2B5EF4-FFF2-40B4-BE49-F238E27FC236}">
                <a16:creationId xmlns:a16="http://schemas.microsoft.com/office/drawing/2014/main" id="{F37AE576-ED35-9E4B-9C8B-E1CAEEBAF3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6B33BC-436F-3B4D-89CA-4C655601AB07}"/>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170071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A9F350-8092-4D09-9E77-5F7254DBFB3A}"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920523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E7DE-61A6-1943-B3EB-09ECD0CA4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26C461-236B-D14D-89EC-ED4304EB9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ADE435-04C9-B24C-9078-6FB07AB85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B2821-8DA5-7949-A8D6-40F683D7E259}"/>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6" name="Footer Placeholder 5">
            <a:extLst>
              <a:ext uri="{FF2B5EF4-FFF2-40B4-BE49-F238E27FC236}">
                <a16:creationId xmlns:a16="http://schemas.microsoft.com/office/drawing/2014/main" id="{89B27070-D174-A941-B0A8-D9CD5FD288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EE6E63-4F95-3641-81BB-8F8D0881157C}"/>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113839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2F9D-BAEE-374D-B201-17FE47CF1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8CC50-CD1E-9F49-A9E0-E1A2AC91E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CECF9-DF56-F84F-BD8A-05B4D49DCD33}"/>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E4F9E874-E9A9-FD44-8359-61F56647C2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15506C-B7A3-7443-9956-6B61BAE207BD}"/>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3721517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7653CC-9D18-AB45-8CD9-741A124D22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B38888-68D8-374C-915F-C553F1DFF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2555D-F60C-B44B-803B-019065E699BE}"/>
              </a:ext>
            </a:extLst>
          </p:cNvPr>
          <p:cNvSpPr>
            <a:spLocks noGrp="1"/>
          </p:cNvSpPr>
          <p:nvPr>
            <p:ph type="dt" sz="half" idx="10"/>
          </p:nvPr>
        </p:nvSpPr>
        <p:spPr/>
        <p:txBody>
          <a:body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2AED7B6C-2A5E-254B-8D33-CC216E46DE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0C04F9-2BBE-6B49-8073-CE8A0F2D228F}"/>
              </a:ext>
            </a:extLst>
          </p:cNvPr>
          <p:cNvSpPr>
            <a:spLocks noGrp="1"/>
          </p:cNvSpPr>
          <p:nvPr>
            <p:ph type="sldNum" sz="quarter" idx="12"/>
          </p:nvPr>
        </p:nvSpPr>
        <p:spPr/>
        <p:txBody>
          <a:bodyPr/>
          <a:lstStyle/>
          <a:p>
            <a:fld id="{82B7C299-ABD9-F548-9D28-9FE4D4F3500C}" type="slidenum">
              <a:rPr lang="en-US" smtClean="0"/>
              <a:t>‹#›</a:t>
            </a:fld>
            <a:endParaRPr lang="en-US" dirty="0"/>
          </a:p>
        </p:txBody>
      </p:sp>
    </p:spTree>
    <p:extLst>
      <p:ext uri="{BB962C8B-B14F-4D97-AF65-F5344CB8AC3E}">
        <p14:creationId xmlns:p14="http://schemas.microsoft.com/office/powerpoint/2010/main" val="103444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48" name="Content Placeholder 2"/>
          <p:cNvSpPr>
            <a:spLocks noGrp="1"/>
          </p:cNvSpPr>
          <p:nvPr>
            <p:ph idx="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Tree>
    <p:extLst>
      <p:ext uri="{BB962C8B-B14F-4D97-AF65-F5344CB8AC3E}">
        <p14:creationId xmlns:p14="http://schemas.microsoft.com/office/powerpoint/2010/main" val="2193317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139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48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56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455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42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058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A9F350-8092-4D09-9E77-5F7254DBFB3A}"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3810513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320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61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954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680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97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4242967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78695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41093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574545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07441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A9F350-8092-4D09-9E77-5F7254DBFB3A}"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757501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1297598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1596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383709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365163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1762093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8658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89078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4682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1233266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4439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A9F350-8092-4D09-9E77-5F7254DBFB3A}"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227430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6857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75157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823040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78436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1596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573252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42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734981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48838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00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A9F350-8092-4D09-9E77-5F7254DBFB3A}"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3887321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741138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3336917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025976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2968097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1127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charset="0"/>
                <a:ea typeface="Verdana" charset="0"/>
                <a:cs typeface="Verdana"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aseline="0">
                <a:latin typeface="+mn-lt"/>
                <a:ea typeface="Gill Sans" charset="0"/>
                <a:cs typeface="Gill Sans" charset="0"/>
              </a:defRPr>
            </a:lvl1pPr>
            <a:lvl2pPr>
              <a:defRPr baseline="0">
                <a:latin typeface="+mn-lt"/>
                <a:ea typeface="Gill Sans" charset="0"/>
                <a:cs typeface="Gill Sans" charset="0"/>
              </a:defRPr>
            </a:lvl2pPr>
            <a:lvl3pPr>
              <a:defRPr baseline="0">
                <a:latin typeface="+mn-lt"/>
                <a:ea typeface="Gill Sans" charset="0"/>
                <a:cs typeface="Gill Sans" charset="0"/>
              </a:defRPr>
            </a:lvl3pPr>
            <a:lvl4pPr>
              <a:defRPr baseline="0">
                <a:latin typeface="+mn-lt"/>
                <a:ea typeface="Gill Sans" charset="0"/>
                <a:cs typeface="Gill Sans" charset="0"/>
              </a:defRPr>
            </a:lvl4pPr>
            <a:lvl5pPr>
              <a:defRPr>
                <a:latin typeface="Gill Sans" charset="0"/>
                <a:ea typeface="Gill Sans" charset="0"/>
                <a:cs typeface="Gill Sans"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FADC53BF-6DBB-2443-AC70-CDB3689D7344}"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844E-059F-794C-8353-06B8A21B708F}" type="slidenum">
              <a:rPr lang="en-US" smtClean="0"/>
              <a:t>‹#›</a:t>
            </a:fld>
            <a:endParaRPr lang="en-US"/>
          </a:p>
        </p:txBody>
      </p:sp>
    </p:spTree>
    <p:extLst>
      <p:ext uri="{BB962C8B-B14F-4D97-AF65-F5344CB8AC3E}">
        <p14:creationId xmlns:p14="http://schemas.microsoft.com/office/powerpoint/2010/main" val="2535600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C0096-1860-4642-9CD2-0079EA5E7CD1}" type="datetimeFigureOut">
              <a:rPr lang="en-US" smtClean="0"/>
              <a:t>8/21/2023</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52294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CB212-36D9-BD43-9037-3403BB19B176}"/>
              </a:ext>
            </a:extLst>
          </p:cNvPr>
          <p:cNvSpPr>
            <a:spLocks noGrp="1"/>
          </p:cNvSpPr>
          <p:nvPr>
            <p:ph type="dt" sz="half" idx="10"/>
          </p:nvPr>
        </p:nvSpPr>
        <p:spPr/>
        <p:txBody>
          <a:bodyPr/>
          <a:lstStyle/>
          <a:p>
            <a:fld id="{4201A7B9-84B0-404A-9FD2-93A63061D903}" type="datetimeFigureOut">
              <a:rPr lang="en-US" smtClean="0"/>
              <a:t>8/21/2023</a:t>
            </a:fld>
            <a:endParaRPr lang="en-US"/>
          </a:p>
        </p:txBody>
      </p:sp>
      <p:sp>
        <p:nvSpPr>
          <p:cNvPr id="3" name="Footer Placeholder 2">
            <a:extLst>
              <a:ext uri="{FF2B5EF4-FFF2-40B4-BE49-F238E27FC236}">
                <a16:creationId xmlns:a16="http://schemas.microsoft.com/office/drawing/2014/main" id="{97ED468A-911D-D04A-902C-27067BB6F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733C7-C1AA-FA41-BCED-8C4895CEAE8F}"/>
              </a:ext>
            </a:extLst>
          </p:cNvPr>
          <p:cNvSpPr>
            <a:spLocks noGrp="1"/>
          </p:cNvSpPr>
          <p:nvPr>
            <p:ph type="sldNum" sz="quarter" idx="12"/>
          </p:nvPr>
        </p:nvSpPr>
        <p:spPr/>
        <p:txBody>
          <a:bodyPr/>
          <a:lstStyle/>
          <a:p>
            <a:fld id="{87C5AC59-F0F4-F740-9642-4B245389BCD3}" type="slidenum">
              <a:rPr lang="en-US" smtClean="0"/>
              <a:t>‹#›</a:t>
            </a:fld>
            <a:endParaRPr lang="en-US"/>
          </a:p>
        </p:txBody>
      </p:sp>
    </p:spTree>
    <p:extLst>
      <p:ext uri="{BB962C8B-B14F-4D97-AF65-F5344CB8AC3E}">
        <p14:creationId xmlns:p14="http://schemas.microsoft.com/office/powerpoint/2010/main" val="2647985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8/21/2023</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57896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316996" y="1187581"/>
            <a:ext cx="965796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767818" y="493443"/>
            <a:ext cx="6129867"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a:t>Title of Object</a:t>
            </a:r>
          </a:p>
        </p:txBody>
      </p:sp>
      <p:sp>
        <p:nvSpPr>
          <p:cNvPr id="4" name="Slide Number Placeholder 5"/>
          <p:cNvSpPr>
            <a:spLocks noGrp="1"/>
          </p:cNvSpPr>
          <p:nvPr userDrawn="1"/>
        </p:nvSpPr>
        <p:spPr>
          <a:xfrm>
            <a:off x="282106" y="6366846"/>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68971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9F350-8092-4D09-9E77-5F7254DBFB3A}"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4000988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689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558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33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824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156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164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600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471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106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A9F350-8092-4D09-9E77-5F7254DBFB3A}"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714308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BB79F-180B-4209-A005-A58C6A15BB1C}" type="datetimeFigureOut">
              <a:rPr lang="en-US">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01F18-0953-4CBE-A470-5CC53262BE2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89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 White - No Crest" type="title">
  <p:cSld name="Title Slide - White - No Crest">
    <p:spTree>
      <p:nvGrpSpPr>
        <p:cNvPr id="1" name="Shape 164"/>
        <p:cNvGrpSpPr/>
        <p:nvPr/>
      </p:nvGrpSpPr>
      <p:grpSpPr>
        <a:xfrm>
          <a:off x="0" y="0"/>
          <a:ext cx="0" cy="0"/>
          <a:chOff x="0" y="0"/>
          <a:chExt cx="0" cy="0"/>
        </a:xfrm>
      </p:grpSpPr>
      <p:sp>
        <p:nvSpPr>
          <p:cNvPr id="165" name="Google Shape;165;p29"/>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9"/>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9"/>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8" name="Google Shape;168;p29"/>
          <p:cNvPicPr preferRelativeResize="0"/>
          <p:nvPr/>
        </p:nvPicPr>
        <p:blipFill rotWithShape="1">
          <a:blip r:embed="rId2">
            <a:alphaModFix/>
          </a:blip>
          <a:srcRect/>
          <a:stretch/>
        </p:blipFill>
        <p:spPr>
          <a:xfrm>
            <a:off x="8350396" y="5347017"/>
            <a:ext cx="3483016" cy="1433781"/>
          </a:xfrm>
          <a:prstGeom prst="rect">
            <a:avLst/>
          </a:prstGeom>
          <a:noFill/>
          <a:ln>
            <a:noFill/>
          </a:ln>
        </p:spPr>
      </p:pic>
    </p:spTree>
    <p:extLst>
      <p:ext uri="{BB962C8B-B14F-4D97-AF65-F5344CB8AC3E}">
        <p14:creationId xmlns:p14="http://schemas.microsoft.com/office/powerpoint/2010/main" val="2844825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 White - No Crest" type="obj">
  <p:cSld name="Title and Content - White - No Crest">
    <p:spTree>
      <p:nvGrpSpPr>
        <p:cNvPr id="1" name="Shape 169"/>
        <p:cNvGrpSpPr/>
        <p:nvPr/>
      </p:nvGrpSpPr>
      <p:grpSpPr>
        <a:xfrm>
          <a:off x="0" y="0"/>
          <a:ext cx="0" cy="0"/>
          <a:chOff x="0" y="0"/>
          <a:chExt cx="0" cy="0"/>
        </a:xfrm>
      </p:grpSpPr>
      <p:sp>
        <p:nvSpPr>
          <p:cNvPr id="170" name="Google Shape;170;p30"/>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0"/>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30"/>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Arial"/>
                <a:ea typeface="Arial"/>
                <a:cs typeface="Arial"/>
                <a:sym typeface="Arial"/>
              </a:defRPr>
            </a:lvl1pPr>
            <a:lvl2pPr marL="0" lvl="1" indent="0" algn="l">
              <a:spcBef>
                <a:spcPts val="0"/>
              </a:spcBef>
              <a:buNone/>
              <a:defRPr sz="1200" b="0" i="0" u="none" strike="noStrike" cap="none">
                <a:solidFill>
                  <a:schemeClr val="dk1"/>
                </a:solidFill>
                <a:latin typeface="Arial"/>
                <a:ea typeface="Arial"/>
                <a:cs typeface="Arial"/>
                <a:sym typeface="Arial"/>
              </a:defRPr>
            </a:lvl2pPr>
            <a:lvl3pPr marL="0" lvl="2" indent="0" algn="l">
              <a:spcBef>
                <a:spcPts val="0"/>
              </a:spcBef>
              <a:buNone/>
              <a:defRPr sz="1200" b="0" i="0" u="none" strike="noStrike" cap="none">
                <a:solidFill>
                  <a:schemeClr val="dk1"/>
                </a:solidFill>
                <a:latin typeface="Arial"/>
                <a:ea typeface="Arial"/>
                <a:cs typeface="Arial"/>
                <a:sym typeface="Arial"/>
              </a:defRPr>
            </a:lvl3pPr>
            <a:lvl4pPr marL="0" lvl="3" indent="0" algn="l">
              <a:spcBef>
                <a:spcPts val="0"/>
              </a:spcBef>
              <a:buNone/>
              <a:defRPr sz="1200" b="0" i="0" u="none" strike="noStrike" cap="none">
                <a:solidFill>
                  <a:schemeClr val="dk1"/>
                </a:solidFill>
                <a:latin typeface="Arial"/>
                <a:ea typeface="Arial"/>
                <a:cs typeface="Arial"/>
                <a:sym typeface="Arial"/>
              </a:defRPr>
            </a:lvl4pPr>
            <a:lvl5pPr marL="0" lvl="4" indent="0" algn="l">
              <a:spcBef>
                <a:spcPts val="0"/>
              </a:spcBef>
              <a:buNone/>
              <a:defRPr sz="1200" b="0" i="0" u="none" strike="noStrike" cap="none">
                <a:solidFill>
                  <a:schemeClr val="dk1"/>
                </a:solidFill>
                <a:latin typeface="Arial"/>
                <a:ea typeface="Arial"/>
                <a:cs typeface="Arial"/>
                <a:sym typeface="Arial"/>
              </a:defRPr>
            </a:lvl5pPr>
            <a:lvl6pPr marL="0" lvl="5" indent="0" algn="l">
              <a:spcBef>
                <a:spcPts val="0"/>
              </a:spcBef>
              <a:buNone/>
              <a:defRPr sz="1200" b="0" i="0" u="none" strike="noStrike" cap="none">
                <a:solidFill>
                  <a:schemeClr val="dk1"/>
                </a:solidFill>
                <a:latin typeface="Arial"/>
                <a:ea typeface="Arial"/>
                <a:cs typeface="Arial"/>
                <a:sym typeface="Arial"/>
              </a:defRPr>
            </a:lvl6pPr>
            <a:lvl7pPr marL="0" lvl="6" indent="0" algn="l">
              <a:spcBef>
                <a:spcPts val="0"/>
              </a:spcBef>
              <a:buNone/>
              <a:defRPr sz="1200" b="0" i="0" u="none" strike="noStrike" cap="none">
                <a:solidFill>
                  <a:schemeClr val="dk1"/>
                </a:solidFill>
                <a:latin typeface="Arial"/>
                <a:ea typeface="Arial"/>
                <a:cs typeface="Arial"/>
                <a:sym typeface="Arial"/>
              </a:defRPr>
            </a:lvl7pPr>
            <a:lvl8pPr marL="0" lvl="7" indent="0" algn="l">
              <a:spcBef>
                <a:spcPts val="0"/>
              </a:spcBef>
              <a:buNone/>
              <a:defRPr sz="1200" b="0" i="0" u="none" strike="noStrike" cap="none">
                <a:solidFill>
                  <a:schemeClr val="dk1"/>
                </a:solidFill>
                <a:latin typeface="Arial"/>
                <a:ea typeface="Arial"/>
                <a:cs typeface="Arial"/>
                <a:sym typeface="Arial"/>
              </a:defRPr>
            </a:lvl8pPr>
            <a:lvl9pPr marL="0" lvl="8" indent="0" algn="l">
              <a:spcBef>
                <a:spcPts val="0"/>
              </a:spcBef>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7237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 Full Image 1">
  <p:cSld name="Title Slide - Full Image 1">
    <p:spTree>
      <p:nvGrpSpPr>
        <p:cNvPr id="1" name="Shape 189"/>
        <p:cNvGrpSpPr/>
        <p:nvPr/>
      </p:nvGrpSpPr>
      <p:grpSpPr>
        <a:xfrm>
          <a:off x="0" y="0"/>
          <a:ext cx="0" cy="0"/>
          <a:chOff x="0" y="0"/>
          <a:chExt cx="0" cy="0"/>
        </a:xfrm>
      </p:grpSpPr>
      <p:pic>
        <p:nvPicPr>
          <p:cNvPr id="190" name="Google Shape;190;p67"/>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191" name="Google Shape;191;p67"/>
          <p:cNvSpPr txBox="1">
            <a:spLocks noGrp="1"/>
          </p:cNvSpPr>
          <p:nvPr>
            <p:ph type="ctrTitle"/>
          </p:nvPr>
        </p:nvSpPr>
        <p:spPr>
          <a:xfrm>
            <a:off x="1066801" y="1866359"/>
            <a:ext cx="5375563"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67"/>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3" name="Google Shape;193;p67"/>
          <p:cNvPicPr preferRelativeResize="0"/>
          <p:nvPr/>
        </p:nvPicPr>
        <p:blipFill rotWithShape="1">
          <a:blip r:embed="rId3">
            <a:alphaModFix/>
          </a:blip>
          <a:srcRect/>
          <a:stretch/>
        </p:blipFill>
        <p:spPr>
          <a:xfrm>
            <a:off x="8350395" y="5347072"/>
            <a:ext cx="3483017" cy="1433781"/>
          </a:xfrm>
          <a:prstGeom prst="rect">
            <a:avLst/>
          </a:prstGeom>
          <a:noFill/>
          <a:ln>
            <a:noFill/>
          </a:ln>
        </p:spPr>
      </p:pic>
    </p:spTree>
    <p:extLst>
      <p:ext uri="{BB962C8B-B14F-4D97-AF65-F5344CB8AC3E}">
        <p14:creationId xmlns:p14="http://schemas.microsoft.com/office/powerpoint/2010/main" val="2381987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 Full Image 2">
  <p:cSld name="Title Slide - Full Image 2">
    <p:spTree>
      <p:nvGrpSpPr>
        <p:cNvPr id="1" name="Shape 194"/>
        <p:cNvGrpSpPr/>
        <p:nvPr/>
      </p:nvGrpSpPr>
      <p:grpSpPr>
        <a:xfrm>
          <a:off x="0" y="0"/>
          <a:ext cx="0" cy="0"/>
          <a:chOff x="0" y="0"/>
          <a:chExt cx="0" cy="0"/>
        </a:xfrm>
      </p:grpSpPr>
      <p:pic>
        <p:nvPicPr>
          <p:cNvPr id="195" name="Google Shape;195;p68"/>
          <p:cNvPicPr preferRelativeResize="0"/>
          <p:nvPr/>
        </p:nvPicPr>
        <p:blipFill rotWithShape="1">
          <a:blip r:embed="rId2">
            <a:alphaModFix/>
          </a:blip>
          <a:srcRect/>
          <a:stretch/>
        </p:blipFill>
        <p:spPr>
          <a:xfrm>
            <a:off x="0" y="0"/>
            <a:ext cx="12192001" cy="6858000"/>
          </a:xfrm>
          <a:prstGeom prst="rect">
            <a:avLst/>
          </a:prstGeom>
          <a:noFill/>
          <a:ln>
            <a:noFill/>
          </a:ln>
        </p:spPr>
      </p:pic>
      <p:pic>
        <p:nvPicPr>
          <p:cNvPr id="196" name="Google Shape;196;p68"/>
          <p:cNvPicPr preferRelativeResize="0"/>
          <p:nvPr/>
        </p:nvPicPr>
        <p:blipFill rotWithShape="1">
          <a:blip r:embed="rId3">
            <a:alphaModFix/>
          </a:blip>
          <a:srcRect/>
          <a:stretch/>
        </p:blipFill>
        <p:spPr>
          <a:xfrm>
            <a:off x="1066798" y="1358733"/>
            <a:ext cx="10058404" cy="4140533"/>
          </a:xfrm>
          <a:prstGeom prst="rect">
            <a:avLst/>
          </a:prstGeom>
          <a:noFill/>
          <a:ln>
            <a:noFill/>
          </a:ln>
        </p:spPr>
      </p:pic>
    </p:spTree>
    <p:extLst>
      <p:ext uri="{BB962C8B-B14F-4D97-AF65-F5344CB8AC3E}">
        <p14:creationId xmlns:p14="http://schemas.microsoft.com/office/powerpoint/2010/main" val="4017385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 Full Image 3">
  <p:cSld name="Title Slide - Full Image 3">
    <p:spTree>
      <p:nvGrpSpPr>
        <p:cNvPr id="1" name="Shape 197"/>
        <p:cNvGrpSpPr/>
        <p:nvPr/>
      </p:nvGrpSpPr>
      <p:grpSpPr>
        <a:xfrm>
          <a:off x="0" y="0"/>
          <a:ext cx="0" cy="0"/>
          <a:chOff x="0" y="0"/>
          <a:chExt cx="0" cy="0"/>
        </a:xfrm>
      </p:grpSpPr>
      <p:pic>
        <p:nvPicPr>
          <p:cNvPr id="198" name="Google Shape;198;p69"/>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199" name="Google Shape;199;p69"/>
          <p:cNvSpPr txBox="1">
            <a:spLocks noGrp="1"/>
          </p:cNvSpPr>
          <p:nvPr>
            <p:ph type="ctrTitle"/>
          </p:nvPr>
        </p:nvSpPr>
        <p:spPr>
          <a:xfrm>
            <a:off x="1098123" y="2343437"/>
            <a:ext cx="4997877"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0" name="Google Shape;200;p69"/>
          <p:cNvPicPr preferRelativeResize="0"/>
          <p:nvPr/>
        </p:nvPicPr>
        <p:blipFill rotWithShape="1">
          <a:blip r:embed="rId3">
            <a:alphaModFix/>
          </a:blip>
          <a:srcRect/>
          <a:stretch/>
        </p:blipFill>
        <p:spPr>
          <a:xfrm>
            <a:off x="985500" y="119035"/>
            <a:ext cx="3483016" cy="1433781"/>
          </a:xfrm>
          <a:prstGeom prst="rect">
            <a:avLst/>
          </a:prstGeom>
          <a:noFill/>
          <a:ln>
            <a:noFill/>
          </a:ln>
        </p:spPr>
      </p:pic>
    </p:spTree>
    <p:extLst>
      <p:ext uri="{BB962C8B-B14F-4D97-AF65-F5344CB8AC3E}">
        <p14:creationId xmlns:p14="http://schemas.microsoft.com/office/powerpoint/2010/main" val="540099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 Full Image 4">
  <p:cSld name="Title Slide - Full Image 4">
    <p:spTree>
      <p:nvGrpSpPr>
        <p:cNvPr id="1" name="Shape 201"/>
        <p:cNvGrpSpPr/>
        <p:nvPr/>
      </p:nvGrpSpPr>
      <p:grpSpPr>
        <a:xfrm>
          <a:off x="0" y="0"/>
          <a:ext cx="0" cy="0"/>
          <a:chOff x="0" y="0"/>
          <a:chExt cx="0" cy="0"/>
        </a:xfrm>
      </p:grpSpPr>
      <p:pic>
        <p:nvPicPr>
          <p:cNvPr id="202" name="Google Shape;202;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3" name="Google Shape;203;p70"/>
          <p:cNvSpPr txBox="1">
            <a:spLocks noGrp="1"/>
          </p:cNvSpPr>
          <p:nvPr>
            <p:ph type="ctrTitle"/>
          </p:nvPr>
        </p:nvSpPr>
        <p:spPr>
          <a:xfrm>
            <a:off x="1066801" y="1866359"/>
            <a:ext cx="5375563"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8000"/>
              <a:buFont typeface="Arial"/>
              <a:buNone/>
              <a:defRPr sz="800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70"/>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5" name="Google Shape;205;p70"/>
          <p:cNvPicPr preferRelativeResize="0"/>
          <p:nvPr/>
        </p:nvPicPr>
        <p:blipFill rotWithShape="1">
          <a:blip r:embed="rId3">
            <a:alphaModFix/>
          </a:blip>
          <a:srcRect/>
          <a:stretch/>
        </p:blipFill>
        <p:spPr>
          <a:xfrm>
            <a:off x="985500" y="5347017"/>
            <a:ext cx="3483016" cy="1433781"/>
          </a:xfrm>
          <a:prstGeom prst="rect">
            <a:avLst/>
          </a:prstGeom>
          <a:noFill/>
          <a:ln>
            <a:noFill/>
          </a:ln>
        </p:spPr>
      </p:pic>
    </p:spTree>
    <p:extLst>
      <p:ext uri="{BB962C8B-B14F-4D97-AF65-F5344CB8AC3E}">
        <p14:creationId xmlns:p14="http://schemas.microsoft.com/office/powerpoint/2010/main" val="948494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 Full Image 5">
  <p:cSld name="Title Slide - Full Image 5">
    <p:spTree>
      <p:nvGrpSpPr>
        <p:cNvPr id="1" name="Shape 206"/>
        <p:cNvGrpSpPr/>
        <p:nvPr/>
      </p:nvGrpSpPr>
      <p:grpSpPr>
        <a:xfrm>
          <a:off x="0" y="0"/>
          <a:ext cx="0" cy="0"/>
          <a:chOff x="0" y="0"/>
          <a:chExt cx="0" cy="0"/>
        </a:xfrm>
      </p:grpSpPr>
      <p:pic>
        <p:nvPicPr>
          <p:cNvPr id="207" name="Google Shape;207;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8" name="Google Shape;208;p71"/>
          <p:cNvSpPr txBox="1">
            <a:spLocks noGrp="1"/>
          </p:cNvSpPr>
          <p:nvPr>
            <p:ph type="ctrTitle"/>
          </p:nvPr>
        </p:nvSpPr>
        <p:spPr>
          <a:xfrm>
            <a:off x="4028660" y="1866359"/>
            <a:ext cx="7712765" cy="3480716"/>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8000"/>
              <a:buFont typeface="Arial"/>
              <a:buNone/>
              <a:defRPr sz="8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71"/>
          <p:cNvSpPr txBox="1">
            <a:spLocks noGrp="1"/>
          </p:cNvSpPr>
          <p:nvPr>
            <p:ph type="subTitle" idx="1"/>
          </p:nvPr>
        </p:nvSpPr>
        <p:spPr>
          <a:xfrm>
            <a:off x="1066801" y="544353"/>
            <a:ext cx="10674624" cy="456108"/>
          </a:xfrm>
          <a:prstGeom prst="rect">
            <a:avLst/>
          </a:prstGeom>
          <a:noFill/>
          <a:ln>
            <a:noFill/>
          </a:ln>
        </p:spPr>
        <p:txBody>
          <a:bodyPr spcFirstLastPara="1" wrap="square" lIns="0" tIns="0" rIns="0" bIns="0" anchor="t" anchorCtr="0">
            <a:normAutofit/>
          </a:bodyPr>
          <a:lstStyle>
            <a:lvl1pPr lvl="0" algn="r">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0" name="Google Shape;210;p71"/>
          <p:cNvPicPr preferRelativeResize="0"/>
          <p:nvPr/>
        </p:nvPicPr>
        <p:blipFill rotWithShape="1">
          <a:blip r:embed="rId3">
            <a:alphaModFix/>
          </a:blip>
          <a:srcRect/>
          <a:stretch/>
        </p:blipFill>
        <p:spPr>
          <a:xfrm>
            <a:off x="8350396" y="5347017"/>
            <a:ext cx="3483016" cy="1433781"/>
          </a:xfrm>
          <a:prstGeom prst="rect">
            <a:avLst/>
          </a:prstGeom>
          <a:noFill/>
          <a:ln>
            <a:noFill/>
          </a:ln>
        </p:spPr>
      </p:pic>
    </p:spTree>
    <p:extLst>
      <p:ext uri="{BB962C8B-B14F-4D97-AF65-F5344CB8AC3E}">
        <p14:creationId xmlns:p14="http://schemas.microsoft.com/office/powerpoint/2010/main" val="1128089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 Black">
  <p:cSld name="Title Slide - Black">
    <p:spTree>
      <p:nvGrpSpPr>
        <p:cNvPr id="1" name="Shape 211"/>
        <p:cNvGrpSpPr/>
        <p:nvPr/>
      </p:nvGrpSpPr>
      <p:grpSpPr>
        <a:xfrm>
          <a:off x="0" y="0"/>
          <a:ext cx="0" cy="0"/>
          <a:chOff x="0" y="0"/>
          <a:chExt cx="0" cy="0"/>
        </a:xfrm>
      </p:grpSpPr>
      <p:sp>
        <p:nvSpPr>
          <p:cNvPr id="212" name="Google Shape;212;p72"/>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72"/>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72"/>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5" name="Google Shape;215;p72"/>
          <p:cNvPicPr preferRelativeResize="0"/>
          <p:nvPr/>
        </p:nvPicPr>
        <p:blipFill rotWithShape="1">
          <a:blip r:embed="rId2">
            <a:alphaModFix/>
          </a:blip>
          <a:srcRect/>
          <a:stretch/>
        </p:blipFill>
        <p:spPr>
          <a:xfrm>
            <a:off x="8350395" y="5347072"/>
            <a:ext cx="3483017" cy="1433781"/>
          </a:xfrm>
          <a:prstGeom prst="rect">
            <a:avLst/>
          </a:prstGeom>
          <a:noFill/>
          <a:ln>
            <a:noFill/>
          </a:ln>
        </p:spPr>
      </p:pic>
    </p:spTree>
    <p:extLst>
      <p:ext uri="{BB962C8B-B14F-4D97-AF65-F5344CB8AC3E}">
        <p14:creationId xmlns:p14="http://schemas.microsoft.com/office/powerpoint/2010/main" val="4249283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 Orange - No Crest">
  <p:cSld name="Title Slide - Orange - No Crest">
    <p:spTree>
      <p:nvGrpSpPr>
        <p:cNvPr id="1" name="Shape 216"/>
        <p:cNvGrpSpPr/>
        <p:nvPr/>
      </p:nvGrpSpPr>
      <p:grpSpPr>
        <a:xfrm>
          <a:off x="0" y="0"/>
          <a:ext cx="0" cy="0"/>
          <a:chOff x="0" y="0"/>
          <a:chExt cx="0" cy="0"/>
        </a:xfrm>
      </p:grpSpPr>
      <p:sp>
        <p:nvSpPr>
          <p:cNvPr id="217" name="Google Shape;217;p73"/>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73"/>
          <p:cNvSpPr txBox="1">
            <a:spLocks noGrp="1"/>
          </p:cNvSpPr>
          <p:nvPr>
            <p:ph type="ctrTitle"/>
          </p:nvPr>
        </p:nvSpPr>
        <p:spPr>
          <a:xfrm>
            <a:off x="1066801" y="1866358"/>
            <a:ext cx="100584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8000"/>
              <a:buFont typeface="Arial"/>
              <a:buNone/>
              <a:defRPr sz="8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73"/>
          <p:cNvSpPr txBox="1">
            <a:spLocks noGrp="1"/>
          </p:cNvSpPr>
          <p:nvPr>
            <p:ph type="subTitle" idx="1"/>
          </p:nvPr>
        </p:nvSpPr>
        <p:spPr>
          <a:xfrm>
            <a:off x="1066801" y="544353"/>
            <a:ext cx="100584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0" name="Google Shape;220;p73"/>
          <p:cNvPicPr preferRelativeResize="0"/>
          <p:nvPr/>
        </p:nvPicPr>
        <p:blipFill rotWithShape="1">
          <a:blip r:embed="rId2">
            <a:alphaModFix/>
          </a:blip>
          <a:srcRect/>
          <a:stretch/>
        </p:blipFill>
        <p:spPr>
          <a:xfrm>
            <a:off x="8350396" y="5347073"/>
            <a:ext cx="3483016" cy="1433781"/>
          </a:xfrm>
          <a:prstGeom prst="rect">
            <a:avLst/>
          </a:prstGeom>
          <a:noFill/>
          <a:ln>
            <a:noFill/>
          </a:ln>
        </p:spPr>
      </p:pic>
    </p:spTree>
    <p:extLst>
      <p:ext uri="{BB962C8B-B14F-4D97-AF65-F5344CB8AC3E}">
        <p14:creationId xmlns:p14="http://schemas.microsoft.com/office/powerpoint/2010/main" val="203515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A9F350-8092-4D09-9E77-5F7254DBFB3A}"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2849C-2550-4611-B4E8-361EF944DF70}" type="slidenum">
              <a:rPr lang="en-US" smtClean="0"/>
              <a:t>‹#›</a:t>
            </a:fld>
            <a:endParaRPr lang="en-US"/>
          </a:p>
        </p:txBody>
      </p:sp>
    </p:spTree>
    <p:extLst>
      <p:ext uri="{BB962C8B-B14F-4D97-AF65-F5344CB8AC3E}">
        <p14:creationId xmlns:p14="http://schemas.microsoft.com/office/powerpoint/2010/main" val="1653005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 Black - No Crest">
  <p:cSld name="Title and Content - Black - No Crest">
    <p:spTree>
      <p:nvGrpSpPr>
        <p:cNvPr id="1" name="Shape 221"/>
        <p:cNvGrpSpPr/>
        <p:nvPr/>
      </p:nvGrpSpPr>
      <p:grpSpPr>
        <a:xfrm>
          <a:off x="0" y="0"/>
          <a:ext cx="0" cy="0"/>
          <a:chOff x="0" y="0"/>
          <a:chExt cx="0" cy="0"/>
        </a:xfrm>
      </p:grpSpPr>
      <p:sp>
        <p:nvSpPr>
          <p:cNvPr id="222" name="Google Shape;222;p74"/>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74"/>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74"/>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0241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 Orange">
  <p:cSld name="Title and Content - Orange">
    <p:spTree>
      <p:nvGrpSpPr>
        <p:cNvPr id="1" name="Shape 227"/>
        <p:cNvGrpSpPr/>
        <p:nvPr/>
      </p:nvGrpSpPr>
      <p:grpSpPr>
        <a:xfrm>
          <a:off x="0" y="0"/>
          <a:ext cx="0" cy="0"/>
          <a:chOff x="0" y="0"/>
          <a:chExt cx="0" cy="0"/>
        </a:xfrm>
      </p:grpSpPr>
      <p:sp>
        <p:nvSpPr>
          <p:cNvPr id="228" name="Google Shape;228;p75"/>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75"/>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2090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 Black - No Crest" type="secHead">
  <p:cSld name="Section Header - Black - No Crest">
    <p:spTree>
      <p:nvGrpSpPr>
        <p:cNvPr id="1" name="Shape 233"/>
        <p:cNvGrpSpPr/>
        <p:nvPr/>
      </p:nvGrpSpPr>
      <p:grpSpPr>
        <a:xfrm>
          <a:off x="0" y="0"/>
          <a:ext cx="0" cy="0"/>
          <a:chOff x="0" y="0"/>
          <a:chExt cx="0" cy="0"/>
        </a:xfrm>
      </p:grpSpPr>
      <p:sp>
        <p:nvSpPr>
          <p:cNvPr id="234" name="Google Shape;234;p76"/>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p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Rufi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7" name="Google Shape;237;p76"/>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927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 Orange - No Crest">
  <p:cSld name="Section Header - Orange - No Crest">
    <p:spTree>
      <p:nvGrpSpPr>
        <p:cNvPr id="1" name="Shape 239"/>
        <p:cNvGrpSpPr/>
        <p:nvPr/>
      </p:nvGrpSpPr>
      <p:grpSpPr>
        <a:xfrm>
          <a:off x="0" y="0"/>
          <a:ext cx="0" cy="0"/>
          <a:chOff x="0" y="0"/>
          <a:chExt cx="0" cy="0"/>
        </a:xfrm>
      </p:grpSpPr>
      <p:sp>
        <p:nvSpPr>
          <p:cNvPr id="240" name="Google Shape;240;p77"/>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7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Rufi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3" name="Google Shape;243;p77"/>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8537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 White">
  <p:cSld name="Section Header - White">
    <p:spTree>
      <p:nvGrpSpPr>
        <p:cNvPr id="1" name="Shape 245"/>
        <p:cNvGrpSpPr/>
        <p:nvPr/>
      </p:nvGrpSpPr>
      <p:grpSpPr>
        <a:xfrm>
          <a:off x="0" y="0"/>
          <a:ext cx="0" cy="0"/>
          <a:chOff x="0" y="0"/>
          <a:chExt cx="0" cy="0"/>
        </a:xfrm>
      </p:grpSpPr>
      <p:sp>
        <p:nvSpPr>
          <p:cNvPr id="246" name="Google Shape;246;p78"/>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7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ufin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9" name="Google Shape;249;p78"/>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97385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 Black - No Crest" type="twoObj">
  <p:cSld name="Two Content - Black - No Crest">
    <p:spTree>
      <p:nvGrpSpPr>
        <p:cNvPr id="1" name="Shape 251"/>
        <p:cNvGrpSpPr/>
        <p:nvPr/>
      </p:nvGrpSpPr>
      <p:grpSpPr>
        <a:xfrm>
          <a:off x="0" y="0"/>
          <a:ext cx="0" cy="0"/>
          <a:chOff x="0" y="0"/>
          <a:chExt cx="0" cy="0"/>
        </a:xfrm>
      </p:grpSpPr>
      <p:sp>
        <p:nvSpPr>
          <p:cNvPr id="252" name="Google Shape;252;p79"/>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7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7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79"/>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79"/>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4956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 Orange - No Crest">
  <p:cSld name="Two Content - Orange - No Crest">
    <p:spTree>
      <p:nvGrpSpPr>
        <p:cNvPr id="1" name="Shape 258"/>
        <p:cNvGrpSpPr/>
        <p:nvPr/>
      </p:nvGrpSpPr>
      <p:grpSpPr>
        <a:xfrm>
          <a:off x="0" y="0"/>
          <a:ext cx="0" cy="0"/>
          <a:chOff x="0" y="0"/>
          <a:chExt cx="0" cy="0"/>
        </a:xfrm>
      </p:grpSpPr>
      <p:sp>
        <p:nvSpPr>
          <p:cNvPr id="259" name="Google Shape;259;p80"/>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80"/>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0"/>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2411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 White - No Crest">
  <p:cSld name="Two Content - White - No Crest">
    <p:spTree>
      <p:nvGrpSpPr>
        <p:cNvPr id="1" name="Shape 265"/>
        <p:cNvGrpSpPr/>
        <p:nvPr/>
      </p:nvGrpSpPr>
      <p:grpSpPr>
        <a:xfrm>
          <a:off x="0" y="0"/>
          <a:ext cx="0" cy="0"/>
          <a:chOff x="0" y="0"/>
          <a:chExt cx="0" cy="0"/>
        </a:xfrm>
      </p:grpSpPr>
      <p:sp>
        <p:nvSpPr>
          <p:cNvPr id="266" name="Google Shape;266;p81"/>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81"/>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81"/>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4501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 Black - No Crest" type="twoTxTwoObj">
  <p:cSld name="Comparison - Black - No Crest">
    <p:spTree>
      <p:nvGrpSpPr>
        <p:cNvPr id="1" name="Shape 272"/>
        <p:cNvGrpSpPr/>
        <p:nvPr/>
      </p:nvGrpSpPr>
      <p:grpSpPr>
        <a:xfrm>
          <a:off x="0" y="0"/>
          <a:ext cx="0" cy="0"/>
          <a:chOff x="0" y="0"/>
          <a:chExt cx="0" cy="0"/>
        </a:xfrm>
      </p:grpSpPr>
      <p:sp>
        <p:nvSpPr>
          <p:cNvPr id="273" name="Google Shape;273;p82"/>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6" name="Google Shape;276;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82"/>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82"/>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559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 Orange - No Crest">
  <p:cSld name="Comparison - Orange - No Crest">
    <p:spTree>
      <p:nvGrpSpPr>
        <p:cNvPr id="1" name="Shape 281"/>
        <p:cNvGrpSpPr/>
        <p:nvPr/>
      </p:nvGrpSpPr>
      <p:grpSpPr>
        <a:xfrm>
          <a:off x="0" y="0"/>
          <a:ext cx="0" cy="0"/>
          <a:chOff x="0" y="0"/>
          <a:chExt cx="0" cy="0"/>
        </a:xfrm>
      </p:grpSpPr>
      <p:sp>
        <p:nvSpPr>
          <p:cNvPr id="282" name="Google Shape;282;p83"/>
          <p:cNvSpPr/>
          <p:nvPr/>
        </p:nvSpPr>
        <p:spPr>
          <a:xfrm>
            <a:off x="1" y="0"/>
            <a:ext cx="12192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8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8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 name="Google Shape;285;p8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8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p8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83"/>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83"/>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394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theme" Target="../theme/theme6.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7.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9F350-8092-4D09-9E77-5F7254DBFB3A}"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2849C-2550-4611-B4E8-361EF944DF70}" type="slidenum">
              <a:rPr lang="en-US" smtClean="0"/>
              <a:t>‹#›</a:t>
            </a:fld>
            <a:endParaRPr lang="en-US"/>
          </a:p>
        </p:txBody>
      </p:sp>
    </p:spTree>
    <p:extLst>
      <p:ext uri="{BB962C8B-B14F-4D97-AF65-F5344CB8AC3E}">
        <p14:creationId xmlns:p14="http://schemas.microsoft.com/office/powerpoint/2010/main" val="18258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72006-1048-A141-A39D-0BF1CFFDC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D6225E-AE26-AF41-B1CD-0BAE09AC9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EE183-B247-8749-9245-A03162AC4D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9611-0B08-4D4F-868E-C7714D700387}" type="datetimeFigureOut">
              <a:rPr lang="en-US" smtClean="0"/>
              <a:t>8/21/2023</a:t>
            </a:fld>
            <a:endParaRPr lang="en-US" dirty="0"/>
          </a:p>
        </p:txBody>
      </p:sp>
      <p:sp>
        <p:nvSpPr>
          <p:cNvPr id="5" name="Footer Placeholder 4">
            <a:extLst>
              <a:ext uri="{FF2B5EF4-FFF2-40B4-BE49-F238E27FC236}">
                <a16:creationId xmlns:a16="http://schemas.microsoft.com/office/drawing/2014/main" id="{5199F526-6091-9140-B624-05A5D7195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79141-F47B-FA46-B27F-575FC982F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7C299-ABD9-F548-9D28-9FE4D4F3500C}" type="slidenum">
              <a:rPr lang="en-US" smtClean="0"/>
              <a:t>‹#›</a:t>
            </a:fld>
            <a:endParaRPr lang="en-US" dirty="0"/>
          </a:p>
        </p:txBody>
      </p:sp>
    </p:spTree>
    <p:extLst>
      <p:ext uri="{BB962C8B-B14F-4D97-AF65-F5344CB8AC3E}">
        <p14:creationId xmlns:p14="http://schemas.microsoft.com/office/powerpoint/2010/main" val="2124342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55198-60DA-41EC-840B-762BD5236DD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E0553-5351-4ABF-B17B-342EBD3903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64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37108665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BB79F-180B-4209-A005-A58C6A15BB1C}" type="datetimeFigureOut">
              <a:rPr lang="en-US" smtClean="0">
                <a:solidFill>
                  <a:prstClr val="black">
                    <a:tint val="75000"/>
                  </a:prstClr>
                </a:solidFill>
              </a:rPr>
              <a:pPr/>
              <a:t>8/21/2023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01F18-0953-4CBE-A470-5CC53262BE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9879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Rufina"/>
              <a:buNone/>
              <a:defRPr sz="4400" b="1" i="0" u="none" strike="noStrike" cap="none">
                <a:solidFill>
                  <a:schemeClr val="lt1"/>
                </a:solidFill>
                <a:latin typeface="Rufina"/>
                <a:ea typeface="Rufina"/>
                <a:cs typeface="Rufina"/>
                <a:sym typeface="Rufi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8"/>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8"/>
          <p:cNvSpPr txBox="1">
            <a:spLocks noGrp="1"/>
          </p:cNvSpPr>
          <p:nvPr>
            <p:ph type="sldNum" idx="12"/>
          </p:nvPr>
        </p:nvSpPr>
        <p:spPr>
          <a:xfrm>
            <a:off x="10718800" y="6226174"/>
            <a:ext cx="635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1"/>
                </a:solidFill>
                <a:latin typeface="Arial"/>
                <a:ea typeface="Arial"/>
                <a:cs typeface="Arial"/>
                <a:sym typeface="Arial"/>
              </a:defRPr>
            </a:lvl1pPr>
            <a:lvl2pPr marL="0" marR="0" lvl="1" indent="0" algn="l" rtl="0">
              <a:spcBef>
                <a:spcPts val="0"/>
              </a:spcBef>
              <a:buNone/>
              <a:defRPr sz="1200" b="0" i="0" u="none" strike="noStrike" cap="none">
                <a:solidFill>
                  <a:schemeClr val="lt1"/>
                </a:solidFill>
                <a:latin typeface="Arial"/>
                <a:ea typeface="Arial"/>
                <a:cs typeface="Arial"/>
                <a:sym typeface="Arial"/>
              </a:defRPr>
            </a:lvl2pPr>
            <a:lvl3pPr marL="0" marR="0" lvl="2" indent="0" algn="l" rtl="0">
              <a:spcBef>
                <a:spcPts val="0"/>
              </a:spcBef>
              <a:buNone/>
              <a:defRPr sz="1200" b="0" i="0" u="none" strike="noStrike" cap="none">
                <a:solidFill>
                  <a:schemeClr val="lt1"/>
                </a:solidFill>
                <a:latin typeface="Arial"/>
                <a:ea typeface="Arial"/>
                <a:cs typeface="Arial"/>
                <a:sym typeface="Arial"/>
              </a:defRPr>
            </a:lvl3pPr>
            <a:lvl4pPr marL="0" marR="0" lvl="3" indent="0" algn="l" rtl="0">
              <a:spcBef>
                <a:spcPts val="0"/>
              </a:spcBef>
              <a:buNone/>
              <a:defRPr sz="1200" b="0" i="0" u="none" strike="noStrike" cap="none">
                <a:solidFill>
                  <a:schemeClr val="lt1"/>
                </a:solidFill>
                <a:latin typeface="Arial"/>
                <a:ea typeface="Arial"/>
                <a:cs typeface="Arial"/>
                <a:sym typeface="Arial"/>
              </a:defRPr>
            </a:lvl4pPr>
            <a:lvl5pPr marL="0" marR="0" lvl="4" indent="0" algn="l" rtl="0">
              <a:spcBef>
                <a:spcPts val="0"/>
              </a:spcBef>
              <a:buNone/>
              <a:defRPr sz="1200" b="0" i="0" u="none" strike="noStrike" cap="none">
                <a:solidFill>
                  <a:schemeClr val="lt1"/>
                </a:solidFill>
                <a:latin typeface="Arial"/>
                <a:ea typeface="Arial"/>
                <a:cs typeface="Arial"/>
                <a:sym typeface="Arial"/>
              </a:defRPr>
            </a:lvl5pPr>
            <a:lvl6pPr marL="0" marR="0" lvl="5" indent="0" algn="l" rtl="0">
              <a:spcBef>
                <a:spcPts val="0"/>
              </a:spcBef>
              <a:buNone/>
              <a:defRPr sz="1200" b="0" i="0" u="none" strike="noStrike" cap="none">
                <a:solidFill>
                  <a:schemeClr val="lt1"/>
                </a:solidFill>
                <a:latin typeface="Arial"/>
                <a:ea typeface="Arial"/>
                <a:cs typeface="Arial"/>
                <a:sym typeface="Arial"/>
              </a:defRPr>
            </a:lvl6pPr>
            <a:lvl7pPr marL="0" marR="0" lvl="6" indent="0" algn="l" rtl="0">
              <a:spcBef>
                <a:spcPts val="0"/>
              </a:spcBef>
              <a:buNone/>
              <a:defRPr sz="1200" b="0" i="0" u="none" strike="noStrike" cap="none">
                <a:solidFill>
                  <a:schemeClr val="lt1"/>
                </a:solidFill>
                <a:latin typeface="Arial"/>
                <a:ea typeface="Arial"/>
                <a:cs typeface="Arial"/>
                <a:sym typeface="Arial"/>
              </a:defRPr>
            </a:lvl7pPr>
            <a:lvl8pPr marL="0" marR="0" lvl="7" indent="0" algn="l" rtl="0">
              <a:spcBef>
                <a:spcPts val="0"/>
              </a:spcBef>
              <a:buNone/>
              <a:defRPr sz="1200" b="0" i="0" u="none" strike="noStrike" cap="none">
                <a:solidFill>
                  <a:schemeClr val="lt1"/>
                </a:solidFill>
                <a:latin typeface="Arial"/>
                <a:ea typeface="Arial"/>
                <a:cs typeface="Arial"/>
                <a:sym typeface="Arial"/>
              </a:defRPr>
            </a:lvl8pPr>
            <a:lvl9pPr marL="0" marR="0" lvl="8" indent="0" algn="l" rtl="0">
              <a:spcBef>
                <a:spcPts val="0"/>
              </a:spcBef>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en-US"/>
              <a:t>| </a:t>
            </a:r>
            <a:fld id="{00000000-1234-1234-1234-123412341234}" type="slidenum">
              <a:rPr lang="en-US"/>
              <a:t>‹#›</a:t>
            </a:fld>
            <a:endParaRPr/>
          </a:p>
        </p:txBody>
      </p:sp>
    </p:spTree>
    <p:extLst>
      <p:ext uri="{BB962C8B-B14F-4D97-AF65-F5344CB8AC3E}">
        <p14:creationId xmlns:p14="http://schemas.microsoft.com/office/powerpoint/2010/main" val="3956051305"/>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131458"/>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3"/>
        <p:cNvGrpSpPr/>
        <p:nvPr/>
      </p:nvGrpSpPr>
      <p:grpSpPr>
        <a:xfrm>
          <a:off x="0" y="0"/>
          <a:ext cx="0" cy="0"/>
          <a:chOff x="0" y="0"/>
          <a:chExt cx="0" cy="0"/>
        </a:xfrm>
      </p:grpSpPr>
      <p:sp>
        <p:nvSpPr>
          <p:cNvPr id="444" name="Google Shape;44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6" name="Google Shape;4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7" name="Google Shape;4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8" name="Google Shape;4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1956977"/>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mailto:walk@oregonstate.edu" TargetMode="External"/><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2000" r="-1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1735" y="2474326"/>
            <a:ext cx="8406629" cy="348071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8000" kern="1200" cap="all" baseline="0">
                <a:solidFill>
                  <a:srgbClr val="DC4405"/>
                </a:solidFill>
                <a:latin typeface="Stratum2 Bold"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all" spc="0" normalizeH="0" baseline="0" noProof="0" dirty="0">
                <a:ln>
                  <a:noFill/>
                </a:ln>
                <a:solidFill>
                  <a:srgbClr val="DC4405"/>
                </a:solidFill>
                <a:effectLst/>
                <a:uLnTx/>
                <a:uFillTx/>
                <a:latin typeface="Stratum2 Bold" charset="0"/>
                <a:ea typeface="+mj-ea"/>
                <a:cs typeface="+mj-cs"/>
              </a:rPr>
              <a:t>Oregon’s</a:t>
            </a:r>
            <a:br>
              <a:rPr kumimoji="0" lang="en-US" sz="5400" b="0" i="0" u="none" strike="noStrike" kern="1200" cap="all" spc="0" normalizeH="0" baseline="0" noProof="0" dirty="0">
                <a:ln>
                  <a:noFill/>
                </a:ln>
                <a:solidFill>
                  <a:srgbClr val="DC4405"/>
                </a:solidFill>
                <a:effectLst/>
                <a:uLnTx/>
                <a:uFillTx/>
                <a:latin typeface="Stratum2 Bold" charset="0"/>
                <a:ea typeface="+mj-ea"/>
                <a:cs typeface="+mj-cs"/>
              </a:rPr>
            </a:br>
            <a:r>
              <a:rPr kumimoji="0" lang="en-US" sz="8800" b="1" i="0" u="none" strike="noStrike" kern="1200" cap="all" spc="0" normalizeH="0" baseline="0" noProof="0" dirty="0">
                <a:ln>
                  <a:noFill/>
                </a:ln>
                <a:solidFill>
                  <a:srgbClr val="DC4405"/>
                </a:solidFill>
                <a:effectLst/>
                <a:uLnTx/>
                <a:uFillTx/>
                <a:latin typeface="Stratum2 Bold" charset="0"/>
                <a:ea typeface="+mj-ea"/>
                <a:cs typeface="+mj-cs"/>
              </a:rPr>
              <a:t>WALK WITH EASE</a:t>
            </a:r>
            <a:br>
              <a:rPr kumimoji="0" lang="en-US" sz="5400" b="1" i="0" u="none" strike="noStrike" kern="1200" cap="all" spc="0" normalizeH="0" baseline="0" noProof="0" dirty="0">
                <a:ln>
                  <a:noFill/>
                </a:ln>
                <a:solidFill>
                  <a:srgbClr val="DC4405"/>
                </a:solidFill>
                <a:effectLst/>
                <a:uLnTx/>
                <a:uFillTx/>
                <a:latin typeface="Stratum2 Bold" charset="0"/>
                <a:ea typeface="+mj-ea"/>
                <a:cs typeface="+mj-cs"/>
              </a:rPr>
            </a:br>
            <a:r>
              <a:rPr kumimoji="0" lang="en-US" sz="6000" b="1" i="0" u="none" strike="noStrike" kern="1200" cap="all" spc="0" normalizeH="0" baseline="0" noProof="0" dirty="0">
                <a:ln>
                  <a:noFill/>
                </a:ln>
                <a:solidFill>
                  <a:srgbClr val="DC4405"/>
                </a:solidFill>
                <a:effectLst/>
                <a:uLnTx/>
                <a:uFillTx/>
                <a:latin typeface="Stratum2 Bold" charset="0"/>
                <a:ea typeface="+mj-ea"/>
                <a:cs typeface="+mj-cs"/>
              </a:rPr>
              <a:t>Program Introduction</a:t>
            </a:r>
          </a:p>
        </p:txBody>
      </p:sp>
      <p:sp>
        <p:nvSpPr>
          <p:cNvPr id="8" name="Subtitle 2"/>
          <p:cNvSpPr txBox="1">
            <a:spLocks/>
          </p:cNvSpPr>
          <p:nvPr/>
        </p:nvSpPr>
        <p:spPr>
          <a:xfrm>
            <a:off x="321735" y="544353"/>
            <a:ext cx="10058400" cy="1318314"/>
          </a:xfrm>
          <a:prstGeom prst="rect">
            <a:avLst/>
          </a:prstGeom>
        </p:spPr>
        <p:txBody>
          <a:bodyPr vert="horz" lIns="0" tIns="0" rIns="0" bIns="0" rtlCol="0">
            <a:normAutofit/>
          </a:bodyPr>
          <a:lstStyle>
            <a:lvl1pPr marL="0" indent="0" algn="l" defTabSz="914400" rtl="0" eaLnBrk="1" latinLnBrk="0" hangingPunct="1">
              <a:lnSpc>
                <a:spcPts val="1800"/>
              </a:lnSpc>
              <a:spcBef>
                <a:spcPts val="1000"/>
              </a:spcBef>
              <a:buFont typeface="Arial"/>
              <a:buNone/>
              <a:defRPr sz="2000" kern="1200" baseline="0">
                <a:solidFill>
                  <a:schemeClr val="tx1"/>
                </a:solidFill>
                <a:latin typeface="Rufina-Stencil-Bold"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bg1"/>
                </a:solidFill>
                <a:latin typeface="KievitPro-Regular" charset="0"/>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bg1"/>
                </a:solidFill>
                <a:latin typeface="KievitPro-Regular" charset="0"/>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bg1"/>
                </a:solidFill>
                <a:latin typeface="KievitPro-Regular" charset="0"/>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bg1"/>
                </a:solidFill>
                <a:latin typeface="KievitPro-Regular"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 typeface="Arial"/>
              <a:buNone/>
              <a:tabLst/>
              <a:defRPr/>
            </a:pPr>
            <a:r>
              <a:rPr kumimoji="0" lang="en-US" sz="2000" b="0" i="0" u="none" strike="noStrike" kern="1200" cap="none" spc="0" normalizeH="0" baseline="0" noProof="0" dirty="0">
                <a:ln>
                  <a:noFill/>
                </a:ln>
                <a:solidFill>
                  <a:sysClr val="windowText" lastClr="000000"/>
                </a:solidFill>
                <a:effectLst/>
                <a:uLnTx/>
                <a:uFillTx/>
                <a:latin typeface="Rufina-Stencil-Bold" charset="0"/>
                <a:ea typeface="+mn-ea"/>
                <a:cs typeface="+mn-cs"/>
              </a:rPr>
              <a:t>College of Health</a:t>
            </a:r>
          </a:p>
          <a:p>
            <a:pPr marL="0" marR="0" lvl="0" indent="0" algn="l" defTabSz="914400" rtl="0" eaLnBrk="1" fontAlgn="auto" latinLnBrk="0" hangingPunct="1">
              <a:lnSpc>
                <a:spcPts val="1800"/>
              </a:lnSpc>
              <a:spcBef>
                <a:spcPts val="1000"/>
              </a:spcBef>
              <a:spcAft>
                <a:spcPts val="0"/>
              </a:spcAft>
              <a:buClrTx/>
              <a:buSzTx/>
              <a:buFont typeface="Arial"/>
              <a:buNone/>
              <a:tabLst/>
              <a:defRPr/>
            </a:pPr>
            <a:r>
              <a:rPr kumimoji="0" lang="en-US" sz="2000" b="0" i="0" u="none" strike="noStrike" kern="1200" cap="none" spc="0" normalizeH="0" baseline="0" noProof="0" dirty="0">
                <a:ln>
                  <a:noFill/>
                </a:ln>
                <a:solidFill>
                  <a:sysClr val="windowText" lastClr="000000"/>
                </a:solidFill>
                <a:effectLst/>
                <a:uLnTx/>
                <a:uFillTx/>
                <a:latin typeface="Rufina-Stencil-Bold" charset="0"/>
                <a:ea typeface="+mn-ea"/>
                <a:cs typeface="+mn-cs"/>
              </a:rPr>
              <a:t>OSU Extension – Family &amp; Community Health</a:t>
            </a:r>
          </a:p>
        </p:txBody>
      </p:sp>
    </p:spTree>
    <p:extLst>
      <p:ext uri="{BB962C8B-B14F-4D97-AF65-F5344CB8AC3E}">
        <p14:creationId xmlns:p14="http://schemas.microsoft.com/office/powerpoint/2010/main" val="97381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7"/>
          <p:cNvSpPr txBox="1">
            <a:spLocks noGrp="1"/>
          </p:cNvSpPr>
          <p:nvPr>
            <p:ph type="title"/>
          </p:nvPr>
        </p:nvSpPr>
        <p:spPr>
          <a:xfrm>
            <a:off x="838200" y="2007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r>
              <a:rPr lang="en-US" b="1" dirty="0">
                <a:latin typeface="Verdana"/>
                <a:ea typeface="Verdana"/>
                <a:cs typeface="Verdana"/>
                <a:sym typeface="Verdana"/>
              </a:rPr>
              <a:t>Leader Training</a:t>
            </a:r>
            <a:r>
              <a:rPr lang="en-US" b="1" dirty="0">
                <a:latin typeface="Arial"/>
                <a:ea typeface="Arial"/>
                <a:cs typeface="Arial"/>
                <a:sym typeface="Arial"/>
              </a:rPr>
              <a:t>	</a:t>
            </a:r>
            <a:endParaRPr dirty="0"/>
          </a:p>
        </p:txBody>
      </p:sp>
      <p:sp>
        <p:nvSpPr>
          <p:cNvPr id="952" name="Google Shape;952;p17"/>
          <p:cNvSpPr txBox="1">
            <a:spLocks noGrp="1"/>
          </p:cNvSpPr>
          <p:nvPr>
            <p:ph type="body" idx="1"/>
          </p:nvPr>
        </p:nvSpPr>
        <p:spPr>
          <a:xfrm>
            <a:off x="6745357" y="1371600"/>
            <a:ext cx="4979504" cy="4707227"/>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buSzPts val="2400"/>
            </a:pPr>
            <a:r>
              <a:rPr lang="en-US" sz="2400" dirty="0">
                <a:latin typeface="Gill Sans"/>
                <a:ea typeface="Gill Sans"/>
                <a:cs typeface="Gill Sans"/>
                <a:sym typeface="Gill Sans"/>
              </a:rPr>
              <a:t>Leader training is online &amp; self-paced</a:t>
            </a:r>
          </a:p>
          <a:p>
            <a:pPr marL="228600" lvl="0" indent="-228600">
              <a:lnSpc>
                <a:spcPct val="100000"/>
              </a:lnSpc>
              <a:spcBef>
                <a:spcPts val="0"/>
              </a:spcBef>
              <a:buSzPts val="2400"/>
            </a:pPr>
            <a:r>
              <a:rPr lang="en-US" sz="2400" dirty="0">
                <a:latin typeface="Gill Sans"/>
                <a:ea typeface="Gill Sans"/>
                <a:cs typeface="Gill Sans"/>
                <a:sym typeface="Gill Sans"/>
              </a:rPr>
              <a:t>OSU offers scholarships for leader training</a:t>
            </a:r>
          </a:p>
          <a:p>
            <a:pPr marL="228600" lvl="0" indent="-228600">
              <a:lnSpc>
                <a:spcPct val="100000"/>
              </a:lnSpc>
              <a:spcBef>
                <a:spcPts val="0"/>
              </a:spcBef>
              <a:buSzPts val="2400"/>
            </a:pPr>
            <a:r>
              <a:rPr lang="en-US" sz="2400" dirty="0">
                <a:latin typeface="Gill Sans"/>
                <a:ea typeface="Gill Sans"/>
                <a:cs typeface="Gill Sans"/>
                <a:sym typeface="Gill Sans"/>
              </a:rPr>
              <a:t>OSU covers CPR certification, if needed</a:t>
            </a:r>
          </a:p>
          <a:p>
            <a:pPr marL="0" lvl="0" indent="0" algn="l" rtl="0">
              <a:lnSpc>
                <a:spcPct val="100000"/>
              </a:lnSpc>
              <a:spcBef>
                <a:spcPts val="0"/>
              </a:spcBef>
              <a:spcAft>
                <a:spcPts val="0"/>
              </a:spcAft>
              <a:buClr>
                <a:schemeClr val="dk1"/>
              </a:buClr>
              <a:buSzPts val="2800"/>
              <a:buNone/>
            </a:pPr>
            <a:endParaRPr dirty="0"/>
          </a:p>
        </p:txBody>
      </p:sp>
      <p:sp>
        <p:nvSpPr>
          <p:cNvPr id="953" name="Google Shape;953;p17"/>
          <p:cNvSpPr txBox="1">
            <a:spLocks noGrp="1"/>
          </p:cNvSpPr>
          <p:nvPr>
            <p:ph type="ftr" idx="11"/>
          </p:nvPr>
        </p:nvSpPr>
        <p:spPr>
          <a:xfrm>
            <a:off x="7428027" y="6356349"/>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888888"/>
              </a:buClr>
              <a:buSzPts val="1200"/>
              <a:buFont typeface="Calibri"/>
              <a:buNone/>
              <a:tabLst/>
              <a:defRPr/>
            </a:pPr>
            <a:r>
              <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rPr>
              <a:t>OREGON STATE UNIVERSITY</a:t>
            </a:r>
            <a:endParaRPr kumimoji="0" sz="12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954" name="Google Shape;95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10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955" name="Google Shape;955;p17"/>
          <p:cNvPicPr preferRelativeResize="0"/>
          <p:nvPr/>
        </p:nvPicPr>
        <p:blipFill rotWithShape="1">
          <a:blip r:embed="rId3">
            <a:alphaModFix/>
          </a:blip>
          <a:srcRect l="9095" r="19060"/>
          <a:stretch/>
        </p:blipFill>
        <p:spPr>
          <a:xfrm>
            <a:off x="185530" y="1658051"/>
            <a:ext cx="6281531" cy="4304597"/>
          </a:xfrm>
          <a:prstGeom prst="rect">
            <a:avLst/>
          </a:prstGeom>
          <a:noFill/>
          <a:ln>
            <a:noFill/>
          </a:ln>
        </p:spPr>
      </p:pic>
      <p:pic>
        <p:nvPicPr>
          <p:cNvPr id="956" name="Google Shape;956;p17"/>
          <p:cNvPicPr preferRelativeResize="0"/>
          <p:nvPr/>
        </p:nvPicPr>
        <p:blipFill rotWithShape="1">
          <a:blip r:embed="rId4">
            <a:alphaModFix/>
          </a:blip>
          <a:srcRect/>
          <a:stretch/>
        </p:blipFill>
        <p:spPr>
          <a:xfrm>
            <a:off x="7249146" y="3973614"/>
            <a:ext cx="3971925" cy="1152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9"/>
          <p:cNvSpPr txBox="1">
            <a:spLocks noGrp="1"/>
          </p:cNvSpPr>
          <p:nvPr>
            <p:ph type="title"/>
          </p:nvPr>
        </p:nvSpPr>
        <p:spPr>
          <a:xfrm>
            <a:off x="549499" y="3744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C4405"/>
              </a:buClr>
              <a:buSzPts val="4400"/>
              <a:buFont typeface="Verdana"/>
              <a:buNone/>
            </a:pPr>
            <a:r>
              <a:rPr lang="en-US" b="1" dirty="0">
                <a:solidFill>
                  <a:srgbClr val="DC4405"/>
                </a:solidFill>
                <a:latin typeface="Verdana"/>
                <a:ea typeface="Verdana"/>
                <a:cs typeface="Verdana"/>
                <a:sym typeface="Verdana"/>
              </a:rPr>
              <a:t>Data Reporting</a:t>
            </a:r>
            <a:endParaRPr dirty="0"/>
          </a:p>
        </p:txBody>
      </p:sp>
      <p:sp>
        <p:nvSpPr>
          <p:cNvPr id="972" name="Google Shape;972;p19"/>
          <p:cNvSpPr txBox="1">
            <a:spLocks noGrp="1"/>
          </p:cNvSpPr>
          <p:nvPr>
            <p:ph type="body" idx="1"/>
          </p:nvPr>
        </p:nvSpPr>
        <p:spPr>
          <a:xfrm>
            <a:off x="420384" y="1695449"/>
            <a:ext cx="5884572" cy="4351338"/>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n-US" sz="4000" dirty="0">
                <a:latin typeface="Gill Sans"/>
                <a:ea typeface="Gill Sans"/>
                <a:cs typeface="Gill Sans"/>
                <a:sym typeface="Gill Sans"/>
              </a:rPr>
              <a:t>Required forms:</a:t>
            </a:r>
            <a:endParaRPr dirty="0"/>
          </a:p>
          <a:p>
            <a:pPr marL="685800" lvl="1" indent="-228600" algn="l" rtl="0">
              <a:lnSpc>
                <a:spcPct val="90000"/>
              </a:lnSpc>
              <a:spcBef>
                <a:spcPts val="500"/>
              </a:spcBef>
              <a:spcAft>
                <a:spcPts val="0"/>
              </a:spcAft>
              <a:buClr>
                <a:schemeClr val="dk1"/>
              </a:buClr>
              <a:buSzPts val="3600"/>
              <a:buChar char="•"/>
            </a:pPr>
            <a:r>
              <a:rPr lang="en-US" sz="3600" dirty="0">
                <a:latin typeface="Gill Sans"/>
                <a:ea typeface="Gill Sans"/>
                <a:cs typeface="Gill Sans"/>
                <a:sym typeface="Gill Sans"/>
              </a:rPr>
              <a:t>Participant Registration</a:t>
            </a:r>
            <a:endParaRPr dirty="0"/>
          </a:p>
          <a:p>
            <a:pPr marL="685800" lvl="1" indent="-228600" algn="l" rtl="0">
              <a:lnSpc>
                <a:spcPct val="90000"/>
              </a:lnSpc>
              <a:spcBef>
                <a:spcPts val="500"/>
              </a:spcBef>
              <a:spcAft>
                <a:spcPts val="0"/>
              </a:spcAft>
              <a:buClr>
                <a:schemeClr val="dk1"/>
              </a:buClr>
              <a:buSzPts val="3600"/>
              <a:buChar char="•"/>
            </a:pPr>
            <a:r>
              <a:rPr lang="en-US" sz="3600" dirty="0">
                <a:latin typeface="Gill Sans"/>
                <a:ea typeface="Gill Sans"/>
                <a:cs typeface="Gill Sans"/>
                <a:sym typeface="Gill Sans"/>
              </a:rPr>
              <a:t>Attendance Record</a:t>
            </a:r>
            <a:endParaRPr dirty="0"/>
          </a:p>
          <a:p>
            <a:pPr marL="685800" lvl="1" indent="-228600" algn="l" rtl="0">
              <a:lnSpc>
                <a:spcPct val="90000"/>
              </a:lnSpc>
              <a:spcBef>
                <a:spcPts val="500"/>
              </a:spcBef>
              <a:spcAft>
                <a:spcPts val="0"/>
              </a:spcAft>
              <a:buClr>
                <a:schemeClr val="dk1"/>
              </a:buClr>
              <a:buSzPts val="3600"/>
              <a:buChar char="•"/>
            </a:pPr>
            <a:r>
              <a:rPr lang="en-US" sz="3600" dirty="0">
                <a:latin typeface="Gill Sans"/>
                <a:ea typeface="Gill Sans"/>
                <a:cs typeface="Gill Sans"/>
                <a:sym typeface="Gill Sans"/>
              </a:rPr>
              <a:t>Program Evaluation</a:t>
            </a:r>
            <a:endParaRPr dirty="0"/>
          </a:p>
          <a:p>
            <a:pPr marL="457200" lvl="1" indent="0" algn="l" rtl="0">
              <a:lnSpc>
                <a:spcPct val="90000"/>
              </a:lnSpc>
              <a:spcBef>
                <a:spcPts val="500"/>
              </a:spcBef>
              <a:spcAft>
                <a:spcPts val="0"/>
              </a:spcAft>
              <a:buClr>
                <a:schemeClr val="dk1"/>
              </a:buClr>
              <a:buSzPts val="2400"/>
              <a:buNone/>
            </a:pPr>
            <a:endParaRPr dirty="0"/>
          </a:p>
        </p:txBody>
      </p:sp>
      <p:sp>
        <p:nvSpPr>
          <p:cNvPr id="973" name="Google Shape;973;p19"/>
          <p:cNvSpPr txBox="1">
            <a:spLocks noGrp="1"/>
          </p:cNvSpPr>
          <p:nvPr>
            <p:ph type="ftr" idx="11"/>
          </p:nvPr>
        </p:nvSpPr>
        <p:spPr>
          <a:xfrm>
            <a:off x="4038600" y="6226174"/>
            <a:ext cx="6680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OREGON STATE UNIVERSITY</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74" name="Google Shape;974;p19"/>
          <p:cNvSpPr txBox="1">
            <a:spLocks noGrp="1"/>
          </p:cNvSpPr>
          <p:nvPr>
            <p:ph type="sldNum" idx="12"/>
          </p:nvPr>
        </p:nvSpPr>
        <p:spPr>
          <a:xfrm>
            <a:off x="11236158" y="6226173"/>
            <a:ext cx="6350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75" name="Google Shape;975;p19"/>
          <p:cNvPicPr preferRelativeResize="0"/>
          <p:nvPr/>
        </p:nvPicPr>
        <p:blipFill rotWithShape="1">
          <a:blip r:embed="rId3">
            <a:alphaModFix/>
          </a:blip>
          <a:srcRect/>
          <a:stretch/>
        </p:blipFill>
        <p:spPr>
          <a:xfrm>
            <a:off x="6175840" y="856286"/>
            <a:ext cx="5817396" cy="4598989"/>
          </a:xfrm>
          <a:prstGeom prst="rect">
            <a:avLst/>
          </a:prstGeom>
          <a:noFill/>
          <a:ln>
            <a:noFill/>
          </a:ln>
        </p:spPr>
      </p:pic>
      <p:sp>
        <p:nvSpPr>
          <p:cNvPr id="2" name="Rectangle 1">
            <a:extLst>
              <a:ext uri="{FF2B5EF4-FFF2-40B4-BE49-F238E27FC236}">
                <a16:creationId xmlns:a16="http://schemas.microsoft.com/office/drawing/2014/main" id="{813B828D-C22D-448B-8D1B-9E135BDF5ECA}"/>
              </a:ext>
            </a:extLst>
          </p:cNvPr>
          <p:cNvSpPr/>
          <p:nvPr/>
        </p:nvSpPr>
        <p:spPr>
          <a:xfrm>
            <a:off x="838617" y="4839076"/>
            <a:ext cx="52573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cs typeface="Arial"/>
                <a:sym typeface="Arial"/>
              </a:rPr>
              <a:t>All program forms, marketing materials, and other resources can be located under the Group Leader Resources page at </a:t>
            </a:r>
            <a:r>
              <a:rPr kumimoji="0" lang="en-US" sz="2400" b="1" i="0" u="none" strike="noStrike" kern="0" cap="none" spc="0" normalizeH="0" baseline="0" noProof="0" dirty="0">
                <a:ln>
                  <a:noFill/>
                </a:ln>
                <a:solidFill>
                  <a:srgbClr val="D73F09"/>
                </a:solidFill>
                <a:effectLst/>
                <a:uLnTx/>
                <a:uFillTx/>
                <a:latin typeface="Gill Sans" panose="020B0604020202020204" charset="0"/>
                <a:cs typeface="Arial"/>
                <a:sym typeface="Arial"/>
              </a:rPr>
              <a:t>walk.oregonstate.edu</a:t>
            </a:r>
            <a:endParaRPr kumimoji="0" lang="en-US" sz="2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21"/>
          <p:cNvPicPr preferRelativeResize="0"/>
          <p:nvPr/>
        </p:nvPicPr>
        <p:blipFill rotWithShape="1">
          <a:blip r:embed="rId3">
            <a:alphaModFix/>
          </a:blip>
          <a:srcRect l="-1578" t="381" r="1577" b="-380"/>
          <a:stretch/>
        </p:blipFill>
        <p:spPr>
          <a:xfrm>
            <a:off x="-208134" y="0"/>
            <a:ext cx="12413199" cy="6858000"/>
          </a:xfrm>
          <a:prstGeom prst="rect">
            <a:avLst/>
          </a:prstGeom>
          <a:noFill/>
          <a:ln>
            <a:noFill/>
          </a:ln>
        </p:spPr>
      </p:pic>
      <p:sp>
        <p:nvSpPr>
          <p:cNvPr id="982" name="Google Shape;982;p21"/>
          <p:cNvSpPr txBox="1"/>
          <p:nvPr/>
        </p:nvSpPr>
        <p:spPr>
          <a:xfrm>
            <a:off x="5634318" y="898073"/>
            <a:ext cx="655768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Calibri"/>
              <a:buNone/>
              <a:tabLst/>
              <a:defRPr/>
            </a:pPr>
            <a:r>
              <a:rPr kumimoji="0" lang="en-US" sz="4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alibri"/>
                <a:sym typeface="Calibri"/>
              </a:rPr>
              <a:t>walk.oregonstate.edu</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
          <p:cNvSpPr/>
          <p:nvPr/>
        </p:nvSpPr>
        <p:spPr>
          <a:xfrm>
            <a:off x="0" y="0"/>
            <a:ext cx="12191999" cy="1433959"/>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4"/>
          <p:cNvSpPr txBox="1">
            <a:spLocks noGrp="1"/>
          </p:cNvSpPr>
          <p:nvPr>
            <p:ph type="title"/>
          </p:nvPr>
        </p:nvSpPr>
        <p:spPr>
          <a:xfrm>
            <a:off x="517710" y="54197"/>
            <a:ext cx="1115657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Verdana"/>
              <a:buNone/>
            </a:pPr>
            <a:r>
              <a:rPr lang="en-US" sz="4000" b="1" dirty="0">
                <a:solidFill>
                  <a:schemeClr val="lt1"/>
                </a:solidFill>
                <a:latin typeface="Verdana"/>
                <a:ea typeface="Verdana"/>
                <a:cs typeface="Verdana"/>
                <a:sym typeface="Verdana"/>
              </a:rPr>
              <a:t>THANK YOU!</a:t>
            </a:r>
            <a:endParaRPr sz="4000" dirty="0"/>
          </a:p>
        </p:txBody>
      </p:sp>
      <p:pic>
        <p:nvPicPr>
          <p:cNvPr id="856" name="Google Shape;856;p4"/>
          <p:cNvPicPr preferRelativeResize="0"/>
          <p:nvPr/>
        </p:nvPicPr>
        <p:blipFill rotWithShape="1">
          <a:blip r:embed="rId3">
            <a:alphaModFix/>
          </a:blip>
          <a:srcRect/>
          <a:stretch/>
        </p:blipFill>
        <p:spPr>
          <a:xfrm>
            <a:off x="9231404" y="5672305"/>
            <a:ext cx="2689409" cy="819451"/>
          </a:xfrm>
          <a:prstGeom prst="rect">
            <a:avLst/>
          </a:prstGeom>
          <a:noFill/>
          <a:ln>
            <a:noFill/>
          </a:ln>
        </p:spPr>
      </p:pic>
      <p:sp>
        <p:nvSpPr>
          <p:cNvPr id="6" name="Content Placeholder 2">
            <a:extLst>
              <a:ext uri="{FF2B5EF4-FFF2-40B4-BE49-F238E27FC236}">
                <a16:creationId xmlns:a16="http://schemas.microsoft.com/office/drawing/2014/main" id="{0441C664-10D1-4AEA-AF76-AEB2BB9792B0}"/>
              </a:ext>
            </a:extLst>
          </p:cNvPr>
          <p:cNvSpPr txBox="1">
            <a:spLocks/>
          </p:cNvSpPr>
          <p:nvPr/>
        </p:nvSpPr>
        <p:spPr>
          <a:xfrm>
            <a:off x="454846" y="1828799"/>
            <a:ext cx="10638780" cy="4662957"/>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u="none" kern="1200" baseline="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Allison Harris &amp; Ellen Radcliffe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Walk With Ease Team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Oregon State University Extension Service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walk@oregonstate.edu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Visit our website to learn more about WWE in Oregon!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00000"/>
                </a:solidFill>
                <a:effectLst/>
                <a:uLnTx/>
                <a:uFillTx/>
                <a:latin typeface="Gill Sans" panose="020B0604020202020204" charset="0"/>
                <a:ea typeface="Verdana" panose="020B0604030504040204" pitchFamily="34" charset="0"/>
                <a:sym typeface="Arial"/>
              </a:rPr>
              <a:t>walk.oregonstate.edu</a:t>
            </a:r>
          </a:p>
        </p:txBody>
      </p:sp>
    </p:spTree>
    <p:extLst>
      <p:ext uri="{BB962C8B-B14F-4D97-AF65-F5344CB8AC3E}">
        <p14:creationId xmlns:p14="http://schemas.microsoft.com/office/powerpoint/2010/main" val="4394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A54E3E2-BA9F-47F1-8955-1C9A43C88ACC}"/>
              </a:ext>
            </a:extLst>
          </p:cNvPr>
          <p:cNvSpPr>
            <a:spLocks noGrp="1" noChangeArrowheads="1"/>
          </p:cNvSpPr>
          <p:nvPr>
            <p:ph type="title"/>
          </p:nvPr>
        </p:nvSpPr>
        <p:spPr/>
        <p:txBody>
          <a:bodyPr>
            <a:normAutofit/>
          </a:bodyPr>
          <a:lstStyle/>
          <a:p>
            <a:r>
              <a:rPr lang="en-US" altLang="en-US" sz="4000" b="1" dirty="0">
                <a:latin typeface="Verdana" panose="020B0604030504040204" pitchFamily="34" charset="0"/>
                <a:ea typeface="Verdana" panose="020B0604030504040204" pitchFamily="34" charset="0"/>
              </a:rPr>
              <a:t>Walk With Ease (WWE) Program</a:t>
            </a:r>
          </a:p>
        </p:txBody>
      </p:sp>
      <p:sp>
        <p:nvSpPr>
          <p:cNvPr id="13315" name="Content Placeholder 2">
            <a:extLst>
              <a:ext uri="{FF2B5EF4-FFF2-40B4-BE49-F238E27FC236}">
                <a16:creationId xmlns:a16="http://schemas.microsoft.com/office/drawing/2014/main" id="{5259DC92-A851-43F1-9D73-9470AA9A5791}"/>
              </a:ext>
            </a:extLst>
          </p:cNvPr>
          <p:cNvSpPr>
            <a:spLocks noGrp="1" noChangeArrowheads="1"/>
          </p:cNvSpPr>
          <p:nvPr>
            <p:ph idx="1"/>
          </p:nvPr>
        </p:nvSpPr>
        <p:spPr/>
        <p:txBody>
          <a:bodyPr>
            <a:normAutofit lnSpcReduction="10000"/>
          </a:bodyPr>
          <a:lstStyle/>
          <a:p>
            <a:r>
              <a:rPr lang="en-US" altLang="en-US" sz="3600" dirty="0">
                <a:latin typeface="Gill Sans"/>
              </a:rPr>
              <a:t>Evidence-based </a:t>
            </a:r>
            <a:r>
              <a:rPr lang="en-US" altLang="en-US" sz="3600" dirty="0">
                <a:latin typeface="Gill Sans"/>
                <a:ea typeface="+mj-ea"/>
                <a:cs typeface="+mj-cs"/>
              </a:rPr>
              <a:t>physical activity walking program developed by the Arthritis Foundation</a:t>
            </a:r>
          </a:p>
          <a:p>
            <a:r>
              <a:rPr lang="en-US" altLang="en-US" sz="3600" dirty="0">
                <a:latin typeface="Gill Sans"/>
                <a:ea typeface="+mj-ea"/>
                <a:cs typeface="+mj-cs"/>
              </a:rPr>
              <a:t>Proven to:</a:t>
            </a:r>
          </a:p>
          <a:p>
            <a:pPr lvl="1" indent="-244792">
              <a:buClr>
                <a:schemeClr val="dk1"/>
              </a:buClr>
              <a:buSzPts val="3400"/>
            </a:pPr>
            <a:r>
              <a:rPr lang="en-US" sz="3400" dirty="0">
                <a:latin typeface="Gill Sans"/>
                <a:ea typeface="Gill Sans"/>
                <a:cs typeface="Gill Sans"/>
                <a:sym typeface="Gill Sans"/>
              </a:rPr>
              <a:t>Improve physical and mental health</a:t>
            </a:r>
            <a:endParaRPr lang="en-US" sz="3600" dirty="0">
              <a:latin typeface="Gill Sans"/>
            </a:endParaRPr>
          </a:p>
          <a:p>
            <a:pPr lvl="1" indent="-244792">
              <a:buClr>
                <a:schemeClr val="dk1"/>
              </a:buClr>
              <a:buSzPts val="3400"/>
            </a:pPr>
            <a:r>
              <a:rPr lang="en-US" sz="3400" dirty="0">
                <a:latin typeface="Gill Sans"/>
                <a:ea typeface="Gill Sans"/>
                <a:cs typeface="Gill Sans"/>
                <a:sym typeface="Gill Sans"/>
              </a:rPr>
              <a:t>Teach proper stretching and pain management techniques </a:t>
            </a:r>
            <a:endParaRPr lang="en-US" sz="3600" dirty="0">
              <a:latin typeface="Gill Sans"/>
            </a:endParaRPr>
          </a:p>
          <a:p>
            <a:pPr lvl="1" indent="-244792">
              <a:buClr>
                <a:schemeClr val="dk1"/>
              </a:buClr>
              <a:buSzPts val="3400"/>
            </a:pPr>
            <a:r>
              <a:rPr lang="en-US" sz="3400" dirty="0">
                <a:latin typeface="Gill Sans"/>
                <a:ea typeface="Gill Sans"/>
                <a:cs typeface="Gill Sans"/>
                <a:sym typeface="Gill Sans"/>
              </a:rPr>
              <a:t>Build stamina, strength, confidence and walking pace </a:t>
            </a:r>
            <a:endParaRPr lang="en-US" sz="3600" dirty="0">
              <a:latin typeface="Gill Sans"/>
            </a:endParaRPr>
          </a:p>
          <a:p>
            <a:r>
              <a:rPr lang="en-US" altLang="en-US" sz="3600" dirty="0">
                <a:latin typeface="Gill Sans"/>
              </a:rPr>
              <a:t>Helps make lifestyle changes</a:t>
            </a:r>
          </a:p>
        </p:txBody>
      </p:sp>
      <p:pic>
        <p:nvPicPr>
          <p:cNvPr id="4" name="Picture 3">
            <a:extLst>
              <a:ext uri="{FF2B5EF4-FFF2-40B4-BE49-F238E27FC236}">
                <a16:creationId xmlns:a16="http://schemas.microsoft.com/office/drawing/2014/main" id="{C57FED5B-A8FC-47AD-8F64-313036D06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4989" y="5741681"/>
            <a:ext cx="2949276" cy="912833"/>
          </a:xfrm>
          <a:prstGeom prst="rect">
            <a:avLst/>
          </a:prstGeom>
        </p:spPr>
      </p:pic>
    </p:spTree>
    <p:extLst>
      <p:ext uri="{BB962C8B-B14F-4D97-AF65-F5344CB8AC3E}">
        <p14:creationId xmlns:p14="http://schemas.microsoft.com/office/powerpoint/2010/main" val="38853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A54E3E2-BA9F-47F1-8955-1C9A43C88ACC}"/>
              </a:ext>
            </a:extLst>
          </p:cNvPr>
          <p:cNvSpPr>
            <a:spLocks noGrp="1" noChangeArrowheads="1"/>
          </p:cNvSpPr>
          <p:nvPr>
            <p:ph type="title"/>
          </p:nvPr>
        </p:nvSpPr>
        <p:spPr/>
        <p:txBody>
          <a:bodyPr>
            <a:normAutofit/>
          </a:bodyPr>
          <a:lstStyle/>
          <a:p>
            <a:r>
              <a:rPr lang="en-US" altLang="en-US" sz="4000" b="1" dirty="0">
                <a:latin typeface="Verdana" panose="020B0604030504040204" pitchFamily="34" charset="0"/>
                <a:ea typeface="Verdana" panose="020B0604030504040204" pitchFamily="34" charset="0"/>
              </a:rPr>
              <a:t>WWE in Oregon </a:t>
            </a:r>
          </a:p>
        </p:txBody>
      </p:sp>
      <p:sp>
        <p:nvSpPr>
          <p:cNvPr id="13315" name="Content Placeholder 2">
            <a:extLst>
              <a:ext uri="{FF2B5EF4-FFF2-40B4-BE49-F238E27FC236}">
                <a16:creationId xmlns:a16="http://schemas.microsoft.com/office/drawing/2014/main" id="{5259DC92-A851-43F1-9D73-9470AA9A5791}"/>
              </a:ext>
            </a:extLst>
          </p:cNvPr>
          <p:cNvSpPr>
            <a:spLocks noGrp="1" noChangeArrowheads="1"/>
          </p:cNvSpPr>
          <p:nvPr>
            <p:ph idx="1"/>
          </p:nvPr>
        </p:nvSpPr>
        <p:spPr>
          <a:xfrm>
            <a:off x="838201" y="1825625"/>
            <a:ext cx="7006388" cy="4351338"/>
          </a:xfrm>
        </p:spPr>
        <p:txBody>
          <a:bodyPr>
            <a:normAutofit/>
          </a:bodyPr>
          <a:lstStyle/>
          <a:p>
            <a:pPr marL="0" indent="0">
              <a:buNone/>
            </a:pPr>
            <a:r>
              <a:rPr lang="en-US" sz="4000" dirty="0">
                <a:latin typeface="Gill Sans"/>
              </a:rPr>
              <a:t>Three versions of the program: </a:t>
            </a:r>
          </a:p>
          <a:p>
            <a:pPr lvl="1"/>
            <a:r>
              <a:rPr lang="en-US" sz="3600" dirty="0">
                <a:latin typeface="Gill Sans"/>
              </a:rPr>
              <a:t>Instructor led </a:t>
            </a:r>
            <a:r>
              <a:rPr lang="en-US" sz="3600" b="1" dirty="0">
                <a:solidFill>
                  <a:srgbClr val="D73F09"/>
                </a:solidFill>
                <a:latin typeface="Gill Sans"/>
              </a:rPr>
              <a:t>in-person classes</a:t>
            </a:r>
            <a:r>
              <a:rPr lang="en-US" sz="3600" dirty="0">
                <a:solidFill>
                  <a:schemeClr val="accent2"/>
                </a:solidFill>
                <a:latin typeface="Gill Sans"/>
              </a:rPr>
              <a:t> </a:t>
            </a:r>
          </a:p>
          <a:p>
            <a:pPr lvl="1"/>
            <a:r>
              <a:rPr lang="en-US" sz="3600" b="1" dirty="0">
                <a:solidFill>
                  <a:srgbClr val="D73F09"/>
                </a:solidFill>
                <a:latin typeface="Gill Sans"/>
              </a:rPr>
              <a:t>Self-directed</a:t>
            </a:r>
            <a:r>
              <a:rPr lang="en-US" sz="3600" dirty="0">
                <a:solidFill>
                  <a:schemeClr val="accent2"/>
                </a:solidFill>
                <a:latin typeface="Gill Sans"/>
              </a:rPr>
              <a:t> </a:t>
            </a:r>
            <a:r>
              <a:rPr lang="en-US" sz="3600" dirty="0">
                <a:latin typeface="Gill Sans"/>
              </a:rPr>
              <a:t>program</a:t>
            </a:r>
          </a:p>
          <a:p>
            <a:pPr lvl="1"/>
            <a:r>
              <a:rPr lang="en-US" sz="3600" dirty="0">
                <a:latin typeface="Gill Sans"/>
              </a:rPr>
              <a:t>Online </a:t>
            </a:r>
            <a:r>
              <a:rPr lang="en-US" sz="3600" b="1" dirty="0">
                <a:solidFill>
                  <a:srgbClr val="D73F09"/>
                </a:solidFill>
                <a:latin typeface="Gill Sans"/>
              </a:rPr>
              <a:t>virtual</a:t>
            </a:r>
            <a:r>
              <a:rPr lang="en-US" sz="3600" dirty="0">
                <a:latin typeface="Gill Sans"/>
              </a:rPr>
              <a:t> classes</a:t>
            </a:r>
          </a:p>
          <a:p>
            <a:pPr marL="0" indent="0">
              <a:buNone/>
            </a:pPr>
            <a:endParaRPr lang="en-US" sz="4000" dirty="0">
              <a:latin typeface="Gill Sans"/>
            </a:endParaRPr>
          </a:p>
          <a:p>
            <a:pPr marL="0" indent="0">
              <a:buNone/>
            </a:pPr>
            <a:r>
              <a:rPr lang="en-US" sz="4000" dirty="0">
                <a:latin typeface="Gill Sans"/>
              </a:rPr>
              <a:t>OSU Extension serves as the “hub” for WWE in Oregon! </a:t>
            </a:r>
          </a:p>
          <a:p>
            <a:endParaRPr lang="en-US" sz="4000" dirty="0">
              <a:latin typeface="Kievit Offc" panose="020B0504030101020102" pitchFamily="34" charset="0"/>
            </a:endParaRPr>
          </a:p>
          <a:p>
            <a:pPr lvl="1"/>
            <a:endParaRPr lang="en-US" sz="3600" b="1" dirty="0">
              <a:latin typeface="Kievit Offc" panose="020B0504030101020102" pitchFamily="34" charset="0"/>
            </a:endParaRPr>
          </a:p>
          <a:p>
            <a:pPr marL="457200" lvl="1" indent="0">
              <a:buNone/>
            </a:pPr>
            <a:endParaRPr lang="en-US" sz="3600" b="1" dirty="0">
              <a:latin typeface="Kievit Offc" panose="020B0504030101020102" pitchFamily="34" charset="0"/>
            </a:endParaRPr>
          </a:p>
          <a:p>
            <a:endParaRPr lang="en-US" altLang="en-US" sz="4400" b="1" dirty="0">
              <a:solidFill>
                <a:srgbClr val="EE743E"/>
              </a:solidFill>
              <a:latin typeface="Kievit Offc" panose="020B0504030101020102" pitchFamily="34" charset="0"/>
            </a:endParaRPr>
          </a:p>
        </p:txBody>
      </p:sp>
      <p:sp>
        <p:nvSpPr>
          <p:cNvPr id="6" name="Content Placeholder 3">
            <a:extLst>
              <a:ext uri="{FF2B5EF4-FFF2-40B4-BE49-F238E27FC236}">
                <a16:creationId xmlns:a16="http://schemas.microsoft.com/office/drawing/2014/main" id="{5294776A-7E4C-6043-BE1F-F571ACAA93FF}"/>
              </a:ext>
            </a:extLst>
          </p:cNvPr>
          <p:cNvSpPr txBox="1">
            <a:spLocks/>
          </p:cNvSpPr>
          <p:nvPr/>
        </p:nvSpPr>
        <p:spPr>
          <a:xfrm>
            <a:off x="2079942" y="2845878"/>
            <a:ext cx="6256338" cy="219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http://www.afstore.org/835-217D.jpg?resizeid=-2&amp;resizeh=240&amp;resizew=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1186">
            <a:off x="8270141" y="1820347"/>
            <a:ext cx="2615761" cy="3875203"/>
          </a:xfrm>
          <a:prstGeom prst="rect">
            <a:avLst/>
          </a:prstGeom>
          <a:noFill/>
          <a:ln w="1270">
            <a:solidFill>
              <a:schemeClr val="bg2"/>
            </a:solidFill>
          </a:ln>
          <a:extLst>
            <a:ext uri="{909E8E84-426E-40DD-AFC4-6F175D3DCCD1}">
              <a14:hiddenFill xmlns:a14="http://schemas.microsoft.com/office/drawing/2010/main">
                <a:solidFill>
                  <a:srgbClr val="FFFFFF"/>
                </a:solidFill>
              </a14:hiddenFill>
            </a:ext>
          </a:extLst>
        </p:spPr>
      </p:pic>
      <p:sp>
        <p:nvSpPr>
          <p:cNvPr id="8" name="Google Shape;953;p17">
            <a:extLst>
              <a:ext uri="{FF2B5EF4-FFF2-40B4-BE49-F238E27FC236}">
                <a16:creationId xmlns:a16="http://schemas.microsoft.com/office/drawing/2014/main" id="{6D3747CB-A335-4F20-8DA7-46370F8C2D0E}"/>
              </a:ext>
            </a:extLst>
          </p:cNvPr>
          <p:cNvSpPr txBox="1">
            <a:spLocks noGrp="1"/>
          </p:cNvSpPr>
          <p:nvPr>
            <p:ph type="ftr" idx="11"/>
          </p:nvPr>
        </p:nvSpPr>
        <p:spPr>
          <a:xfrm>
            <a:off x="7428027" y="6356349"/>
            <a:ext cx="4603552"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888888"/>
              </a:buClr>
              <a:buSzPts val="1200"/>
              <a:buFont typeface="Calibri"/>
              <a:buNone/>
              <a:tabLst/>
              <a:defRPr/>
            </a:pPr>
            <a:r>
              <a:rPr kumimoji="0" lang="en-US" sz="1200" b="0" i="0" u="none" strike="noStrike" kern="0" cap="none" spc="0" normalizeH="0" baseline="0" noProof="0" dirty="0">
                <a:ln>
                  <a:noFill/>
                </a:ln>
                <a:solidFill>
                  <a:srgbClr val="888888"/>
                </a:solidFill>
                <a:effectLst/>
                <a:uLnTx/>
                <a:uFillTx/>
                <a:latin typeface="Calibri"/>
                <a:ea typeface="Calibri"/>
                <a:cs typeface="Calibri"/>
                <a:sym typeface="Calibri"/>
              </a:rPr>
              <a:t>	OREGON STATE UNIVERSITY		3</a:t>
            </a:r>
            <a:endParaRPr kumimoji="0" sz="1200" b="0" i="0" u="none" strike="noStrike" kern="0" cap="none" spc="0" normalizeH="0" baseline="0" noProof="0" dirty="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6345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a:lnSpc>
                <a:spcPct val="100000"/>
              </a:lnSpc>
            </a:pPr>
            <a:r>
              <a:rPr lang="en-US" sz="2400" dirty="0">
                <a:latin typeface="Gill Sans"/>
              </a:rPr>
              <a:t>18 sessions, held over six or nine weeks</a:t>
            </a:r>
          </a:p>
          <a:p>
            <a:pPr>
              <a:lnSpc>
                <a:spcPct val="100000"/>
              </a:lnSpc>
            </a:pPr>
            <a:r>
              <a:rPr lang="en-US" sz="2400" dirty="0">
                <a:latin typeface="Gill Sans"/>
              </a:rPr>
              <a:t>Health education and group walking</a:t>
            </a:r>
          </a:p>
          <a:p>
            <a:pPr>
              <a:lnSpc>
                <a:spcPct val="100000"/>
              </a:lnSpc>
            </a:pPr>
            <a:r>
              <a:rPr lang="en-US" sz="2400" dirty="0">
                <a:latin typeface="Gill Sans"/>
              </a:rPr>
              <a:t>Led by a trained leader</a:t>
            </a:r>
          </a:p>
          <a:p>
            <a:pPr>
              <a:lnSpc>
                <a:spcPct val="100000"/>
              </a:lnSpc>
            </a:pPr>
            <a:r>
              <a:rPr lang="en-US" sz="2400" dirty="0">
                <a:latin typeface="Gill Sans"/>
              </a:rPr>
              <a:t>All participants receive WWE books and water bottles</a:t>
            </a:r>
          </a:p>
        </p:txBody>
      </p:sp>
      <p:sp>
        <p:nvSpPr>
          <p:cNvPr id="2" name="Title 1"/>
          <p:cNvSpPr>
            <a:spLocks noGrp="1"/>
          </p:cNvSpPr>
          <p:nvPr>
            <p:ph type="title"/>
          </p:nvPr>
        </p:nvSpPr>
        <p:spPr/>
        <p:txBody>
          <a:bodyPr>
            <a:noAutofit/>
          </a:bodyPr>
          <a:lstStyle/>
          <a:p>
            <a:r>
              <a:rPr lang="en-US" b="1" dirty="0">
                <a:solidFill>
                  <a:schemeClr val="tx1"/>
                </a:solidFill>
              </a:rPr>
              <a:t>Instructor-Led </a:t>
            </a:r>
            <a:br>
              <a:rPr lang="en-US" b="1" dirty="0">
                <a:solidFill>
                  <a:schemeClr val="tx1"/>
                </a:solidFill>
              </a:rPr>
            </a:br>
            <a:r>
              <a:rPr lang="en-US" b="1" dirty="0">
                <a:solidFill>
                  <a:schemeClr val="tx1"/>
                </a:solidFill>
              </a:rPr>
              <a:t>In-Person Classes</a:t>
            </a:r>
          </a:p>
        </p:txBody>
      </p:sp>
      <p:pic>
        <p:nvPicPr>
          <p:cNvPr id="17" name="Picture Placeholder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628" b="12628"/>
          <a:stretch>
            <a:fillRect/>
          </a:stretch>
        </p:blipFill>
        <p:spPr/>
      </p:pic>
      <p:pic>
        <p:nvPicPr>
          <p:cNvPr id="8" name="Picture Placeholder 7" descr="&quot;&quot;">
            <a:extLst>
              <a:ext uri="{FF2B5EF4-FFF2-40B4-BE49-F238E27FC236}">
                <a16:creationId xmlns:a16="http://schemas.microsoft.com/office/drawing/2014/main" id="{5CEFD0C9-A0EB-4206-91A0-7CB83A64CC90}"/>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57" b="157"/>
          <a:stretch>
            <a:fillRect/>
          </a:stretch>
        </p:blipFill>
        <p:spPr>
          <a:xfrm>
            <a:off x="804863" y="1295400"/>
            <a:ext cx="504825" cy="503238"/>
          </a:xfrm>
          <a:prstGeom prst="rect">
            <a:avLst/>
          </a:prstGeom>
        </p:spPr>
      </p:pic>
    </p:spTree>
    <p:extLst>
      <p:ext uri="{BB962C8B-B14F-4D97-AF65-F5344CB8AC3E}">
        <p14:creationId xmlns:p14="http://schemas.microsoft.com/office/powerpoint/2010/main" val="128847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A54E3E2-BA9F-47F1-8955-1C9A43C88ACC}"/>
              </a:ext>
            </a:extLst>
          </p:cNvPr>
          <p:cNvSpPr>
            <a:spLocks noGrp="1" noChangeArrowheads="1"/>
          </p:cNvSpPr>
          <p:nvPr>
            <p:ph type="title"/>
          </p:nvPr>
        </p:nvSpPr>
        <p:spPr/>
        <p:txBody>
          <a:bodyPr>
            <a:normAutofit fontScale="90000"/>
          </a:bodyPr>
          <a:lstStyle/>
          <a:p>
            <a:r>
              <a:rPr lang="en-US" altLang="en-US" sz="3600" b="1" dirty="0">
                <a:latin typeface="Verdana" panose="020B0604030504040204" pitchFamily="34" charset="0"/>
                <a:ea typeface="Verdana" panose="020B0604030504040204" pitchFamily="34" charset="0"/>
              </a:rPr>
              <a:t>Virtual Classes</a:t>
            </a:r>
          </a:p>
        </p:txBody>
      </p:sp>
      <p:sp>
        <p:nvSpPr>
          <p:cNvPr id="13315" name="Content Placeholder 2">
            <a:extLst>
              <a:ext uri="{FF2B5EF4-FFF2-40B4-BE49-F238E27FC236}">
                <a16:creationId xmlns:a16="http://schemas.microsoft.com/office/drawing/2014/main" id="{5259DC92-A851-43F1-9D73-9470AA9A5791}"/>
              </a:ext>
            </a:extLst>
          </p:cNvPr>
          <p:cNvSpPr>
            <a:spLocks noGrp="1" noChangeArrowheads="1"/>
          </p:cNvSpPr>
          <p:nvPr>
            <p:ph idx="1"/>
          </p:nvPr>
        </p:nvSpPr>
        <p:spPr/>
        <p:txBody>
          <a:bodyPr>
            <a:normAutofit/>
          </a:bodyPr>
          <a:lstStyle/>
          <a:p>
            <a:pPr eaLnBrk="1" hangingPunct="1"/>
            <a:r>
              <a:rPr lang="en-US" altLang="en-US" sz="2800" dirty="0"/>
              <a:t>Live, webinar-based classes with a trained instructor</a:t>
            </a:r>
          </a:p>
          <a:p>
            <a:pPr eaLnBrk="1" hangingPunct="1"/>
            <a:r>
              <a:rPr lang="en-US" altLang="en-US" sz="2800" dirty="0"/>
              <a:t>Six-week program with sessions held once weekly through Zoom</a:t>
            </a:r>
          </a:p>
          <a:p>
            <a:pPr eaLnBrk="1" hangingPunct="1"/>
            <a:r>
              <a:rPr lang="en-US" altLang="en-US" sz="2800" dirty="0"/>
              <a:t>Includes: </a:t>
            </a:r>
          </a:p>
          <a:p>
            <a:pPr lvl="1" eaLnBrk="1" hangingPunct="1"/>
            <a:r>
              <a:rPr lang="en-US" altLang="en-US" sz="2400" dirty="0"/>
              <a:t>health education on symptom management, overcoming barriers, and stretching and exercising safely </a:t>
            </a:r>
          </a:p>
          <a:p>
            <a:pPr lvl="1" eaLnBrk="1" hangingPunct="1"/>
            <a:r>
              <a:rPr lang="en-US" altLang="en-US" sz="2400" dirty="0"/>
              <a:t>facilitated discussion</a:t>
            </a:r>
          </a:p>
          <a:p>
            <a:r>
              <a:rPr lang="en-US" altLang="en-US" sz="2800" dirty="0"/>
              <a:t>Participants walk independently throughout the week</a:t>
            </a:r>
          </a:p>
          <a:p>
            <a:r>
              <a:rPr lang="en-US" altLang="en-US" sz="2800" dirty="0"/>
              <a:t>Everyone receives a workbook by mail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4989" y="5741681"/>
            <a:ext cx="2949276" cy="912833"/>
          </a:xfrm>
          <a:prstGeom prst="rect">
            <a:avLst/>
          </a:prstGeom>
        </p:spPr>
      </p:pic>
      <p:pic>
        <p:nvPicPr>
          <p:cNvPr id="6" name="Picture Placeholder 5" descr="&quot;&quot;">
            <a:extLst>
              <a:ext uri="{FF2B5EF4-FFF2-40B4-BE49-F238E27FC236}">
                <a16:creationId xmlns:a16="http://schemas.microsoft.com/office/drawing/2014/main" id="{FFDD6FF1-1D3E-458E-A600-C2087BECAD4A}"/>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57" b="157"/>
          <a:stretch>
            <a:fillRect/>
          </a:stretch>
        </p:blipFill>
        <p:spPr>
          <a:xfrm>
            <a:off x="615950" y="658813"/>
            <a:ext cx="504825" cy="503237"/>
          </a:xfrm>
          <a:prstGeom prst="rect">
            <a:avLst/>
          </a:prstGeom>
        </p:spPr>
      </p:pic>
    </p:spTree>
    <p:extLst>
      <p:ext uri="{BB962C8B-B14F-4D97-AF65-F5344CB8AC3E}">
        <p14:creationId xmlns:p14="http://schemas.microsoft.com/office/powerpoint/2010/main" val="3183036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1"/>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Verdana"/>
              <a:buNone/>
            </a:pPr>
            <a:r>
              <a:rPr lang="en-US" sz="3600" b="1" dirty="0">
                <a:latin typeface="Verdana"/>
                <a:ea typeface="Verdana"/>
                <a:cs typeface="Verdana"/>
                <a:sym typeface="Verdana"/>
              </a:rPr>
              <a:t>Self-Directed Program</a:t>
            </a:r>
            <a:endParaRPr sz="3600" dirty="0"/>
          </a:p>
        </p:txBody>
      </p:sp>
      <p:sp>
        <p:nvSpPr>
          <p:cNvPr id="901" name="Google Shape;901;p1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dirty="0">
                <a:ea typeface="Gill Sans"/>
                <a:cs typeface="Gill Sans"/>
                <a:sym typeface="Gill Sans"/>
              </a:rPr>
              <a:t>Participants register online and create an account</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Everyone receives a free workbook (paperback or eBook)</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Portal includes walking diary, weekly videos, and resources</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Weekly support emails </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Rolling registration</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Completely independent study!</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Available FREE to all Oregonians</a:t>
            </a:r>
            <a:endParaRPr dirty="0"/>
          </a:p>
          <a:p>
            <a:pPr marL="228600" lvl="0" indent="-25400" algn="l" rtl="0">
              <a:lnSpc>
                <a:spcPct val="100000"/>
              </a:lnSpc>
              <a:spcBef>
                <a:spcPts val="1000"/>
              </a:spcBef>
              <a:spcAft>
                <a:spcPts val="0"/>
              </a:spcAft>
              <a:buClr>
                <a:schemeClr val="dk1"/>
              </a:buClr>
              <a:buSzPts val="3200"/>
              <a:buNone/>
            </a:pPr>
            <a:endParaRPr sz="3200" dirty="0">
              <a:latin typeface="Kievit Offc" panose="020B0504030101020102" pitchFamily="34" charset="0"/>
              <a:ea typeface="Arial"/>
              <a:cs typeface="Arial"/>
              <a:sym typeface="Arial"/>
            </a:endParaRPr>
          </a:p>
        </p:txBody>
      </p:sp>
      <p:pic>
        <p:nvPicPr>
          <p:cNvPr id="902" name="Google Shape;902;p11"/>
          <p:cNvPicPr preferRelativeResize="0"/>
          <p:nvPr/>
        </p:nvPicPr>
        <p:blipFill rotWithShape="1">
          <a:blip r:embed="rId3">
            <a:alphaModFix/>
          </a:blip>
          <a:srcRect/>
          <a:stretch/>
        </p:blipFill>
        <p:spPr>
          <a:xfrm>
            <a:off x="8744989" y="5741681"/>
            <a:ext cx="2949276" cy="912833"/>
          </a:xfrm>
          <a:prstGeom prst="rect">
            <a:avLst/>
          </a:prstGeom>
          <a:noFill/>
          <a:ln>
            <a:noFill/>
          </a:ln>
        </p:spPr>
      </p:pic>
      <p:pic>
        <p:nvPicPr>
          <p:cNvPr id="7" name="Picture Placeholder 6" descr="&quot;&quot;">
            <a:extLst>
              <a:ext uri="{FF2B5EF4-FFF2-40B4-BE49-F238E27FC236}">
                <a16:creationId xmlns:a16="http://schemas.microsoft.com/office/drawing/2014/main" id="{BABB79FF-974C-490A-819A-CA774BE982F9}"/>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157" b="157"/>
          <a:stretch>
            <a:fillRect/>
          </a:stretch>
        </p:blipFill>
        <p:spPr>
          <a:xfrm>
            <a:off x="615950" y="658813"/>
            <a:ext cx="504825" cy="5032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23bcc3ef9a3_2_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09" name="Google Shape;909;g23bcc3ef9a3_2_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10" name="Google Shape;910;g23bcc3ef9a3_2_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1"/>
          <p:cNvSpPr txBox="1">
            <a:spLocks noGrp="1"/>
          </p:cNvSpPr>
          <p:nvPr>
            <p:ph type="title"/>
          </p:nvPr>
        </p:nvSpPr>
        <p:spPr>
          <a:xfrm>
            <a:off x="1474237" y="919006"/>
            <a:ext cx="9879563" cy="494927"/>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lt1"/>
              </a:buClr>
              <a:buSzPts val="4400"/>
            </a:pPr>
            <a:r>
              <a:rPr lang="en-US" sz="3600" kern="0" dirty="0">
                <a:solidFill>
                  <a:srgbClr val="DC4405"/>
                </a:solidFill>
                <a:latin typeface="Verdana"/>
                <a:ea typeface="Verdana"/>
                <a:sym typeface="Verdana"/>
              </a:rPr>
              <a:t>WWE + Older Adult Behavioral Heath Initiative</a:t>
            </a:r>
            <a:endParaRPr sz="3600" dirty="0"/>
          </a:p>
        </p:txBody>
      </p:sp>
      <p:sp>
        <p:nvSpPr>
          <p:cNvPr id="901" name="Google Shape;901;p11"/>
          <p:cNvSpPr txBox="1">
            <a:spLocks noGrp="1"/>
          </p:cNvSpPr>
          <p:nvPr>
            <p:ph idx="1"/>
          </p:nvPr>
        </p:nvSpPr>
        <p:spPr>
          <a:xfrm>
            <a:off x="1474236" y="2103553"/>
            <a:ext cx="9879564" cy="320237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dirty="0">
                <a:sym typeface="Gill Sans"/>
              </a:rPr>
              <a:t>OABHI statewide program through OHA</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OA Behavioral Health Specialists represent each county</a:t>
            </a:r>
            <a:endParaRPr dirty="0"/>
          </a:p>
          <a:p>
            <a:pPr marL="228600" lvl="0" indent="-228600" algn="l" rtl="0">
              <a:lnSpc>
                <a:spcPct val="90000"/>
              </a:lnSpc>
              <a:spcBef>
                <a:spcPts val="1000"/>
              </a:spcBef>
              <a:spcAft>
                <a:spcPts val="0"/>
              </a:spcAft>
              <a:buClr>
                <a:schemeClr val="dk1"/>
              </a:buClr>
              <a:buSzPts val="3200"/>
              <a:buChar char="•"/>
            </a:pPr>
            <a:r>
              <a:rPr lang="en-US" sz="3200" dirty="0">
                <a:ea typeface="Gill Sans"/>
                <a:cs typeface="Gill Sans"/>
                <a:sym typeface="Gill Sans"/>
              </a:rPr>
              <a:t>Partnership in Jackson County to deliver WWE</a:t>
            </a:r>
          </a:p>
          <a:p>
            <a:pPr lvl="1">
              <a:spcBef>
                <a:spcPts val="1000"/>
              </a:spcBef>
              <a:buClr>
                <a:schemeClr val="dk1"/>
              </a:buClr>
              <a:buSzPts val="3200"/>
              <a:buChar char="•"/>
            </a:pPr>
            <a:r>
              <a:rPr lang="en-US" sz="3000" dirty="0">
                <a:sym typeface="Gill Sans"/>
              </a:rPr>
              <a:t>Scaling partnership with WWE + OABHI</a:t>
            </a:r>
            <a:endParaRPr dirty="0"/>
          </a:p>
          <a:p>
            <a:pPr marL="228600" lvl="0" indent="-25400" algn="l" rtl="0">
              <a:lnSpc>
                <a:spcPct val="100000"/>
              </a:lnSpc>
              <a:spcBef>
                <a:spcPts val="1000"/>
              </a:spcBef>
              <a:spcAft>
                <a:spcPts val="0"/>
              </a:spcAft>
              <a:buClr>
                <a:schemeClr val="dk1"/>
              </a:buClr>
              <a:buSzPts val="3200"/>
              <a:buNone/>
            </a:pPr>
            <a:endParaRPr sz="3200" dirty="0">
              <a:latin typeface="Kievit Offc" panose="020B0504030101020102" pitchFamily="34" charset="0"/>
              <a:ea typeface="Arial"/>
              <a:cs typeface="Arial"/>
              <a:sym typeface="Arial"/>
            </a:endParaRPr>
          </a:p>
        </p:txBody>
      </p:sp>
      <p:pic>
        <p:nvPicPr>
          <p:cNvPr id="902" name="Google Shape;902;p11"/>
          <p:cNvPicPr preferRelativeResize="0"/>
          <p:nvPr/>
        </p:nvPicPr>
        <p:blipFill rotWithShape="1">
          <a:blip r:embed="rId3">
            <a:alphaModFix/>
          </a:blip>
          <a:srcRect/>
          <a:stretch/>
        </p:blipFill>
        <p:spPr>
          <a:xfrm>
            <a:off x="8744989" y="5583217"/>
            <a:ext cx="2949276" cy="912833"/>
          </a:xfrm>
          <a:prstGeom prst="rect">
            <a:avLst/>
          </a:prstGeom>
          <a:noFill/>
          <a:ln>
            <a:noFill/>
          </a:ln>
        </p:spPr>
      </p:pic>
      <p:pic>
        <p:nvPicPr>
          <p:cNvPr id="4" name="Picture Placeholder 3">
            <a:extLst>
              <a:ext uri="{FF2B5EF4-FFF2-40B4-BE49-F238E27FC236}">
                <a16:creationId xmlns:a16="http://schemas.microsoft.com/office/drawing/2014/main" id="{AA8CDBF9-B782-49F4-B6BD-CF1CE7FE5AF0}"/>
              </a:ext>
            </a:extLst>
          </p:cNvPr>
          <p:cNvPicPr>
            <a:picLocks noGrp="1" noChangeAspect="1"/>
          </p:cNvPicPr>
          <p:nvPr>
            <p:ph type="pic" sz="quarter" idx="10"/>
          </p:nvPr>
        </p:nvPicPr>
        <p:blipFill>
          <a:blip r:embed="rId4"/>
          <a:srcRect t="157" b="157"/>
          <a:stretch>
            <a:fillRect/>
          </a:stretch>
        </p:blipFill>
        <p:spPr>
          <a:prstGeom prst="rect">
            <a:avLst/>
          </a:prstGeom>
        </p:spPr>
      </p:pic>
      <p:pic>
        <p:nvPicPr>
          <p:cNvPr id="9" name="Picture 8">
            <a:extLst>
              <a:ext uri="{FF2B5EF4-FFF2-40B4-BE49-F238E27FC236}">
                <a16:creationId xmlns:a16="http://schemas.microsoft.com/office/drawing/2014/main" id="{AA818773-193B-46E9-AD2E-7DEB72E18A90}"/>
              </a:ext>
            </a:extLst>
          </p:cNvPr>
          <p:cNvPicPr>
            <a:picLocks noChangeAspect="1"/>
          </p:cNvPicPr>
          <p:nvPr/>
        </p:nvPicPr>
        <p:blipFill>
          <a:blip r:embed="rId5"/>
          <a:stretch>
            <a:fillRect/>
          </a:stretch>
        </p:blipFill>
        <p:spPr>
          <a:xfrm>
            <a:off x="4939379" y="5130167"/>
            <a:ext cx="2949276" cy="1481465"/>
          </a:xfrm>
          <a:prstGeom prst="rect">
            <a:avLst/>
          </a:prstGeom>
        </p:spPr>
      </p:pic>
      <p:pic>
        <p:nvPicPr>
          <p:cNvPr id="5" name="Picture 4">
            <a:extLst>
              <a:ext uri="{FF2B5EF4-FFF2-40B4-BE49-F238E27FC236}">
                <a16:creationId xmlns:a16="http://schemas.microsoft.com/office/drawing/2014/main" id="{D006BC52-3CEA-419A-BFA5-CCB48FE77F30}"/>
              </a:ext>
            </a:extLst>
          </p:cNvPr>
          <p:cNvPicPr>
            <a:picLocks noChangeAspect="1"/>
          </p:cNvPicPr>
          <p:nvPr/>
        </p:nvPicPr>
        <p:blipFill rotWithShape="1">
          <a:blip r:embed="rId6"/>
          <a:srcRect l="50000"/>
          <a:stretch/>
        </p:blipFill>
        <p:spPr>
          <a:xfrm>
            <a:off x="1329782" y="5448989"/>
            <a:ext cx="2753263" cy="1191361"/>
          </a:xfrm>
          <a:prstGeom prst="rect">
            <a:avLst/>
          </a:prstGeom>
        </p:spPr>
      </p:pic>
    </p:spTree>
    <p:extLst>
      <p:ext uri="{BB962C8B-B14F-4D97-AF65-F5344CB8AC3E}">
        <p14:creationId xmlns:p14="http://schemas.microsoft.com/office/powerpoint/2010/main" val="297867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
          <p:cNvSpPr/>
          <p:nvPr/>
        </p:nvSpPr>
        <p:spPr>
          <a:xfrm>
            <a:off x="0" y="0"/>
            <a:ext cx="12191999" cy="1433959"/>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4"/>
          <p:cNvSpPr txBox="1">
            <a:spLocks noGrp="1"/>
          </p:cNvSpPr>
          <p:nvPr>
            <p:ph type="title"/>
          </p:nvPr>
        </p:nvSpPr>
        <p:spPr>
          <a:xfrm>
            <a:off x="517710" y="54197"/>
            <a:ext cx="1115657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Verdana"/>
              <a:buNone/>
            </a:pPr>
            <a:r>
              <a:rPr lang="en-US" sz="4000" b="1" dirty="0">
                <a:solidFill>
                  <a:schemeClr val="lt1"/>
                </a:solidFill>
                <a:latin typeface="Verdana"/>
                <a:ea typeface="Verdana"/>
                <a:cs typeface="Verdana"/>
                <a:sym typeface="Verdana"/>
              </a:rPr>
              <a:t>I Want to Lead a Class! – What Next?</a:t>
            </a:r>
            <a:endParaRPr sz="4000" dirty="0"/>
          </a:p>
        </p:txBody>
      </p:sp>
      <p:sp>
        <p:nvSpPr>
          <p:cNvPr id="855" name="Google Shape;855;p4"/>
          <p:cNvSpPr txBox="1">
            <a:spLocks noGrp="1"/>
          </p:cNvSpPr>
          <p:nvPr>
            <p:ph type="body" idx="1"/>
          </p:nvPr>
        </p:nvSpPr>
        <p:spPr>
          <a:xfrm>
            <a:off x="838200" y="1677708"/>
            <a:ext cx="10515600" cy="5071896"/>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400"/>
              </a:spcBef>
              <a:buClr>
                <a:srgbClr val="000000"/>
              </a:buClr>
              <a:buSzPts val="2000"/>
              <a:buNone/>
            </a:pPr>
            <a:r>
              <a:rPr lang="en-US" sz="3200" dirty="0">
                <a:solidFill>
                  <a:srgbClr val="000000"/>
                </a:solidFill>
                <a:latin typeface="Gill Sans" panose="020B0604020202020204" charset="0"/>
              </a:rPr>
              <a:t>Contact us! Email </a:t>
            </a:r>
            <a:r>
              <a:rPr lang="en-US" sz="3200" b="1" u="sng" dirty="0">
                <a:solidFill>
                  <a:srgbClr val="0563C1"/>
                </a:solidFill>
                <a:latin typeface="Gill Sans" panose="020B0604020202020204" charset="0"/>
                <a:hlinkClick r:id="rId3">
                  <a:extLst>
                    <a:ext uri="{A12FA001-AC4F-418D-AE19-62706E023703}">
                      <ahyp:hlinkClr xmlns:ahyp="http://schemas.microsoft.com/office/drawing/2018/hyperlinkcolor" val="tx"/>
                    </a:ext>
                  </a:extLst>
                </a:hlinkClick>
              </a:rPr>
              <a:t>walk@oregonstate.edu</a:t>
            </a:r>
            <a:endParaRPr lang="en-US" sz="3200" b="1" dirty="0">
              <a:solidFill>
                <a:srgbClr val="D73F09"/>
              </a:solidFill>
              <a:latin typeface="Gill Sans" panose="020B0604020202020204" charset="0"/>
            </a:endParaRPr>
          </a:p>
          <a:p>
            <a:pPr marL="0" lvl="0" indent="0">
              <a:spcBef>
                <a:spcPts val="0"/>
              </a:spcBef>
              <a:buSzPts val="3600"/>
              <a:buNone/>
            </a:pPr>
            <a:endParaRPr lang="en-US" sz="1000" dirty="0">
              <a:latin typeface="Gill Sans" panose="020B0604020202020204" charset="0"/>
            </a:endParaRPr>
          </a:p>
          <a:p>
            <a:pPr marL="0" lvl="0" indent="0">
              <a:spcBef>
                <a:spcPts val="0"/>
              </a:spcBef>
              <a:buSzPts val="3600"/>
              <a:buNone/>
            </a:pPr>
            <a:endParaRPr lang="en-US" sz="3200" dirty="0">
              <a:latin typeface="Gill Sans" panose="020B0604020202020204" charset="0"/>
            </a:endParaRPr>
          </a:p>
          <a:p>
            <a:pPr marL="0" lvl="0" indent="0">
              <a:spcBef>
                <a:spcPts val="0"/>
              </a:spcBef>
              <a:buSzPts val="3600"/>
              <a:buNone/>
            </a:pPr>
            <a:r>
              <a:rPr lang="en-US" sz="3200" dirty="0">
                <a:latin typeface="Gill Sans" panose="020B0604020202020204" charset="0"/>
              </a:rPr>
              <a:t>Support for leaders and classes:</a:t>
            </a:r>
          </a:p>
          <a:p>
            <a:pPr marL="0" lvl="0" indent="0">
              <a:spcBef>
                <a:spcPts val="0"/>
              </a:spcBef>
              <a:buSzPts val="3600"/>
              <a:buNone/>
            </a:pPr>
            <a:endParaRPr lang="en-US" sz="1000" dirty="0">
              <a:latin typeface="Gill Sans" panose="020B0604020202020204" charset="0"/>
            </a:endParaRPr>
          </a:p>
          <a:p>
            <a:pPr indent="-457200">
              <a:spcBef>
                <a:spcPts val="0"/>
              </a:spcBef>
              <a:buSzPts val="3600"/>
            </a:pPr>
            <a:r>
              <a:rPr lang="en-US" dirty="0">
                <a:latin typeface="Gill Sans" panose="020B0604020202020204" charset="0"/>
              </a:rPr>
              <a:t>Scholarships for leader training</a:t>
            </a:r>
          </a:p>
          <a:p>
            <a:pPr indent="-457200">
              <a:spcBef>
                <a:spcPts val="0"/>
              </a:spcBef>
              <a:buSzPts val="3600"/>
            </a:pPr>
            <a:r>
              <a:rPr lang="en-US" dirty="0">
                <a:latin typeface="Gill Sans" panose="020B0604020202020204" charset="0"/>
              </a:rPr>
              <a:t>Access to online CPR certification</a:t>
            </a:r>
          </a:p>
          <a:p>
            <a:pPr indent="-457200">
              <a:spcBef>
                <a:spcPts val="0"/>
              </a:spcBef>
              <a:buSzPts val="3600"/>
            </a:pPr>
            <a:r>
              <a:rPr lang="en-US" dirty="0">
                <a:latin typeface="Gill Sans" panose="020B0604020202020204" charset="0"/>
              </a:rPr>
              <a:t>Leader materials: class scripts, posters for classes, program forms, and virtual class toolkit</a:t>
            </a:r>
          </a:p>
          <a:p>
            <a:pPr indent="-457200">
              <a:spcBef>
                <a:spcPts val="0"/>
              </a:spcBef>
              <a:buSzPts val="3600"/>
            </a:pPr>
            <a:r>
              <a:rPr lang="en-US" dirty="0">
                <a:latin typeface="Gill Sans" panose="020B0604020202020204" charset="0"/>
              </a:rPr>
              <a:t>Marketing materials</a:t>
            </a:r>
          </a:p>
          <a:p>
            <a:pPr indent="-457200">
              <a:spcBef>
                <a:spcPts val="0"/>
              </a:spcBef>
              <a:buSzPts val="3600"/>
            </a:pPr>
            <a:r>
              <a:rPr lang="en-US" dirty="0">
                <a:latin typeface="Gill Sans" panose="020B0604020202020204" charset="0"/>
              </a:rPr>
              <a:t>Books and water bottles for all class participants</a:t>
            </a:r>
          </a:p>
          <a:p>
            <a:pPr marL="685800" lvl="1" indent="-228600">
              <a:buClr>
                <a:srgbClr val="DC4405"/>
              </a:buClr>
              <a:buSzTx/>
              <a:buFont typeface="Courier New" panose="02070309020205020404" pitchFamily="49" charset="0"/>
              <a:buChar char="o"/>
            </a:pPr>
            <a:r>
              <a:rPr lang="en-US" sz="2600" i="1" kern="1200" dirty="0">
                <a:solidFill>
                  <a:prstClr val="black"/>
                </a:solidFill>
                <a:latin typeface="Gill Sans"/>
                <a:ea typeface="Verdana" panose="020B0604030504040204" pitchFamily="34" charset="0"/>
              </a:rPr>
              <a:t>Coming soon</a:t>
            </a:r>
            <a:r>
              <a:rPr lang="en-US" sz="2600" kern="1200" dirty="0">
                <a:solidFill>
                  <a:prstClr val="black"/>
                </a:solidFill>
                <a:latin typeface="Gill Sans"/>
                <a:ea typeface="Verdana" panose="020B0604030504040204" pitchFamily="34" charset="0"/>
              </a:rPr>
              <a:t>: </a:t>
            </a:r>
            <a:r>
              <a:rPr lang="en-US" sz="2600" i="1" kern="1200" dirty="0">
                <a:solidFill>
                  <a:prstClr val="black"/>
                </a:solidFill>
                <a:latin typeface="Gill Sans"/>
                <a:ea typeface="Verdana" panose="020B0604030504040204" pitchFamily="34" charset="0"/>
              </a:rPr>
              <a:t>T-shirts for leaders!</a:t>
            </a:r>
            <a:endParaRPr lang="en-US" i="1" dirty="0">
              <a:latin typeface="Gill Sans" panose="020B0604020202020204" charset="0"/>
            </a:endParaRPr>
          </a:p>
          <a:p>
            <a:pPr indent="-457200">
              <a:spcBef>
                <a:spcPts val="0"/>
              </a:spcBef>
              <a:buSzPts val="3600"/>
            </a:pPr>
            <a:r>
              <a:rPr lang="en-US" dirty="0">
                <a:latin typeface="Gill Sans" panose="020B0604020202020204" charset="0"/>
              </a:rPr>
              <a:t>Leader support and engagement</a:t>
            </a:r>
          </a:p>
          <a:p>
            <a:pPr indent="-457200">
              <a:spcBef>
                <a:spcPts val="0"/>
              </a:spcBef>
              <a:buSzPts val="3600"/>
            </a:pPr>
            <a:r>
              <a:rPr lang="en-US" dirty="0">
                <a:latin typeface="Gill Sans" panose="020B0604020202020204" charset="0"/>
              </a:rPr>
              <a:t>Technical assistance through email, phone, and online</a:t>
            </a:r>
          </a:p>
          <a:p>
            <a:pPr marL="0" indent="0">
              <a:spcBef>
                <a:spcPts val="0"/>
              </a:spcBef>
              <a:buSzPts val="3600"/>
              <a:buNone/>
            </a:pPr>
            <a:endParaRPr lang="en-US" dirty="0">
              <a:latin typeface="Gill Sans" panose="020B0604020202020204" charset="0"/>
            </a:endParaRPr>
          </a:p>
          <a:p>
            <a:pPr marL="0" indent="0">
              <a:spcBef>
                <a:spcPts val="0"/>
              </a:spcBef>
              <a:buSzPts val="3600"/>
              <a:buNone/>
            </a:pPr>
            <a:r>
              <a:rPr lang="en-US" dirty="0">
                <a:latin typeface="Gill Sans" panose="020B0604020202020204" charset="0"/>
              </a:rPr>
              <a:t>Visit </a:t>
            </a:r>
            <a:r>
              <a:rPr lang="en-US" b="1" dirty="0">
                <a:solidFill>
                  <a:srgbClr val="D73F09"/>
                </a:solidFill>
                <a:latin typeface="Gill Sans" panose="020B0604020202020204" charset="0"/>
              </a:rPr>
              <a:t>walk.oregonstate.edu</a:t>
            </a:r>
            <a:r>
              <a:rPr lang="en-US" dirty="0">
                <a:latin typeface="Gill Sans" panose="020B0604020202020204" charset="0"/>
              </a:rPr>
              <a:t> to learn more</a:t>
            </a:r>
          </a:p>
        </p:txBody>
      </p:sp>
      <p:pic>
        <p:nvPicPr>
          <p:cNvPr id="856" name="Google Shape;856;p4"/>
          <p:cNvPicPr preferRelativeResize="0"/>
          <p:nvPr/>
        </p:nvPicPr>
        <p:blipFill rotWithShape="1">
          <a:blip r:embed="rId4">
            <a:alphaModFix/>
          </a:blip>
          <a:srcRect/>
          <a:stretch/>
        </p:blipFill>
        <p:spPr>
          <a:xfrm>
            <a:off x="9669294" y="5992238"/>
            <a:ext cx="2325480" cy="757366"/>
          </a:xfrm>
          <a:prstGeom prst="rect">
            <a:avLst/>
          </a:prstGeom>
          <a:noFill/>
          <a:ln>
            <a:noFill/>
          </a:ln>
        </p:spPr>
      </p:pic>
    </p:spTree>
    <p:extLst>
      <p:ext uri="{BB962C8B-B14F-4D97-AF65-F5344CB8AC3E}">
        <p14:creationId xmlns:p14="http://schemas.microsoft.com/office/powerpoint/2010/main" val="65636807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1468</Words>
  <Application>Microsoft Office PowerPoint</Application>
  <PresentationFormat>Widescreen</PresentationFormat>
  <Paragraphs>163</Paragraphs>
  <Slides>13</Slides>
  <Notes>13</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13</vt:i4>
      </vt:variant>
    </vt:vector>
  </HeadingPairs>
  <TitlesOfParts>
    <vt:vector size="34" baseType="lpstr">
      <vt:lpstr>Arial</vt:lpstr>
      <vt:lpstr>Calibri</vt:lpstr>
      <vt:lpstr>Calibri Light</vt:lpstr>
      <vt:lpstr>Courier New</vt:lpstr>
      <vt:lpstr>Gill Sans</vt:lpstr>
      <vt:lpstr>Kievit Offc</vt:lpstr>
      <vt:lpstr>Lato Regular</vt:lpstr>
      <vt:lpstr>Noto Serif</vt:lpstr>
      <vt:lpstr>Rufina</vt:lpstr>
      <vt:lpstr>Rufina-Stencil-Bold</vt:lpstr>
      <vt:lpstr>Stratum2 Bold</vt:lpstr>
      <vt:lpstr>Times</vt:lpstr>
      <vt:lpstr>Verdana</vt:lpstr>
      <vt:lpstr>1_Office Theme</vt:lpstr>
      <vt:lpstr>3_Office Theme</vt:lpstr>
      <vt:lpstr>2_Office Theme</vt:lpstr>
      <vt:lpstr>Office Theme</vt:lpstr>
      <vt:lpstr>4_Office Theme</vt:lpstr>
      <vt:lpstr>5_Office Theme</vt:lpstr>
      <vt:lpstr>6_Office Theme</vt:lpstr>
      <vt:lpstr>7_Office Theme</vt:lpstr>
      <vt:lpstr>PowerPoint Presentation</vt:lpstr>
      <vt:lpstr>Walk With Ease (WWE) Program</vt:lpstr>
      <vt:lpstr>WWE in Oregon </vt:lpstr>
      <vt:lpstr>Instructor-Led  In-Person Classes</vt:lpstr>
      <vt:lpstr>Virtual Classes</vt:lpstr>
      <vt:lpstr>Self-Directed Program</vt:lpstr>
      <vt:lpstr>PowerPoint Presentation</vt:lpstr>
      <vt:lpstr>WWE + Older Adult Behavioral Heath Initiative</vt:lpstr>
      <vt:lpstr>I Want to Lead a Class! – What Next?</vt:lpstr>
      <vt:lpstr>Leader Training </vt:lpstr>
      <vt:lpstr>Data Reporting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With Ease (WWE) program</dc:title>
  <dc:creator>Harris, Allison</dc:creator>
  <cp:lastModifiedBy>Radcliffe, Ellen Noel</cp:lastModifiedBy>
  <cp:revision>11</cp:revision>
  <dcterms:created xsi:type="dcterms:W3CDTF">2021-08-23T16:35:46Z</dcterms:created>
  <dcterms:modified xsi:type="dcterms:W3CDTF">2023-08-21T20:51:05Z</dcterms:modified>
</cp:coreProperties>
</file>