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78" r:id="rId5"/>
    <p:sldId id="384" r:id="rId6"/>
    <p:sldId id="350" r:id="rId7"/>
    <p:sldId id="391" r:id="rId8"/>
    <p:sldId id="374" r:id="rId9"/>
    <p:sldId id="388" r:id="rId10"/>
    <p:sldId id="389" r:id="rId11"/>
    <p:sldId id="390" r:id="rId12"/>
    <p:sldId id="362" r:id="rId13"/>
    <p:sldId id="3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3F09"/>
    <a:srgbClr val="003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80927" autoAdjust="0"/>
  </p:normalViewPr>
  <p:slideViewPr>
    <p:cSldViewPr snapToGrid="0">
      <p:cViewPr varScale="1">
        <p:scale>
          <a:sx n="100" d="100"/>
          <a:sy n="100" d="100"/>
        </p:scale>
        <p:origin x="10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34360-EABB-40CC-87E8-44F32CA9DC3B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4423F-2F0B-444E-8344-2A7E6A8C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95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A39D37-EB39-9B49-85DF-DD837FDB43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535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4423F-2F0B-444E-8344-2A7E6A8CD6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96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4423F-2F0B-444E-8344-2A7E6A8CD6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95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4423F-2F0B-444E-8344-2A7E6A8CD6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03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4423F-2F0B-444E-8344-2A7E6A8CD6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41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4423F-2F0B-444E-8344-2A7E6A8CD6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76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4423F-2F0B-444E-8344-2A7E6A8CD6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99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4423F-2F0B-444E-8344-2A7E6A8CD6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90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4423F-2F0B-444E-8344-2A7E6A8CD6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4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4423F-2F0B-444E-8344-2A7E6A8CD6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29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96494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640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1878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098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7130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353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80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444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0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2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0539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4537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5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arol.walsh@oregonstate.ed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mailto:stephanie.Russell@oregonstate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utrition.extension.oregonstate.edu/collection/food-hero-recipe-selection-criteria?check_logged_in=1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odhero.org/recipe-criteria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odhero.org/recipe-criteria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-953"/>
            <a:ext cx="12192000" cy="6920631"/>
          </a:xfrm>
          <a:prstGeom prst="rect">
            <a:avLst/>
          </a:prstGeom>
          <a:solidFill>
            <a:srgbClr val="D73F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-366254" y="1963857"/>
            <a:ext cx="12791158" cy="3510707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Stratum2 Medium" panose="020B0506030000020004" pitchFamily="34" charset="0"/>
              </a:rPr>
              <a:t>Food Hero:</a:t>
            </a:r>
            <a:br>
              <a:rPr lang="en-US" sz="4800" b="1" dirty="0">
                <a:solidFill>
                  <a:schemeClr val="bg1"/>
                </a:solidFill>
                <a:latin typeface="Stratum2 Medium" panose="020B0506030000020004" pitchFamily="34" charset="0"/>
              </a:rPr>
            </a:br>
            <a:r>
              <a:rPr lang="en-US" sz="4800" b="1" dirty="0">
                <a:solidFill>
                  <a:schemeClr val="bg1"/>
                </a:solidFill>
                <a:latin typeface="Stratum2 Medium" panose="020B0506030000020004" pitchFamily="34" charset="0"/>
              </a:rPr>
              <a:t>Recipe Selection, Nutrition Criteria and Style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754" y="5798047"/>
            <a:ext cx="2151666" cy="68756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3257" y="118633"/>
            <a:ext cx="2795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ievit Offc" panose="020B0504030101020102" pitchFamily="34" charset="0"/>
                <a:ea typeface="+mn-ea"/>
                <a:cs typeface="+mn-cs"/>
              </a:rPr>
              <a:t>OSU EXTENSION SERVICE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69C2E8-7014-494B-8453-3A0F7D6AE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87836">
            <a:off x="7501469" y="996486"/>
            <a:ext cx="2172165" cy="33083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B82933-49A2-4AA7-B754-28598A38E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3625">
            <a:off x="5785317" y="357492"/>
            <a:ext cx="2169016" cy="32613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56E647-5D9A-499D-BCD9-2296DE1D1F8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562"/>
          <a:stretch/>
        </p:blipFill>
        <p:spPr>
          <a:xfrm rot="20928971">
            <a:off x="3733764" y="406446"/>
            <a:ext cx="2264683" cy="3222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919751-B838-4241-A2D8-98E07D87C1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170003">
            <a:off x="2191376" y="1292411"/>
            <a:ext cx="2106578" cy="318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07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5CFC5-36C1-43D8-06A3-84B63118C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1495" y="1510738"/>
            <a:ext cx="6796397" cy="446282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Carol Walsh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hlinkClick r:id="rId3"/>
              </a:rPr>
              <a:t>carol.walsh@oregonstate.edu</a:t>
            </a:r>
            <a:r>
              <a:rPr lang="en-US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Stephanie Russell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hlinkClick r:id="rId4"/>
              </a:rPr>
              <a:t>stephanie.russell@oregonstate.edu</a:t>
            </a:r>
            <a:r>
              <a:rPr lang="en-US" dirty="0"/>
              <a:t> </a:t>
            </a: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3A754D6E-617E-2E65-0154-FDFEAD271C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40" y="1815553"/>
            <a:ext cx="3226893" cy="322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61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D27D77-364A-4A1A-943C-9C9DD28506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049" y="2109787"/>
            <a:ext cx="2638425" cy="26384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95FCB-FE37-3275-C0B8-3291E5D7F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325" y="1934182"/>
            <a:ext cx="7486650" cy="4667250"/>
          </a:xfrm>
        </p:spPr>
        <p:txBody>
          <a:bodyPr>
            <a:normAutofit/>
          </a:bodyPr>
          <a:lstStyle/>
          <a:p>
            <a:r>
              <a:rPr lang="en-US" sz="3200" dirty="0"/>
              <a:t>Food Hero Recipe Selection and Development Guidelines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Food Hero Recipe Nutrition Criteria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Food Hero Recipe Style Guide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E3AB270-4FE7-432A-81DB-4C51C66EF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552" y="256568"/>
            <a:ext cx="4705350" cy="1048154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D73F09"/>
                </a:solidFill>
              </a:rPr>
              <a:t>Documents</a:t>
            </a:r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64D4E51B-2C42-4F6A-8A1A-2B6B2B382009}"/>
              </a:ext>
            </a:extLst>
          </p:cNvPr>
          <p:cNvSpPr/>
          <p:nvPr/>
        </p:nvSpPr>
        <p:spPr>
          <a:xfrm>
            <a:off x="313526" y="1562100"/>
            <a:ext cx="2152650" cy="1600200"/>
          </a:xfrm>
          <a:prstGeom prst="star5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3E5451-2EDB-4A48-95E8-791597571448}"/>
              </a:ext>
            </a:extLst>
          </p:cNvPr>
          <p:cNvSpPr txBox="1"/>
          <p:nvPr/>
        </p:nvSpPr>
        <p:spPr>
          <a:xfrm rot="20914586">
            <a:off x="951700" y="2248769"/>
            <a:ext cx="97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latin typeface="Georgia" panose="02040502050405020303" pitchFamily="18" charset="0"/>
              </a:rPr>
              <a:t>NEW!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8CF7EF-BEF7-4DAA-A8F2-DAA66C1FEF2B}"/>
              </a:ext>
            </a:extLst>
          </p:cNvPr>
          <p:cNvSpPr txBox="1"/>
          <p:nvPr/>
        </p:nvSpPr>
        <p:spPr>
          <a:xfrm>
            <a:off x="2913852" y="5772975"/>
            <a:ext cx="1647025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UPDATED!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CA0238-3F0D-4D52-B9EA-122DAAF47A1A}"/>
              </a:ext>
            </a:extLst>
          </p:cNvPr>
          <p:cNvSpPr txBox="1"/>
          <p:nvPr/>
        </p:nvSpPr>
        <p:spPr>
          <a:xfrm>
            <a:off x="2913852" y="4548157"/>
            <a:ext cx="1647025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UPDATED!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58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23F4C8F5-36D2-9D59-D54E-15BE03B65C98}"/>
              </a:ext>
            </a:extLst>
          </p:cNvPr>
          <p:cNvSpPr/>
          <p:nvPr/>
        </p:nvSpPr>
        <p:spPr>
          <a:xfrm>
            <a:off x="4728392" y="-1801091"/>
            <a:ext cx="8641244" cy="10460182"/>
          </a:xfrm>
          <a:prstGeom prst="ellipse">
            <a:avLst/>
          </a:prstGeom>
          <a:solidFill>
            <a:srgbClr val="D73F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16C7A7-F29B-F465-8B51-508EE8C12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6508" y="2029178"/>
            <a:ext cx="6262252" cy="5809543"/>
          </a:xfrm>
        </p:spPr>
        <p:txBody>
          <a:bodyPr anchor="t">
            <a:normAutofit/>
          </a:bodyPr>
          <a:lstStyle/>
          <a:p>
            <a:r>
              <a:rPr lang="en-US" dirty="0"/>
              <a:t>Overview</a:t>
            </a:r>
          </a:p>
          <a:p>
            <a:r>
              <a:rPr lang="en-US" dirty="0"/>
              <a:t>Key Steps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FFFFFF"/>
                </a:solidFill>
              </a:rPr>
              <a:t>Submission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FFFFFF"/>
                </a:solidFill>
              </a:rPr>
              <a:t>Determination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FFFFFF"/>
                </a:solidFill>
              </a:rPr>
              <a:t>Testing/review/              analysis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endParaRPr lang="en-US" sz="22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rgbClr val="FFFFFF"/>
              </a:solidFill>
            </a:endParaRPr>
          </a:p>
          <a:p>
            <a:pPr>
              <a:spcBef>
                <a:spcPts val="1800"/>
              </a:spcBef>
            </a:pPr>
            <a:endParaRPr lang="en-US" sz="2200" dirty="0">
              <a:solidFill>
                <a:srgbClr val="FFFFFF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5DE1CF-CEAB-4C68-9BC5-8D15E6228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591300" y="3057332"/>
            <a:ext cx="1362268" cy="13622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400353-DCDB-4353-A5A2-E5150FB00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96" y="108888"/>
            <a:ext cx="5711829" cy="66402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0F35B0-F5BD-4BE7-B6A2-285ED331C9F8}"/>
              </a:ext>
            </a:extLst>
          </p:cNvPr>
          <p:cNvSpPr txBox="1"/>
          <p:nvPr/>
        </p:nvSpPr>
        <p:spPr>
          <a:xfrm>
            <a:off x="6496050" y="5605940"/>
            <a:ext cx="5991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https://nutrition.extension.oregonstate.edu/collection/food-hero-recipe-selection-criteria?check_logged_in=1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4695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23F4C8F5-36D2-9D59-D54E-15BE03B65C98}"/>
              </a:ext>
            </a:extLst>
          </p:cNvPr>
          <p:cNvSpPr/>
          <p:nvPr/>
        </p:nvSpPr>
        <p:spPr>
          <a:xfrm>
            <a:off x="4728392" y="-1801091"/>
            <a:ext cx="8641244" cy="10460182"/>
          </a:xfrm>
          <a:prstGeom prst="ellipse">
            <a:avLst/>
          </a:prstGeom>
          <a:solidFill>
            <a:srgbClr val="D73F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16C7A7-F29B-F465-8B51-508EE8C12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4215" y="1229078"/>
            <a:ext cx="6262252" cy="5809543"/>
          </a:xfrm>
        </p:spPr>
        <p:txBody>
          <a:bodyPr anchor="t">
            <a:normAutofit/>
          </a:bodyPr>
          <a:lstStyle/>
          <a:p>
            <a:r>
              <a:rPr lang="en-US" dirty="0"/>
              <a:t>Overview</a:t>
            </a:r>
          </a:p>
          <a:p>
            <a:r>
              <a:rPr lang="en-US" dirty="0"/>
              <a:t>Key Steps (continued)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FFFFFF"/>
                </a:solidFill>
              </a:rPr>
              <a:t>Translation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FFFFFF"/>
                </a:solidFill>
              </a:rPr>
              <a:t>Photography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FFFFFF"/>
                </a:solidFill>
              </a:rPr>
              <a:t>Publication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FFFFFF"/>
                </a:solidFill>
              </a:rPr>
              <a:t>Announcement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FFFFFF"/>
                </a:solidFill>
              </a:rPr>
              <a:t>Ongoing updates</a:t>
            </a:r>
          </a:p>
          <a:p>
            <a:r>
              <a:rPr lang="en-US" dirty="0"/>
              <a:t>Timeline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endParaRPr lang="en-US" sz="2200" dirty="0">
              <a:solidFill>
                <a:srgbClr val="FFFFFF"/>
              </a:solidFill>
            </a:endParaRPr>
          </a:p>
          <a:p>
            <a:endParaRPr lang="en-US" sz="2200" dirty="0">
              <a:solidFill>
                <a:srgbClr val="FFFFFF"/>
              </a:solidFill>
            </a:endParaRPr>
          </a:p>
          <a:p>
            <a:pPr>
              <a:spcBef>
                <a:spcPts val="1800"/>
              </a:spcBef>
            </a:pPr>
            <a:endParaRPr lang="en-US" sz="2200" dirty="0">
              <a:solidFill>
                <a:srgbClr val="FFFF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DF3934-A68B-4B5B-BC96-D99488BF0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79" y="299692"/>
            <a:ext cx="5823158" cy="62586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3C311B-E329-49B7-9A89-3BC4422DFF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73437" y="2219132"/>
            <a:ext cx="1362268" cy="136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25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5962649" cy="6858000"/>
          </a:xfrm>
          <a:prstGeom prst="rect">
            <a:avLst/>
          </a:prstGeom>
          <a:solidFill>
            <a:srgbClr val="D73F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9BD42A-1077-34CC-32C0-F05717A9A029}"/>
              </a:ext>
            </a:extLst>
          </p:cNvPr>
          <p:cNvSpPr txBox="1">
            <a:spLocks/>
          </p:cNvSpPr>
          <p:nvPr/>
        </p:nvSpPr>
        <p:spPr>
          <a:xfrm>
            <a:off x="185653" y="-592075"/>
            <a:ext cx="6910646" cy="1842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68EE84F-F2AE-4DFD-A327-B7125B727520}"/>
              </a:ext>
            </a:extLst>
          </p:cNvPr>
          <p:cNvSpPr txBox="1">
            <a:spLocks/>
          </p:cNvSpPr>
          <p:nvPr/>
        </p:nvSpPr>
        <p:spPr>
          <a:xfrm>
            <a:off x="7096299" y="601726"/>
            <a:ext cx="4343399" cy="31649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Overview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Who evaluates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Tools used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DGA alignment</a:t>
            </a:r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sz="3600" dirty="0"/>
              <a:t>Nutrition Criteria table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600" dirty="0"/>
              <a:t>Recipe appendices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endParaRPr lang="en-US" sz="2200" dirty="0">
              <a:solidFill>
                <a:srgbClr val="FFFFFF"/>
              </a:solidFill>
            </a:endParaRPr>
          </a:p>
          <a:p>
            <a:endParaRPr lang="en-US" sz="2200" dirty="0">
              <a:solidFill>
                <a:srgbClr val="FFFFFF"/>
              </a:solidFill>
            </a:endParaRPr>
          </a:p>
          <a:p>
            <a:pPr>
              <a:spcBef>
                <a:spcPts val="1800"/>
              </a:spcBef>
            </a:pPr>
            <a:endParaRPr lang="en-US" sz="2200" dirty="0">
              <a:solidFill>
                <a:srgbClr val="FFFF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46A83B6-AA92-4E9D-8FB7-AA2D68F021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277151" y="3766626"/>
            <a:ext cx="1362268" cy="13622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326DB53-5E05-4AEC-9A7C-3673724D9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87" y="58166"/>
            <a:ext cx="5310475" cy="67416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F8C7BC-973E-4E22-BD9D-5E22EE6FC933}"/>
              </a:ext>
            </a:extLst>
          </p:cNvPr>
          <p:cNvSpPr txBox="1"/>
          <p:nvPr/>
        </p:nvSpPr>
        <p:spPr>
          <a:xfrm>
            <a:off x="6450661" y="6190647"/>
            <a:ext cx="480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https://foodhero.org/recipe-criteria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560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3D96DC-7D1D-45E5-A110-E17FA51AD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545" y="103849"/>
            <a:ext cx="8494910" cy="665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21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3DF8CB-32A8-420E-9C57-5E15E4872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362" y="78437"/>
            <a:ext cx="5893075" cy="67414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0CB08B-C8C0-475B-81EA-A461D7C4B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45950">
            <a:off x="1055289" y="463310"/>
            <a:ext cx="3752218" cy="554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38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690231-1DBE-4D9F-9BDE-9802860B8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866" y="57150"/>
            <a:ext cx="5927768" cy="6800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26F036-FAE1-4D55-9EE3-E08CBFC6A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51278">
            <a:off x="941366" y="633412"/>
            <a:ext cx="3684032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17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5676899" cy="6858000"/>
          </a:xfrm>
          <a:prstGeom prst="rect">
            <a:avLst/>
          </a:prstGeom>
          <a:solidFill>
            <a:srgbClr val="D73F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124736B-CA54-48A2-A72F-C25C54603DEB}"/>
              </a:ext>
            </a:extLst>
          </p:cNvPr>
          <p:cNvSpPr txBox="1">
            <a:spLocks/>
          </p:cNvSpPr>
          <p:nvPr/>
        </p:nvSpPr>
        <p:spPr>
          <a:xfrm>
            <a:off x="6703773" y="748220"/>
            <a:ext cx="5204303" cy="36332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Recipe directions</a:t>
            </a:r>
          </a:p>
          <a:p>
            <a:pPr marL="457200" lvl="1" indent="0">
              <a:buNone/>
            </a:pPr>
            <a:endParaRPr lang="en-US" sz="3600" dirty="0"/>
          </a:p>
          <a:p>
            <a:r>
              <a:rPr lang="en-US" sz="3600" dirty="0"/>
              <a:t>Recipe ingredients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Additional recipe criteria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Recipe writing style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With examples</a:t>
            </a:r>
          </a:p>
          <a:p>
            <a:pPr lvl="1"/>
            <a:endParaRPr lang="en-US" sz="2000" dirty="0">
              <a:solidFill>
                <a:srgbClr val="FFFFFF"/>
              </a:solidFill>
            </a:endParaRPr>
          </a:p>
          <a:p>
            <a:endParaRPr lang="en-US" sz="2200" dirty="0">
              <a:solidFill>
                <a:srgbClr val="FFFFFF"/>
              </a:solidFill>
            </a:endParaRPr>
          </a:p>
          <a:p>
            <a:endParaRPr lang="en-US" sz="2200" dirty="0">
              <a:solidFill>
                <a:srgbClr val="FFFFFF"/>
              </a:solidFill>
            </a:endParaRPr>
          </a:p>
          <a:p>
            <a:pPr>
              <a:spcBef>
                <a:spcPts val="1800"/>
              </a:spcBef>
            </a:pPr>
            <a:endParaRPr lang="en-US" sz="2200" dirty="0">
              <a:solidFill>
                <a:srgbClr val="FFFF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7A555E-F3BB-4DD9-8EBF-BC350FA764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55964" y="3888642"/>
            <a:ext cx="1362268" cy="13622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E0473F-5150-4BEC-AF5B-74BC03282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64" y="51247"/>
            <a:ext cx="5300936" cy="67555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E9637F-362D-41BC-83F0-96DA39F86813}"/>
              </a:ext>
            </a:extLst>
          </p:cNvPr>
          <p:cNvSpPr txBox="1"/>
          <p:nvPr/>
        </p:nvSpPr>
        <p:spPr>
          <a:xfrm>
            <a:off x="6184564" y="6186995"/>
            <a:ext cx="512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https://foodhero.org/recipe-criteria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0853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87f7b8c-f11d-435f-a58e-06d7b0b3fc0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012273E8CB244CBF5497007167A3EC" ma:contentTypeVersion="12" ma:contentTypeDescription="Create a new document." ma:contentTypeScope="" ma:versionID="590c497c9a7083d32304139f6d80c47b">
  <xsd:schema xmlns:xsd="http://www.w3.org/2001/XMLSchema" xmlns:xs="http://www.w3.org/2001/XMLSchema" xmlns:p="http://schemas.microsoft.com/office/2006/metadata/properties" xmlns:ns3="774478b5-90ea-45c8-8ea9-bf034fac72ca" xmlns:ns4="987f7b8c-f11d-435f-a58e-06d7b0b3fc02" targetNamespace="http://schemas.microsoft.com/office/2006/metadata/properties" ma:root="true" ma:fieldsID="98c4dc314c61db28e9f80a9759046fda" ns3:_="" ns4:_="">
    <xsd:import namespace="774478b5-90ea-45c8-8ea9-bf034fac72ca"/>
    <xsd:import namespace="987f7b8c-f11d-435f-a58e-06d7b0b3fc0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4478b5-90ea-45c8-8ea9-bf034fac72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f7b8c-f11d-435f-a58e-06d7b0b3fc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00017C-036D-475E-BE9F-7D91E5D160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4E63A2-EE69-480C-B4E8-BE100D8D962A}">
  <ds:schemaRefs>
    <ds:schemaRef ds:uri="987f7b8c-f11d-435f-a58e-06d7b0b3fc02"/>
    <ds:schemaRef ds:uri="774478b5-90ea-45c8-8ea9-bf034fac72ca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8571E89-D295-44AB-B662-07C4319134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4478b5-90ea-45c8-8ea9-bf034fac72ca"/>
    <ds:schemaRef ds:uri="987f7b8c-f11d-435f-a58e-06d7b0b3fc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32517</TotalTime>
  <Words>148</Words>
  <Application>Microsoft Office PowerPoint</Application>
  <PresentationFormat>Widescreen</PresentationFormat>
  <Paragraphs>68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Georgia</vt:lpstr>
      <vt:lpstr>Kievit Offc</vt:lpstr>
      <vt:lpstr>Stratum2 Medium</vt:lpstr>
      <vt:lpstr>Verdana</vt:lpstr>
      <vt:lpstr>Wingdings</vt:lpstr>
      <vt:lpstr>Office Theme</vt:lpstr>
      <vt:lpstr>Food Hero: Recipe Selection, Nutrition Criteria and Style</vt:lpstr>
      <vt:lpstr>Documents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Extension Marketing Tools &amp; Resources</dc:title>
  <dc:creator>Murphy, Ann Marie</dc:creator>
  <cp:lastModifiedBy>Russell, Stephanie Alice</cp:lastModifiedBy>
  <cp:revision>133</cp:revision>
  <dcterms:created xsi:type="dcterms:W3CDTF">2020-04-06T15:59:07Z</dcterms:created>
  <dcterms:modified xsi:type="dcterms:W3CDTF">2023-09-28T23:04:15Z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0x01010012012273E8CB244CBF5497007167A3EC</vt:lpwstr>
  </property>
</Properties>
</file>