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61" r:id="rId3"/>
    <p:sldId id="256"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0" autoAdjust="0"/>
    <p:restoredTop sz="94660"/>
  </p:normalViewPr>
  <p:slideViewPr>
    <p:cSldViewPr snapToGrid="0">
      <p:cViewPr varScale="1">
        <p:scale>
          <a:sx n="112" d="100"/>
          <a:sy n="112" d="100"/>
        </p:scale>
        <p:origin x="3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82570-B9B1-49B1-90AF-7E2C43AE62E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18969599-F9F5-4F4A-839E-6400FFBA42A1}">
      <dgm:prSet/>
      <dgm:spPr/>
      <dgm:t>
        <a:bodyPr/>
        <a:lstStyle/>
        <a:p>
          <a:r>
            <a:rPr lang="en-US"/>
            <a:t>Commercially frozen, packaged, uncooked vegetables are </a:t>
          </a:r>
          <a:r>
            <a:rPr lang="en-US" b="1"/>
            <a:t>not</a:t>
          </a:r>
          <a:r>
            <a:rPr lang="en-US"/>
            <a:t> “ready to eat,” despite what you might see online.</a:t>
          </a:r>
        </a:p>
      </dgm:t>
    </dgm:pt>
    <dgm:pt modelId="{CC5C5D54-ADF5-4506-A70F-79B4B2A220EA}" type="parTrans" cxnId="{7737FCEA-A526-43EF-9357-8D7651AFE2A0}">
      <dgm:prSet/>
      <dgm:spPr/>
      <dgm:t>
        <a:bodyPr/>
        <a:lstStyle/>
        <a:p>
          <a:endParaRPr lang="en-US"/>
        </a:p>
      </dgm:t>
    </dgm:pt>
    <dgm:pt modelId="{86229CD9-BFFD-45C3-B67D-1CF53AE5E283}" type="sibTrans" cxnId="{7737FCEA-A526-43EF-9357-8D7651AFE2A0}">
      <dgm:prSet/>
      <dgm:spPr/>
      <dgm:t>
        <a:bodyPr/>
        <a:lstStyle/>
        <a:p>
          <a:endParaRPr lang="en-US"/>
        </a:p>
      </dgm:t>
    </dgm:pt>
    <dgm:pt modelId="{489A84FD-A4BA-4AFF-9B15-596D6982728F}">
      <dgm:prSet/>
      <dgm:spPr/>
      <dgm:t>
        <a:bodyPr/>
        <a:lstStyle/>
        <a:p>
          <a:r>
            <a:rPr lang="en-US"/>
            <a:t>Instructions on the packaging for reheating these vegetables should be followed.</a:t>
          </a:r>
        </a:p>
      </dgm:t>
    </dgm:pt>
    <dgm:pt modelId="{6100416F-C400-4465-BFB7-C513F1200718}" type="parTrans" cxnId="{276DD39D-C047-478E-92F0-41A5C17B30FF}">
      <dgm:prSet/>
      <dgm:spPr/>
      <dgm:t>
        <a:bodyPr/>
        <a:lstStyle/>
        <a:p>
          <a:endParaRPr lang="en-US"/>
        </a:p>
      </dgm:t>
    </dgm:pt>
    <dgm:pt modelId="{44120DEF-7A39-4E41-BD61-5F0414D28666}" type="sibTrans" cxnId="{276DD39D-C047-478E-92F0-41A5C17B30FF}">
      <dgm:prSet/>
      <dgm:spPr/>
      <dgm:t>
        <a:bodyPr/>
        <a:lstStyle/>
        <a:p>
          <a:endParaRPr lang="en-US"/>
        </a:p>
      </dgm:t>
    </dgm:pt>
    <dgm:pt modelId="{5E9456B3-2AE2-47D7-A1CD-E1A4F07854EE}">
      <dgm:prSet/>
      <dgm:spPr/>
      <dgm:t>
        <a:bodyPr/>
        <a:lstStyle/>
        <a:p>
          <a:r>
            <a:rPr lang="en-US" i="1"/>
            <a:t>Listeria</a:t>
          </a:r>
          <a:r>
            <a:rPr lang="en-US"/>
            <a:t> outbreaks have been linked to commercially frozen uncooked vegetables. </a:t>
          </a:r>
        </a:p>
      </dgm:t>
    </dgm:pt>
    <dgm:pt modelId="{60A81175-5C17-4C22-B452-767DE4A73A7E}" type="parTrans" cxnId="{6947ACBE-7E8E-4957-B677-006AEA45F2FF}">
      <dgm:prSet/>
      <dgm:spPr/>
      <dgm:t>
        <a:bodyPr/>
        <a:lstStyle/>
        <a:p>
          <a:endParaRPr lang="en-US"/>
        </a:p>
      </dgm:t>
    </dgm:pt>
    <dgm:pt modelId="{65CA6BEC-1A7C-42B5-9DCE-859C1E9DE280}" type="sibTrans" cxnId="{6947ACBE-7E8E-4957-B677-006AEA45F2FF}">
      <dgm:prSet/>
      <dgm:spPr/>
      <dgm:t>
        <a:bodyPr/>
        <a:lstStyle/>
        <a:p>
          <a:endParaRPr lang="en-US"/>
        </a:p>
      </dgm:t>
    </dgm:pt>
    <dgm:pt modelId="{ABDC109A-7A5C-4503-99B0-EA88239E40AE}">
      <dgm:prSet/>
      <dgm:spPr/>
      <dgm:t>
        <a:bodyPr/>
        <a:lstStyle/>
        <a:p>
          <a:r>
            <a:rPr lang="en-US" b="1"/>
            <a:t>Follow instructions on packaging for cooking frozen vegetables.</a:t>
          </a:r>
          <a:endParaRPr lang="en-US"/>
        </a:p>
      </dgm:t>
    </dgm:pt>
    <dgm:pt modelId="{4F6F8EAF-A558-4CFF-ACD0-1732EDB7846D}" type="parTrans" cxnId="{1EA5A2E8-D74C-435F-80EB-8A9D06BFE344}">
      <dgm:prSet/>
      <dgm:spPr/>
      <dgm:t>
        <a:bodyPr/>
        <a:lstStyle/>
        <a:p>
          <a:endParaRPr lang="en-US"/>
        </a:p>
      </dgm:t>
    </dgm:pt>
    <dgm:pt modelId="{57493F92-7B3B-4412-91A7-A4BD155811DC}" type="sibTrans" cxnId="{1EA5A2E8-D74C-435F-80EB-8A9D06BFE344}">
      <dgm:prSet/>
      <dgm:spPr/>
      <dgm:t>
        <a:bodyPr/>
        <a:lstStyle/>
        <a:p>
          <a:endParaRPr lang="en-US"/>
        </a:p>
      </dgm:t>
    </dgm:pt>
    <dgm:pt modelId="{E59082DD-3337-214C-AC23-FE0CF390CA3C}" type="pres">
      <dgm:prSet presAssocID="{09582570-B9B1-49B1-90AF-7E2C43AE62E0}" presName="linear" presStyleCnt="0">
        <dgm:presLayoutVars>
          <dgm:animLvl val="lvl"/>
          <dgm:resizeHandles val="exact"/>
        </dgm:presLayoutVars>
      </dgm:prSet>
      <dgm:spPr/>
    </dgm:pt>
    <dgm:pt modelId="{A684B2FA-5BF8-334A-80F8-B97B5A33E544}" type="pres">
      <dgm:prSet presAssocID="{18969599-F9F5-4F4A-839E-6400FFBA42A1}" presName="parentText" presStyleLbl="node1" presStyleIdx="0" presStyleCnt="4">
        <dgm:presLayoutVars>
          <dgm:chMax val="0"/>
          <dgm:bulletEnabled val="1"/>
        </dgm:presLayoutVars>
      </dgm:prSet>
      <dgm:spPr/>
    </dgm:pt>
    <dgm:pt modelId="{47C03093-13FD-D64D-A6F6-05E2086A81F8}" type="pres">
      <dgm:prSet presAssocID="{86229CD9-BFFD-45C3-B67D-1CF53AE5E283}" presName="spacer" presStyleCnt="0"/>
      <dgm:spPr/>
    </dgm:pt>
    <dgm:pt modelId="{1A72BD97-EA7F-F041-A0ED-3718A6272784}" type="pres">
      <dgm:prSet presAssocID="{489A84FD-A4BA-4AFF-9B15-596D6982728F}" presName="parentText" presStyleLbl="node1" presStyleIdx="1" presStyleCnt="4">
        <dgm:presLayoutVars>
          <dgm:chMax val="0"/>
          <dgm:bulletEnabled val="1"/>
        </dgm:presLayoutVars>
      </dgm:prSet>
      <dgm:spPr/>
    </dgm:pt>
    <dgm:pt modelId="{CBFA22EF-43E0-5A4C-9CAF-C82D0BBD31B3}" type="pres">
      <dgm:prSet presAssocID="{44120DEF-7A39-4E41-BD61-5F0414D28666}" presName="spacer" presStyleCnt="0"/>
      <dgm:spPr/>
    </dgm:pt>
    <dgm:pt modelId="{95255DC0-23C5-7546-B252-23986E818B90}" type="pres">
      <dgm:prSet presAssocID="{5E9456B3-2AE2-47D7-A1CD-E1A4F07854EE}" presName="parentText" presStyleLbl="node1" presStyleIdx="2" presStyleCnt="4">
        <dgm:presLayoutVars>
          <dgm:chMax val="0"/>
          <dgm:bulletEnabled val="1"/>
        </dgm:presLayoutVars>
      </dgm:prSet>
      <dgm:spPr/>
    </dgm:pt>
    <dgm:pt modelId="{138AF285-8304-E542-BC84-9D04F4AD1103}" type="pres">
      <dgm:prSet presAssocID="{65CA6BEC-1A7C-42B5-9DCE-859C1E9DE280}" presName="spacer" presStyleCnt="0"/>
      <dgm:spPr/>
    </dgm:pt>
    <dgm:pt modelId="{C01B0446-1B75-7544-A66C-E125B1A1F7FD}" type="pres">
      <dgm:prSet presAssocID="{ABDC109A-7A5C-4503-99B0-EA88239E40AE}" presName="parentText" presStyleLbl="node1" presStyleIdx="3" presStyleCnt="4">
        <dgm:presLayoutVars>
          <dgm:chMax val="0"/>
          <dgm:bulletEnabled val="1"/>
        </dgm:presLayoutVars>
      </dgm:prSet>
      <dgm:spPr/>
    </dgm:pt>
  </dgm:ptLst>
  <dgm:cxnLst>
    <dgm:cxn modelId="{625A2C0C-B197-044F-9F87-BA57204F4D84}" type="presOf" srcId="{ABDC109A-7A5C-4503-99B0-EA88239E40AE}" destId="{C01B0446-1B75-7544-A66C-E125B1A1F7FD}" srcOrd="0" destOrd="0" presId="urn:microsoft.com/office/officeart/2005/8/layout/vList2"/>
    <dgm:cxn modelId="{D5846B63-3B8F-7447-A4E4-1BCFF0B7F1D4}" type="presOf" srcId="{5E9456B3-2AE2-47D7-A1CD-E1A4F07854EE}" destId="{95255DC0-23C5-7546-B252-23986E818B90}" srcOrd="0" destOrd="0" presId="urn:microsoft.com/office/officeart/2005/8/layout/vList2"/>
    <dgm:cxn modelId="{C7A9D556-C842-5D4B-A854-238F3767D4E6}" type="presOf" srcId="{489A84FD-A4BA-4AFF-9B15-596D6982728F}" destId="{1A72BD97-EA7F-F041-A0ED-3718A6272784}" srcOrd="0" destOrd="0" presId="urn:microsoft.com/office/officeart/2005/8/layout/vList2"/>
    <dgm:cxn modelId="{CACDA992-C910-4640-BF32-28F87EFD5FDB}" type="presOf" srcId="{18969599-F9F5-4F4A-839E-6400FFBA42A1}" destId="{A684B2FA-5BF8-334A-80F8-B97B5A33E544}" srcOrd="0" destOrd="0" presId="urn:microsoft.com/office/officeart/2005/8/layout/vList2"/>
    <dgm:cxn modelId="{86011C9B-5320-3145-8F4A-6B631CBB0E14}" type="presOf" srcId="{09582570-B9B1-49B1-90AF-7E2C43AE62E0}" destId="{E59082DD-3337-214C-AC23-FE0CF390CA3C}" srcOrd="0" destOrd="0" presId="urn:microsoft.com/office/officeart/2005/8/layout/vList2"/>
    <dgm:cxn modelId="{276DD39D-C047-478E-92F0-41A5C17B30FF}" srcId="{09582570-B9B1-49B1-90AF-7E2C43AE62E0}" destId="{489A84FD-A4BA-4AFF-9B15-596D6982728F}" srcOrd="1" destOrd="0" parTransId="{6100416F-C400-4465-BFB7-C513F1200718}" sibTransId="{44120DEF-7A39-4E41-BD61-5F0414D28666}"/>
    <dgm:cxn modelId="{6947ACBE-7E8E-4957-B677-006AEA45F2FF}" srcId="{09582570-B9B1-49B1-90AF-7E2C43AE62E0}" destId="{5E9456B3-2AE2-47D7-A1CD-E1A4F07854EE}" srcOrd="2" destOrd="0" parTransId="{60A81175-5C17-4C22-B452-767DE4A73A7E}" sibTransId="{65CA6BEC-1A7C-42B5-9DCE-859C1E9DE280}"/>
    <dgm:cxn modelId="{1EA5A2E8-D74C-435F-80EB-8A9D06BFE344}" srcId="{09582570-B9B1-49B1-90AF-7E2C43AE62E0}" destId="{ABDC109A-7A5C-4503-99B0-EA88239E40AE}" srcOrd="3" destOrd="0" parTransId="{4F6F8EAF-A558-4CFF-ACD0-1732EDB7846D}" sibTransId="{57493F92-7B3B-4412-91A7-A4BD155811DC}"/>
    <dgm:cxn modelId="{7737FCEA-A526-43EF-9357-8D7651AFE2A0}" srcId="{09582570-B9B1-49B1-90AF-7E2C43AE62E0}" destId="{18969599-F9F5-4F4A-839E-6400FFBA42A1}" srcOrd="0" destOrd="0" parTransId="{CC5C5D54-ADF5-4506-A70F-79B4B2A220EA}" sibTransId="{86229CD9-BFFD-45C3-B67D-1CF53AE5E283}"/>
    <dgm:cxn modelId="{92D357B0-2013-E045-B01A-F2550C8D60FA}" type="presParOf" srcId="{E59082DD-3337-214C-AC23-FE0CF390CA3C}" destId="{A684B2FA-5BF8-334A-80F8-B97B5A33E544}" srcOrd="0" destOrd="0" presId="urn:microsoft.com/office/officeart/2005/8/layout/vList2"/>
    <dgm:cxn modelId="{1DC52976-6327-0C4A-930A-B421FE0A9488}" type="presParOf" srcId="{E59082DD-3337-214C-AC23-FE0CF390CA3C}" destId="{47C03093-13FD-D64D-A6F6-05E2086A81F8}" srcOrd="1" destOrd="0" presId="urn:microsoft.com/office/officeart/2005/8/layout/vList2"/>
    <dgm:cxn modelId="{764E3A32-5DF9-7643-932B-D8D9553D88C3}" type="presParOf" srcId="{E59082DD-3337-214C-AC23-FE0CF390CA3C}" destId="{1A72BD97-EA7F-F041-A0ED-3718A6272784}" srcOrd="2" destOrd="0" presId="urn:microsoft.com/office/officeart/2005/8/layout/vList2"/>
    <dgm:cxn modelId="{0C5DA02F-24B3-B548-9161-BF25129E0E4D}" type="presParOf" srcId="{E59082DD-3337-214C-AC23-FE0CF390CA3C}" destId="{CBFA22EF-43E0-5A4C-9CAF-C82D0BBD31B3}" srcOrd="3" destOrd="0" presId="urn:microsoft.com/office/officeart/2005/8/layout/vList2"/>
    <dgm:cxn modelId="{9C050A8E-03A7-564E-B8F8-036BDA0FC181}" type="presParOf" srcId="{E59082DD-3337-214C-AC23-FE0CF390CA3C}" destId="{95255DC0-23C5-7546-B252-23986E818B90}" srcOrd="4" destOrd="0" presId="urn:microsoft.com/office/officeart/2005/8/layout/vList2"/>
    <dgm:cxn modelId="{908369F4-4821-7A40-ADE4-03559CF86234}" type="presParOf" srcId="{E59082DD-3337-214C-AC23-FE0CF390CA3C}" destId="{138AF285-8304-E542-BC84-9D04F4AD1103}" srcOrd="5" destOrd="0" presId="urn:microsoft.com/office/officeart/2005/8/layout/vList2"/>
    <dgm:cxn modelId="{D7B4AAFF-FD98-EA40-9CA4-A6BAC4AA4C9B}" type="presParOf" srcId="{E59082DD-3337-214C-AC23-FE0CF390CA3C}" destId="{C01B0446-1B75-7544-A66C-E125B1A1F7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4B2FA-5BF8-334A-80F8-B97B5A33E544}">
      <dsp:nvSpPr>
        <dsp:cNvPr id="0" name=""/>
        <dsp:cNvSpPr/>
      </dsp:nvSpPr>
      <dsp:spPr>
        <a:xfrm>
          <a:off x="0" y="102383"/>
          <a:ext cx="5913437" cy="106704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Commercially frozen, packaged, uncooked vegetables are </a:t>
          </a:r>
          <a:r>
            <a:rPr lang="en-US" sz="1900" b="1" kern="1200"/>
            <a:t>not</a:t>
          </a:r>
          <a:r>
            <a:rPr lang="en-US" sz="1900" kern="1200"/>
            <a:t> “ready to eat,” despite what you might see online.</a:t>
          </a:r>
        </a:p>
      </dsp:txBody>
      <dsp:txXfrm>
        <a:off x="52089" y="154472"/>
        <a:ext cx="5809259" cy="962862"/>
      </dsp:txXfrm>
    </dsp:sp>
    <dsp:sp modelId="{1A72BD97-EA7F-F041-A0ED-3718A6272784}">
      <dsp:nvSpPr>
        <dsp:cNvPr id="0" name=""/>
        <dsp:cNvSpPr/>
      </dsp:nvSpPr>
      <dsp:spPr>
        <a:xfrm>
          <a:off x="0" y="1224143"/>
          <a:ext cx="5913437" cy="106704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Instructions on the packaging for reheating these vegetables should be followed.</a:t>
          </a:r>
        </a:p>
      </dsp:txBody>
      <dsp:txXfrm>
        <a:off x="52089" y="1276232"/>
        <a:ext cx="5809259" cy="962862"/>
      </dsp:txXfrm>
    </dsp:sp>
    <dsp:sp modelId="{95255DC0-23C5-7546-B252-23986E818B90}">
      <dsp:nvSpPr>
        <dsp:cNvPr id="0" name=""/>
        <dsp:cNvSpPr/>
      </dsp:nvSpPr>
      <dsp:spPr>
        <a:xfrm>
          <a:off x="0" y="2345903"/>
          <a:ext cx="5913437" cy="106704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Listeria</a:t>
          </a:r>
          <a:r>
            <a:rPr lang="en-US" sz="1900" kern="1200"/>
            <a:t> outbreaks have been linked to commercially frozen uncooked vegetables. </a:t>
          </a:r>
        </a:p>
      </dsp:txBody>
      <dsp:txXfrm>
        <a:off x="52089" y="2397992"/>
        <a:ext cx="5809259" cy="962862"/>
      </dsp:txXfrm>
    </dsp:sp>
    <dsp:sp modelId="{C01B0446-1B75-7544-A66C-E125B1A1F7FD}">
      <dsp:nvSpPr>
        <dsp:cNvPr id="0" name=""/>
        <dsp:cNvSpPr/>
      </dsp:nvSpPr>
      <dsp:spPr>
        <a:xfrm>
          <a:off x="0" y="3467664"/>
          <a:ext cx="5913437" cy="106704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Follow instructions on packaging for cooking frozen vegetables.</a:t>
          </a:r>
          <a:endParaRPr lang="en-US" sz="1900" kern="1200"/>
        </a:p>
      </dsp:txBody>
      <dsp:txXfrm>
        <a:off x="52089" y="3519753"/>
        <a:ext cx="5809259" cy="962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0C00C4-D544-4C53-B516-1E9240E9836B}" type="datetimeFigureOut">
              <a:rPr lang="en-US" smtClean="0"/>
              <a:t>6/26/2023</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5E084E38-0493-4265-B8C3-0F79134F77A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2433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C00C4-D544-4C53-B516-1E9240E9836B}"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4E38-0493-4265-B8C3-0F79134F77A3}"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6473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C00C4-D544-4C53-B516-1E9240E9836B}"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4E38-0493-4265-B8C3-0F79134F77A3}"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043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9F0C00C4-D544-4C53-B516-1E9240E9836B}" type="datetimeFigureOut">
              <a:rPr lang="en-US" smtClean="0"/>
              <a:t>6/26/2023</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5E084E38-0493-4265-B8C3-0F79134F77A3}"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2093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0C00C4-D544-4C53-B516-1E9240E9836B}"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4E38-0493-4265-B8C3-0F79134F77A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6783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0C00C4-D544-4C53-B516-1E9240E9836B}"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4E38-0493-4265-B8C3-0F79134F77A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1827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0C00C4-D544-4C53-B516-1E9240E9836B}"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84E38-0493-4265-B8C3-0F79134F77A3}"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5974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0C00C4-D544-4C53-B516-1E9240E9836B}"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84E38-0493-4265-B8C3-0F79134F77A3}"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4757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C00C4-D544-4C53-B516-1E9240E9836B}"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84E38-0493-4265-B8C3-0F79134F77A3}" type="slidenum">
              <a:rPr lang="en-US" smtClean="0"/>
              <a:t>‹#›</a:t>
            </a:fld>
            <a:endParaRPr lang="en-US"/>
          </a:p>
        </p:txBody>
      </p:sp>
    </p:spTree>
    <p:extLst>
      <p:ext uri="{BB962C8B-B14F-4D97-AF65-F5344CB8AC3E}">
        <p14:creationId xmlns:p14="http://schemas.microsoft.com/office/powerpoint/2010/main" val="304899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0C00C4-D544-4C53-B516-1E9240E9836B}"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4E38-0493-4265-B8C3-0F79134F77A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416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9F0C00C4-D544-4C53-B516-1E9240E9836B}" type="datetimeFigureOut">
              <a:rPr lang="en-US" smtClean="0"/>
              <a:t>6/26/2023</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5E084E38-0493-4265-B8C3-0F79134F77A3}"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92465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0C00C4-D544-4C53-B516-1E9240E9836B}" type="datetimeFigureOut">
              <a:rPr lang="en-US" smtClean="0"/>
              <a:t>6/26/2023</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5E084E38-0493-4265-B8C3-0F79134F77A3}" type="slidenum">
              <a:rPr lang="en-US" smtClean="0"/>
              <a:t>‹#›</a:t>
            </a:fld>
            <a:endParaRPr lang="en-US"/>
          </a:p>
        </p:txBody>
      </p:sp>
    </p:spTree>
    <p:extLst>
      <p:ext uri="{BB962C8B-B14F-4D97-AF65-F5344CB8AC3E}">
        <p14:creationId xmlns:p14="http://schemas.microsoft.com/office/powerpoint/2010/main" val="40542330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2AA0E174-1032-45EB-8FEE-2178019B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C017D167-735C-4828-BF61-5BEC0A93C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6283A2F-844A-6CD6-8B91-E5F649823B27}"/>
              </a:ext>
            </a:extLst>
          </p:cNvPr>
          <p:cNvSpPr>
            <a:spLocks noGrp="1"/>
          </p:cNvSpPr>
          <p:nvPr>
            <p:ph type="ctrTitle"/>
          </p:nvPr>
        </p:nvSpPr>
        <p:spPr>
          <a:xfrm>
            <a:off x="1128413" y="988098"/>
            <a:ext cx="4495380" cy="2407724"/>
          </a:xfrm>
        </p:spPr>
        <p:txBody>
          <a:bodyPr>
            <a:normAutofit/>
          </a:bodyPr>
          <a:lstStyle/>
          <a:p>
            <a:r>
              <a:rPr lang="en-US" sz="4400"/>
              <a:t>Food Safety Recipe Update</a:t>
            </a:r>
            <a:br>
              <a:rPr lang="en-US" sz="4400"/>
            </a:br>
            <a:endParaRPr lang="en-US" sz="4400"/>
          </a:p>
        </p:txBody>
      </p:sp>
      <p:sp>
        <p:nvSpPr>
          <p:cNvPr id="4" name="Subtitle 3">
            <a:extLst>
              <a:ext uri="{FF2B5EF4-FFF2-40B4-BE49-F238E27FC236}">
                <a16:creationId xmlns:a16="http://schemas.microsoft.com/office/drawing/2014/main" id="{ED3E0B18-D20D-7022-0B35-E4FCB174F3B0}"/>
              </a:ext>
            </a:extLst>
          </p:cNvPr>
          <p:cNvSpPr>
            <a:spLocks noGrp="1"/>
          </p:cNvSpPr>
          <p:nvPr>
            <p:ph type="subTitle" idx="1"/>
          </p:nvPr>
        </p:nvSpPr>
        <p:spPr>
          <a:xfrm>
            <a:off x="1128414" y="3395822"/>
            <a:ext cx="5527029" cy="1718545"/>
          </a:xfrm>
        </p:spPr>
        <p:txBody>
          <a:bodyPr>
            <a:normAutofit/>
          </a:bodyPr>
          <a:lstStyle/>
          <a:p>
            <a:r>
              <a:rPr lang="en-US" sz="2800" dirty="0"/>
              <a:t>Frozen Vegetable Ingredients </a:t>
            </a:r>
          </a:p>
        </p:txBody>
      </p:sp>
      <p:pic>
        <p:nvPicPr>
          <p:cNvPr id="10" name="Picture 14">
            <a:extLst>
              <a:ext uri="{FF2B5EF4-FFF2-40B4-BE49-F238E27FC236}">
                <a16:creationId xmlns:a16="http://schemas.microsoft.com/office/drawing/2014/main" id="{48A2A651-3D77-45F6-9A25-3762F5E466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125460" y="643464"/>
            <a:ext cx="4526280" cy="155448"/>
          </a:xfrm>
          <a:prstGeom prst="rect">
            <a:avLst/>
          </a:prstGeom>
          <a:noFill/>
          <a:ln>
            <a:noFill/>
          </a:ln>
        </p:spPr>
      </p:pic>
      <p:pic>
        <p:nvPicPr>
          <p:cNvPr id="8" name="Graphic 7" descr="Fork and knife">
            <a:extLst>
              <a:ext uri="{FF2B5EF4-FFF2-40B4-BE49-F238E27FC236}">
                <a16:creationId xmlns:a16="http://schemas.microsoft.com/office/drawing/2014/main" id="{F6DDBE63-56CC-19FA-41BB-BB2E484DFC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12" name="Picture 16">
            <a:extLst>
              <a:ext uri="{FF2B5EF4-FFF2-40B4-BE49-F238E27FC236}">
                <a16:creationId xmlns:a16="http://schemas.microsoft.com/office/drawing/2014/main" id="{EE1B9172-598D-41CA-A120-1347A28BA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6" name="Straight Connector 18">
            <a:extLst>
              <a:ext uri="{FF2B5EF4-FFF2-40B4-BE49-F238E27FC236}">
                <a16:creationId xmlns:a16="http://schemas.microsoft.com/office/drawing/2014/main" id="{FD3493C9-FDB6-46AD-891A-36C02F24D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4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00"/>
                                        <p:tgtEl>
                                          <p:spTgt spid="4">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41">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6A5989B4-4DFB-D173-A2BE-3311707D8A6C}"/>
              </a:ext>
            </a:extLst>
          </p:cNvPr>
          <p:cNvSpPr>
            <a:spLocks noGrp="1"/>
          </p:cNvSpPr>
          <p:nvPr>
            <p:ph type="title"/>
          </p:nvPr>
        </p:nvSpPr>
        <p:spPr>
          <a:xfrm>
            <a:off x="1451579" y="2303047"/>
            <a:ext cx="3272093" cy="2674198"/>
          </a:xfrm>
        </p:spPr>
        <p:txBody>
          <a:bodyPr anchor="t">
            <a:normAutofit/>
          </a:bodyPr>
          <a:lstStyle/>
          <a:p>
            <a:r>
              <a:rPr lang="en-US" sz="3000"/>
              <a:t>National Center for Home Food Preservation annual update guidance</a:t>
            </a:r>
          </a:p>
        </p:txBody>
      </p:sp>
      <p:cxnSp>
        <p:nvCxnSpPr>
          <p:cNvPr id="39" name="Straight Connector 43">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6"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48" name="Straight Connector 47">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35" name="Content Placeholder 3">
            <a:extLst>
              <a:ext uri="{FF2B5EF4-FFF2-40B4-BE49-F238E27FC236}">
                <a16:creationId xmlns:a16="http://schemas.microsoft.com/office/drawing/2014/main" id="{E60B134E-499E-32D4-E2AC-B9B5DFFC60A0}"/>
              </a:ext>
            </a:extLst>
          </p:cNvPr>
          <p:cNvGraphicFramePr>
            <a:graphicFrameLocks noGrp="1"/>
          </p:cNvGraphicFramePr>
          <p:nvPr>
            <p:ph idx="1"/>
            <p:extLst>
              <p:ext uri="{D42A27DB-BD31-4B8C-83A1-F6EECF244321}">
                <p14:modId xmlns:p14="http://schemas.microsoft.com/office/powerpoint/2010/main" val="402695651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41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C8F1-B43E-3ABD-3266-AEFA83E9C1E9}"/>
              </a:ext>
            </a:extLst>
          </p:cNvPr>
          <p:cNvSpPr>
            <a:spLocks noGrp="1"/>
          </p:cNvSpPr>
          <p:nvPr>
            <p:ph type="title"/>
          </p:nvPr>
        </p:nvSpPr>
        <p:spPr>
          <a:xfrm>
            <a:off x="1944546" y="653360"/>
            <a:ext cx="7454097" cy="1441658"/>
          </a:xfrm>
        </p:spPr>
        <p:txBody>
          <a:bodyPr>
            <a:noAutofit/>
          </a:bodyPr>
          <a:lstStyle/>
          <a:p>
            <a:pPr algn="ctr">
              <a:spcBef>
                <a:spcPts val="0"/>
              </a:spcBef>
            </a:pPr>
            <a:br>
              <a:rPr lang="en-US" dirty="0"/>
            </a:br>
            <a:r>
              <a:rPr lang="en-US" dirty="0">
                <a:latin typeface="Calibri" panose="020F0502020204030204" pitchFamily="34" charset="0"/>
                <a:ea typeface="Calibri" panose="020F0502020204030204" pitchFamily="34" charset="0"/>
              </a:rPr>
              <a:t>Food Hero Recipes encourage </a:t>
            </a:r>
            <a:r>
              <a:rPr lang="en-US" dirty="0">
                <a:latin typeface="Calibri" panose="020F0502020204030204" pitchFamily="34" charset="0"/>
                <a:cs typeface="Calibri" panose="020F0502020204030204" pitchFamily="34" charset="0"/>
              </a:rPr>
              <a:t>flexibility: fresh, canned and frozen</a:t>
            </a:r>
            <a:br>
              <a:rPr lang="en-US" sz="2000" dirty="0">
                <a:effectLst/>
                <a:latin typeface="Calibri" panose="020F0502020204030204" pitchFamily="34" charset="0"/>
                <a:ea typeface="Calibri" panose="020F0502020204030204" pitchFamily="34" charset="0"/>
              </a:rPr>
            </a:br>
            <a:endParaRPr lang="en-US" sz="2000" dirty="0"/>
          </a:p>
        </p:txBody>
      </p:sp>
      <p:sp>
        <p:nvSpPr>
          <p:cNvPr id="8" name="Content Placeholder 7">
            <a:extLst>
              <a:ext uri="{FF2B5EF4-FFF2-40B4-BE49-F238E27FC236}">
                <a16:creationId xmlns:a16="http://schemas.microsoft.com/office/drawing/2014/main" id="{FF2A39F3-B8AA-CF71-1254-C3A1E326BD67}"/>
              </a:ext>
            </a:extLst>
          </p:cNvPr>
          <p:cNvSpPr>
            <a:spLocks noGrp="1"/>
          </p:cNvSpPr>
          <p:nvPr>
            <p:ph sz="half" idx="1"/>
          </p:nvPr>
        </p:nvSpPr>
        <p:spPr>
          <a:xfrm>
            <a:off x="416689" y="2302703"/>
            <a:ext cx="5434147" cy="4351338"/>
          </a:xfrm>
        </p:spPr>
        <p:txBody>
          <a:bodyPr>
            <a:normAutofit/>
          </a:bodyPr>
          <a:lstStyle/>
          <a:p>
            <a:pPr lvl="1"/>
            <a:r>
              <a:rPr lang="en-US" sz="2000" dirty="0"/>
              <a:t>For some recipes, cooking of frozen vegetables is not recommended when the vegetable is added to a cold salad.</a:t>
            </a:r>
          </a:p>
        </p:txBody>
      </p:sp>
      <p:sp>
        <p:nvSpPr>
          <p:cNvPr id="9" name="Content Placeholder 8">
            <a:extLst>
              <a:ext uri="{FF2B5EF4-FFF2-40B4-BE49-F238E27FC236}">
                <a16:creationId xmlns:a16="http://schemas.microsoft.com/office/drawing/2014/main" id="{6A151A84-4E51-8B9C-434A-BBD21CD063BE}"/>
              </a:ext>
            </a:extLst>
          </p:cNvPr>
          <p:cNvSpPr>
            <a:spLocks noGrp="1"/>
          </p:cNvSpPr>
          <p:nvPr>
            <p:ph sz="half" idx="2"/>
          </p:nvPr>
        </p:nvSpPr>
        <p:spPr>
          <a:xfrm>
            <a:off x="6129131" y="2302703"/>
            <a:ext cx="5181600" cy="4351338"/>
          </a:xfrm>
        </p:spPr>
        <p:txBody>
          <a:bodyPr>
            <a:normAutofit/>
          </a:bodyPr>
          <a:lstStyle/>
          <a:p>
            <a:r>
              <a:rPr lang="en-US" dirty="0"/>
              <a:t>For some recipes, thawed and uncooked vegetables are specified as an ingredient. </a:t>
            </a:r>
          </a:p>
          <a:p>
            <a:endParaRPr lang="en-US" dirty="0"/>
          </a:p>
        </p:txBody>
      </p:sp>
      <p:pic>
        <p:nvPicPr>
          <p:cNvPr id="13" name="Picture 12" descr="A bowl of rice and vegetables&#10;&#10;Description automatically generated with medium confidence">
            <a:extLst>
              <a:ext uri="{FF2B5EF4-FFF2-40B4-BE49-F238E27FC236}">
                <a16:creationId xmlns:a16="http://schemas.microsoft.com/office/drawing/2014/main" id="{C0258CE7-8A20-4790-AF68-5E8D9D8C1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121" y="3853820"/>
            <a:ext cx="3346173" cy="2221487"/>
          </a:xfrm>
          <a:prstGeom prst="rect">
            <a:avLst/>
          </a:prstGeom>
        </p:spPr>
      </p:pic>
      <p:pic>
        <p:nvPicPr>
          <p:cNvPr id="15" name="Picture 14" descr="A picture containing food, leaf vegetable, ingredient, vegetarian food&#10;&#10;Description automatically generated">
            <a:extLst>
              <a:ext uri="{FF2B5EF4-FFF2-40B4-BE49-F238E27FC236}">
                <a16:creationId xmlns:a16="http://schemas.microsoft.com/office/drawing/2014/main" id="{137A4228-8934-A6C5-5B10-CB8F6FED9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131" y="3724487"/>
            <a:ext cx="3551151" cy="2350820"/>
          </a:xfrm>
          <a:prstGeom prst="rect">
            <a:avLst/>
          </a:prstGeom>
        </p:spPr>
      </p:pic>
    </p:spTree>
    <p:extLst>
      <p:ext uri="{BB962C8B-B14F-4D97-AF65-F5344CB8AC3E}">
        <p14:creationId xmlns:p14="http://schemas.microsoft.com/office/powerpoint/2010/main" val="278191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E7DAE6-421E-F9AD-8E37-ACA010A56B79}"/>
              </a:ext>
            </a:extLst>
          </p:cNvPr>
          <p:cNvSpPr>
            <a:spLocks noGrp="1"/>
          </p:cNvSpPr>
          <p:nvPr>
            <p:ph type="title"/>
          </p:nvPr>
        </p:nvSpPr>
        <p:spPr/>
        <p:txBody>
          <a:bodyPr/>
          <a:lstStyle/>
          <a:p>
            <a:r>
              <a:rPr lang="en-US" dirty="0"/>
              <a:t>               FH Recipes affected</a:t>
            </a:r>
          </a:p>
        </p:txBody>
      </p:sp>
      <p:sp>
        <p:nvSpPr>
          <p:cNvPr id="6" name="TextBox 5">
            <a:extLst>
              <a:ext uri="{FF2B5EF4-FFF2-40B4-BE49-F238E27FC236}">
                <a16:creationId xmlns:a16="http://schemas.microsoft.com/office/drawing/2014/main" id="{4027417C-D515-C965-682F-14D46998B112}"/>
              </a:ext>
            </a:extLst>
          </p:cNvPr>
          <p:cNvSpPr txBox="1"/>
          <p:nvPr/>
        </p:nvSpPr>
        <p:spPr>
          <a:xfrm>
            <a:off x="1142999" y="1898375"/>
            <a:ext cx="9452113" cy="3827073"/>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Barley, Bean, and Corn Salad		Green Salad with Peas</a:t>
            </a: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Cauliflower Salad					Mushroom Bulgur Pilaf</a:t>
            </a:r>
          </a:p>
          <a:p>
            <a:pPr marL="0" marR="0">
              <a:lnSpc>
                <a:spcPct val="107000"/>
              </a:lnSpc>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Corn and Tomato Salad			Pasta Salad</a:t>
            </a:r>
          </a:p>
          <a:p>
            <a:pPr>
              <a:lnSpc>
                <a:spcPct val="107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Corn Critter Salad					</a:t>
            </a:r>
            <a:r>
              <a:rPr lang="en-US" sz="2400" kern="100" dirty="0">
                <a:latin typeface="Calibri" panose="020F0502020204030204" pitchFamily="34" charset="0"/>
                <a:ea typeface="Calibri" panose="020F0502020204030204" pitchFamily="34" charset="0"/>
                <a:cs typeface="Times New Roman" panose="02020603050405020304" pitchFamily="18" charset="0"/>
              </a:rPr>
              <a:t>Peach and Carrot Smoothie</a:t>
            </a:r>
          </a:p>
          <a:p>
            <a:pPr>
              <a:lnSpc>
                <a:spcPct val="107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Couscous Salad					</a:t>
            </a:r>
            <a:r>
              <a:rPr lang="en-US" sz="2400" kern="100" dirty="0">
                <a:latin typeface="Calibri" panose="020F0502020204030204" pitchFamily="34" charset="0"/>
                <a:ea typeface="Calibri" panose="020F0502020204030204" pitchFamily="34" charset="0"/>
                <a:cs typeface="Times New Roman" panose="02020603050405020304" pitchFamily="18" charset="0"/>
              </a:rPr>
              <a:t>Summer Vegetable and Pasta Salad</a:t>
            </a:r>
          </a:p>
          <a:p>
            <a:pPr>
              <a:lnSpc>
                <a:spcPct val="107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Cowboy Salad						</a:t>
            </a:r>
            <a:r>
              <a:rPr lang="en-US" sz="2400" kern="100" dirty="0">
                <a:latin typeface="Calibri" panose="020F0502020204030204" pitchFamily="34" charset="0"/>
                <a:ea typeface="Calibri" panose="020F0502020204030204" pitchFamily="34" charset="0"/>
                <a:cs typeface="Times New Roman" panose="02020603050405020304" pitchFamily="18" charset="0"/>
              </a:rPr>
              <a:t>Tuna Salad with Cucumber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Farmers Market Salsa				</a:t>
            </a:r>
            <a:r>
              <a:rPr lang="en-US" sz="2400" kern="100" dirty="0">
                <a:latin typeface="Calibri" panose="020F0502020204030204" pitchFamily="34" charset="0"/>
                <a:ea typeface="Calibri" panose="020F0502020204030204" pitchFamily="34" charset="0"/>
                <a:cs typeface="Times New Roman" panose="02020603050405020304" pitchFamily="18" charset="0"/>
              </a:rPr>
              <a:t>Tuna Quesadillas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Fiesta </a:t>
            </a:r>
            <a:r>
              <a:rPr lang="en-US" sz="2400" kern="100" dirty="0">
                <a:latin typeface="Calibri" panose="020F0502020204030204" pitchFamily="34" charset="0"/>
                <a:ea typeface="Calibri" panose="020F0502020204030204" pitchFamily="34" charset="0"/>
                <a:cs typeface="Times New Roman" panose="02020603050405020304" pitchFamily="18" charset="0"/>
              </a:rPr>
              <a:t>Barley Salad</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6827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30F3-D722-D48A-15F7-B152D50B7718}"/>
              </a:ext>
            </a:extLst>
          </p:cNvPr>
          <p:cNvSpPr>
            <a:spLocks noGrp="1"/>
          </p:cNvSpPr>
          <p:nvPr>
            <p:ph type="title"/>
          </p:nvPr>
        </p:nvSpPr>
        <p:spPr/>
        <p:txBody>
          <a:bodyPr/>
          <a:lstStyle/>
          <a:p>
            <a:r>
              <a:rPr lang="en-US" dirty="0"/>
              <a:t>Recipe update solution</a:t>
            </a:r>
          </a:p>
        </p:txBody>
      </p:sp>
      <p:sp>
        <p:nvSpPr>
          <p:cNvPr id="3" name="Content Placeholder 2">
            <a:extLst>
              <a:ext uri="{FF2B5EF4-FFF2-40B4-BE49-F238E27FC236}">
                <a16:creationId xmlns:a16="http://schemas.microsoft.com/office/drawing/2014/main" id="{C5C9E912-9D75-F594-E66D-3CE61D7EB87D}"/>
              </a:ext>
            </a:extLst>
          </p:cNvPr>
          <p:cNvSpPr>
            <a:spLocks noGrp="1"/>
          </p:cNvSpPr>
          <p:nvPr>
            <p:ph idx="1"/>
          </p:nvPr>
        </p:nvSpPr>
        <p:spPr>
          <a:xfrm>
            <a:off x="838200" y="1690688"/>
            <a:ext cx="10515600" cy="4351338"/>
          </a:xfrm>
        </p:spPr>
        <p:txBody>
          <a:bodyPr>
            <a:noAutofit/>
          </a:bodyPr>
          <a:lstStyle/>
          <a:p>
            <a:r>
              <a:rPr lang="en-US" dirty="0"/>
              <a:t>Add “See </a:t>
            </a:r>
            <a:r>
              <a:rPr lang="en-US" b="1" dirty="0"/>
              <a:t>Notes” </a:t>
            </a:r>
            <a:r>
              <a:rPr lang="en-US" dirty="0"/>
              <a:t>after frozen ingredient: </a:t>
            </a:r>
            <a:r>
              <a:rPr lang="en-US" dirty="0">
                <a:effectLst/>
                <a:latin typeface="Calibri" panose="020F0502020204030204" pitchFamily="34" charset="0"/>
                <a:ea typeface="Calibri" panose="020F0502020204030204" pitchFamily="34" charset="0"/>
              </a:rPr>
              <a:t> “Cook frozen (vegetable name) according to package directions or to 165 degrees F.”</a:t>
            </a:r>
          </a:p>
          <a:p>
            <a:r>
              <a:rPr lang="en-US" dirty="0">
                <a:latin typeface="Calibri" panose="020F0502020204030204" pitchFamily="34" charset="0"/>
              </a:rPr>
              <a:t>Change ingredient description </a:t>
            </a:r>
            <a:r>
              <a:rPr lang="en-US" i="1" dirty="0">
                <a:latin typeface="Calibri" panose="020F0502020204030204" pitchFamily="34" charset="0"/>
              </a:rPr>
              <a:t>Green Salad with Peas</a:t>
            </a:r>
            <a:r>
              <a:rPr lang="en-US" dirty="0">
                <a:latin typeface="Calibri" panose="020F0502020204030204" pitchFamily="34" charset="0"/>
              </a:rPr>
              <a:t>: “</a:t>
            </a:r>
            <a:r>
              <a:rPr lang="en-US" b="0" i="0" dirty="0">
                <a:solidFill>
                  <a:srgbClr val="0A0A0A"/>
                </a:solidFill>
                <a:effectLst/>
                <a:latin typeface="Franklin Gothic Book" panose="020B0503020102020204" pitchFamily="34" charset="0"/>
              </a:rPr>
              <a:t>1 cup </a:t>
            </a:r>
            <a:r>
              <a:rPr lang="en-US" b="1" i="0" dirty="0">
                <a:solidFill>
                  <a:srgbClr val="0A0A0A"/>
                </a:solidFill>
                <a:effectLst/>
                <a:latin typeface="Franklin Gothic Book" panose="020B0503020102020204" pitchFamily="34" charset="0"/>
              </a:rPr>
              <a:t>peas</a:t>
            </a:r>
            <a:r>
              <a:rPr lang="en-US" b="0" i="0" dirty="0">
                <a:solidFill>
                  <a:srgbClr val="0A0A0A"/>
                </a:solidFill>
                <a:effectLst/>
                <a:latin typeface="Franklin Gothic Book" panose="020B0503020102020204" pitchFamily="34" charset="0"/>
              </a:rPr>
              <a:t> (cooked from fresh or frozen, or canned, drained and rinsed) (See </a:t>
            </a:r>
            <a:r>
              <a:rPr lang="en-US" b="1" i="0" dirty="0">
                <a:solidFill>
                  <a:srgbClr val="0A0A0A"/>
                </a:solidFill>
                <a:effectLst/>
                <a:latin typeface="Franklin Gothic Book" panose="020B0503020102020204" pitchFamily="34" charset="0"/>
              </a:rPr>
              <a:t>Notes</a:t>
            </a:r>
            <a:r>
              <a:rPr lang="en-US" b="0" i="0" dirty="0">
                <a:solidFill>
                  <a:srgbClr val="0A0A0A"/>
                </a:solidFill>
                <a:effectLst/>
                <a:latin typeface="Franklin Gothic Book" panose="020B0503020102020204" pitchFamily="34" charset="0"/>
              </a:rPr>
              <a:t>)”</a:t>
            </a:r>
          </a:p>
          <a:p>
            <a:r>
              <a:rPr lang="en-US" dirty="0">
                <a:solidFill>
                  <a:srgbClr val="0A0A0A"/>
                </a:solidFill>
                <a:latin typeface="Franklin Gothic Book" panose="020B0503020102020204" pitchFamily="34" charset="0"/>
              </a:rPr>
              <a:t>Change ingredient description </a:t>
            </a:r>
            <a:r>
              <a:rPr lang="en-US" i="1" dirty="0">
                <a:solidFill>
                  <a:srgbClr val="0A0A0A"/>
                </a:solidFill>
                <a:latin typeface="Franklin Gothic Book" panose="020B0503020102020204" pitchFamily="34" charset="0"/>
              </a:rPr>
              <a:t>Peach and Carrot Smoothie</a:t>
            </a:r>
            <a:r>
              <a:rPr lang="en-US" dirty="0">
                <a:solidFill>
                  <a:srgbClr val="0A0A0A"/>
                </a:solidFill>
                <a:latin typeface="Franklin Gothic Book" panose="020B0503020102020204" pitchFamily="34" charset="0"/>
              </a:rPr>
              <a:t>: “</a:t>
            </a:r>
            <a:r>
              <a:rPr lang="en-US" b="0" i="0" dirty="0">
                <a:solidFill>
                  <a:srgbClr val="0A0A0A"/>
                </a:solidFill>
                <a:effectLst/>
                <a:latin typeface="Franklin Gothic Book" panose="020B0503020102020204" pitchFamily="34" charset="0"/>
              </a:rPr>
              <a:t>1 cup </a:t>
            </a:r>
            <a:r>
              <a:rPr lang="en-US" b="1" i="0" dirty="0">
                <a:solidFill>
                  <a:srgbClr val="0A0A0A"/>
                </a:solidFill>
                <a:effectLst/>
                <a:latin typeface="Franklin Gothic Book" panose="020B0503020102020204" pitchFamily="34" charset="0"/>
              </a:rPr>
              <a:t>carrots </a:t>
            </a:r>
            <a:r>
              <a:rPr lang="en-US" b="0" i="0" dirty="0">
                <a:solidFill>
                  <a:srgbClr val="0A0A0A"/>
                </a:solidFill>
                <a:effectLst/>
                <a:latin typeface="Franklin Gothic Book" panose="020B0503020102020204" pitchFamily="34" charset="0"/>
              </a:rPr>
              <a:t>(cooked and cooled from fresh or frozen, or canned, drained and rinsed) (see </a:t>
            </a:r>
            <a:r>
              <a:rPr lang="en-US" b="1" i="0" dirty="0">
                <a:solidFill>
                  <a:srgbClr val="0A0A0A"/>
                </a:solidFill>
                <a:effectLst/>
                <a:latin typeface="Franklin Gothic Book" panose="020B0503020102020204" pitchFamily="34" charset="0"/>
              </a:rPr>
              <a:t>Notes</a:t>
            </a:r>
            <a:r>
              <a:rPr lang="en-US" b="0" i="0" dirty="0">
                <a:solidFill>
                  <a:srgbClr val="0A0A0A"/>
                </a:solidFill>
                <a:effectLst/>
                <a:latin typeface="Franklin Gothic Book" panose="020B0503020102020204" pitchFamily="34" charset="0"/>
              </a:rPr>
              <a:t>)”</a:t>
            </a:r>
          </a:p>
          <a:p>
            <a:r>
              <a:rPr lang="en-US" dirty="0">
                <a:solidFill>
                  <a:srgbClr val="0A0A0A"/>
                </a:solidFill>
                <a:latin typeface="Franklin Gothic Book" panose="020B0503020102020204" pitchFamily="34" charset="0"/>
              </a:rPr>
              <a:t>Change direction in </a:t>
            </a:r>
            <a:r>
              <a:rPr lang="en-US" i="1" dirty="0">
                <a:solidFill>
                  <a:srgbClr val="0A0A0A"/>
                </a:solidFill>
                <a:latin typeface="Franklin Gothic Book" panose="020B0503020102020204" pitchFamily="34" charset="0"/>
              </a:rPr>
              <a:t>Cauliflower Salad </a:t>
            </a:r>
            <a:r>
              <a:rPr lang="en-US" dirty="0">
                <a:solidFill>
                  <a:srgbClr val="0A0A0A"/>
                </a:solidFill>
                <a:latin typeface="Franklin Gothic Book" panose="020B0503020102020204" pitchFamily="34" charset="0"/>
              </a:rPr>
              <a:t>“</a:t>
            </a:r>
            <a:r>
              <a:rPr lang="en-US" dirty="0"/>
              <a:t>If using fresh vegetables, cook until barely tender. If using frozen vegetables, cook according to package directions or to 165 degrees F.</a:t>
            </a:r>
            <a:r>
              <a:rPr lang="en-US" dirty="0">
                <a:solidFill>
                  <a:srgbClr val="0A0A0A"/>
                </a:solidFill>
                <a:latin typeface="Franklin Gothic Book" panose="020B0503020102020204" pitchFamily="34" charset="0"/>
              </a:rPr>
              <a:t>”</a:t>
            </a:r>
            <a:br>
              <a:rPr lang="en-US" dirty="0">
                <a:latin typeface="Calibri" panose="020F0502020204030204" pitchFamily="34" charset="0"/>
              </a:rPr>
            </a:br>
            <a:endParaRPr lang="en-US" dirty="0"/>
          </a:p>
        </p:txBody>
      </p:sp>
    </p:spTree>
    <p:extLst>
      <p:ext uri="{BB962C8B-B14F-4D97-AF65-F5344CB8AC3E}">
        <p14:creationId xmlns:p14="http://schemas.microsoft.com/office/powerpoint/2010/main" val="250950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EA8D-3809-97C8-0489-6C203EE78692}"/>
              </a:ext>
            </a:extLst>
          </p:cNvPr>
          <p:cNvSpPr>
            <a:spLocks noGrp="1"/>
          </p:cNvSpPr>
          <p:nvPr>
            <p:ph type="title"/>
          </p:nvPr>
        </p:nvSpPr>
        <p:spPr/>
        <p:txBody>
          <a:bodyPr>
            <a:normAutofit/>
          </a:bodyPr>
          <a:lstStyle/>
          <a:p>
            <a:r>
              <a:rPr lang="en-US" dirty="0"/>
              <a:t>Thanks for your assistance!</a:t>
            </a:r>
          </a:p>
        </p:txBody>
      </p:sp>
      <p:sp>
        <p:nvSpPr>
          <p:cNvPr id="4" name="Content Placeholder 3">
            <a:extLst>
              <a:ext uri="{FF2B5EF4-FFF2-40B4-BE49-F238E27FC236}">
                <a16:creationId xmlns:a16="http://schemas.microsoft.com/office/drawing/2014/main" id="{FC39ED95-F2B6-D2B1-0418-741A31EBEA80}"/>
              </a:ext>
            </a:extLst>
          </p:cNvPr>
          <p:cNvSpPr>
            <a:spLocks noGrp="1"/>
          </p:cNvSpPr>
          <p:nvPr>
            <p:ph idx="1"/>
          </p:nvPr>
        </p:nvSpPr>
        <p:spPr/>
        <p:txBody>
          <a:bodyPr/>
          <a:lstStyle/>
          <a:p>
            <a:r>
              <a:rPr lang="en-US" dirty="0"/>
              <a:t>Keep your eyes out for more recipes!</a:t>
            </a:r>
          </a:p>
          <a:p>
            <a:r>
              <a:rPr lang="en-US" dirty="0"/>
              <a:t>Please contact me if you see any.</a:t>
            </a:r>
          </a:p>
          <a:p>
            <a:r>
              <a:rPr lang="en-US" dirty="0"/>
              <a:t>Please share this guidance for cooking frozen vegetables at any opportunity…especially with audiences that are at higher risk for foodborne illness (very young children, older adults and those with reduced immune function). </a:t>
            </a:r>
          </a:p>
        </p:txBody>
      </p:sp>
    </p:spTree>
    <p:extLst>
      <p:ext uri="{BB962C8B-B14F-4D97-AF65-F5344CB8AC3E}">
        <p14:creationId xmlns:p14="http://schemas.microsoft.com/office/powerpoint/2010/main" val="14664509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{0D114B1A-788F-B044-B883-79C3884CB5A7}tf10001119</Template>
  <TotalTime>115</TotalTime>
  <Words>388</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Franklin Gothic Book</vt:lpstr>
      <vt:lpstr>Times New Roman</vt:lpstr>
      <vt:lpstr>Gallery</vt:lpstr>
      <vt:lpstr>Food Safety Recipe Update </vt:lpstr>
      <vt:lpstr>National Center for Home Food Preservation annual update guidance</vt:lpstr>
      <vt:lpstr> Food Hero Recipes encourage flexibility: fresh, canned and frozen </vt:lpstr>
      <vt:lpstr>               FH Recipes affected</vt:lpstr>
      <vt:lpstr>Recipe update solution</vt:lpstr>
      <vt:lpstr>Thanks for your assistance!</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Recipe Update</dc:title>
  <dc:creator>Walsh, Carol</dc:creator>
  <cp:lastModifiedBy>Russell, Stephanie Alice</cp:lastModifiedBy>
  <cp:revision>3</cp:revision>
  <dcterms:created xsi:type="dcterms:W3CDTF">2023-06-23T19:38:23Z</dcterms:created>
  <dcterms:modified xsi:type="dcterms:W3CDTF">2023-06-26T17:28:18Z</dcterms:modified>
</cp:coreProperties>
</file>