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7"/>
    <p:restoredTop sz="96181"/>
  </p:normalViewPr>
  <p:slideViewPr>
    <p:cSldViewPr snapToGrid="0">
      <p:cViewPr varScale="1">
        <p:scale>
          <a:sx n="116" d="100"/>
          <a:sy n="116" d="100"/>
        </p:scale>
        <p:origin x="35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EE2179-88F2-8F41-B49F-AB481DDE5C78}" type="datetimeFigureOut">
              <a:rPr lang="en-US" smtClean="0"/>
              <a:t>2/27/2023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B3517E-E5F1-3B4A-B754-00FA0E904E78}" type="slidenum">
              <a:rPr lang="en-US" smtClean="0"/>
              <a:t>‹#›</a:t>
            </a:fld>
            <a:endParaRPr lang="en-US"/>
          </a:p>
        </p:txBody>
      </p:sp>
    </p:spTree>
    <p:extLst>
      <p:ext uri="{BB962C8B-B14F-4D97-AF65-F5344CB8AC3E}">
        <p14:creationId xmlns:p14="http://schemas.microsoft.com/office/powerpoint/2010/main" val="1505607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 what are our goals in communicating data in the first place? To get input from the communities we work with, to shed light on an issue, to aid in decision-making, to show our programs are working or identify the reasons they are not. Can we cause harm with how we choose to analyze, visualize, and communicate data information? Historically speaking, yes; the way data have been curated and interpretated has often benefited some groups over others. So we can start by acknowledging our responsibility as data communicators to bring an equity lens to this process, especially when analyzing/presenting on issues of race, ethnicity, and gender. </a:t>
            </a:r>
          </a:p>
        </p:txBody>
      </p:sp>
      <p:sp>
        <p:nvSpPr>
          <p:cNvPr id="4" name="Slide Number Placeholder 3"/>
          <p:cNvSpPr>
            <a:spLocks noGrp="1"/>
          </p:cNvSpPr>
          <p:nvPr>
            <p:ph type="sldNum" sz="quarter" idx="10"/>
          </p:nvPr>
        </p:nvSpPr>
        <p:spPr/>
        <p:txBody>
          <a:bodyPr/>
          <a:lstStyle/>
          <a:p>
            <a:fld id="{D4A39D37-EB39-9B49-85DF-DD837FDB43E8}" type="slidenum">
              <a:rPr lang="en-US" smtClean="0"/>
              <a:t>1</a:t>
            </a:fld>
            <a:endParaRPr lang="en-US"/>
          </a:p>
        </p:txBody>
      </p:sp>
    </p:spTree>
    <p:extLst>
      <p:ext uri="{BB962C8B-B14F-4D97-AF65-F5344CB8AC3E}">
        <p14:creationId xmlns:p14="http://schemas.microsoft.com/office/powerpoint/2010/main" val="870928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027C4-2B8C-3989-1B99-85D83003A8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29BADB-4133-598B-6A9F-7D0E885ABB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2948EE-AF67-F9D0-3DF4-F97B5D99AC1C}"/>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5" name="Footer Placeholder 4">
            <a:extLst>
              <a:ext uri="{FF2B5EF4-FFF2-40B4-BE49-F238E27FC236}">
                <a16:creationId xmlns:a16="http://schemas.microsoft.com/office/drawing/2014/main" id="{E6266E63-A5ED-C7F7-2D5F-A1EF22DE79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19397C-F7AE-6432-BE85-31080CD85A1E}"/>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4117605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C54C3-2EAF-DF61-02EE-15BB4AF542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7170E-7630-68A8-8B5D-C98BBFE398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33AC2C-7122-5FAB-1414-B1CDBF57BF19}"/>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5" name="Footer Placeholder 4">
            <a:extLst>
              <a:ext uri="{FF2B5EF4-FFF2-40B4-BE49-F238E27FC236}">
                <a16:creationId xmlns:a16="http://schemas.microsoft.com/office/drawing/2014/main" id="{6586049A-3E07-B78F-508E-2E1D941A4E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EB9C44-0024-C815-989E-F888CB5EC23F}"/>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539896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72C054-1830-ACC6-D22A-0F7FA2AE0A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E19036-61A9-A695-D2A7-49C327C915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0CE287-8883-981D-552F-AF7A02069D8E}"/>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5" name="Footer Placeholder 4">
            <a:extLst>
              <a:ext uri="{FF2B5EF4-FFF2-40B4-BE49-F238E27FC236}">
                <a16:creationId xmlns:a16="http://schemas.microsoft.com/office/drawing/2014/main" id="{40FC1E13-3297-1B91-DFB1-47EBB000B5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197FFF-FAC8-C41A-998E-5C5B6D863FEB}"/>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697020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2A35-E681-7C3B-9F02-CDFFB20FE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A47A60-39B6-F42A-C446-2648F2C808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435237-C4CB-1756-4688-E864633A826A}"/>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5" name="Footer Placeholder 4">
            <a:extLst>
              <a:ext uri="{FF2B5EF4-FFF2-40B4-BE49-F238E27FC236}">
                <a16:creationId xmlns:a16="http://schemas.microsoft.com/office/drawing/2014/main" id="{6F4ACF46-1885-A391-439A-FDC6674D99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C0DEB0-D807-A57F-35CD-41E8499199F6}"/>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219704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FD963-EC73-5138-139F-A09958269B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585D73-1916-923E-A912-3D1AA9A73E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5DE933-8DF0-15A0-8768-1F072119805F}"/>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5" name="Footer Placeholder 4">
            <a:extLst>
              <a:ext uri="{FF2B5EF4-FFF2-40B4-BE49-F238E27FC236}">
                <a16:creationId xmlns:a16="http://schemas.microsoft.com/office/drawing/2014/main" id="{8FF439DF-1562-941C-8704-5A50A7199C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C0989D-D096-1BC7-269A-28A2D0059018}"/>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731265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2DFD1-739F-B009-60BE-2960A3EE6C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304A59-BD23-A9B1-0D73-1782997A01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DD35E8-5E76-248F-8EA3-C5CB360E15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083A3D-3BB7-FB84-32A5-FC6000BEE9F5}"/>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6" name="Footer Placeholder 5">
            <a:extLst>
              <a:ext uri="{FF2B5EF4-FFF2-40B4-BE49-F238E27FC236}">
                <a16:creationId xmlns:a16="http://schemas.microsoft.com/office/drawing/2014/main" id="{6DAF0D2D-C6B2-C9DD-EDF9-AFD0F37126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51B9C8-424D-2AF7-B2D5-159B2E3148D8}"/>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561978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21BCF-6B7A-6DF2-CE3A-13BABC3732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B4794F-D094-D0FD-8D07-EB4CC969DC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6801B6-4145-581C-46AC-C7382BF466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E70BA0-CEE2-91A4-0AE6-166AABD050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AC8922-8E89-66FE-8CA4-D75F6564AA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FCB288-55B6-C373-8EC6-DE448759FE3E}"/>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8" name="Footer Placeholder 7">
            <a:extLst>
              <a:ext uri="{FF2B5EF4-FFF2-40B4-BE49-F238E27FC236}">
                <a16:creationId xmlns:a16="http://schemas.microsoft.com/office/drawing/2014/main" id="{2A209A9F-6B4A-AA53-9DC3-C5CC9A6CF8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23B7D-9749-63C8-8429-7B0676C37863}"/>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2582229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6D225-BD8B-42A7-899A-EFFA7170DB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F0A333-B4CA-AED8-E4A3-8F3C8537FBBB}"/>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4" name="Footer Placeholder 3">
            <a:extLst>
              <a:ext uri="{FF2B5EF4-FFF2-40B4-BE49-F238E27FC236}">
                <a16:creationId xmlns:a16="http://schemas.microsoft.com/office/drawing/2014/main" id="{ED3FD59C-1727-4AC9-E690-524F67C3CE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46DA38-45B6-53D9-A10B-393FB905DDED}"/>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219621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2F6628-67BE-8E88-7E79-E7EF951EC3A0}"/>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3" name="Footer Placeholder 2">
            <a:extLst>
              <a:ext uri="{FF2B5EF4-FFF2-40B4-BE49-F238E27FC236}">
                <a16:creationId xmlns:a16="http://schemas.microsoft.com/office/drawing/2014/main" id="{7500825B-3644-6E6F-3D44-0B2BBB7CB7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0EE0DA-6234-05B1-1B62-9A6AD4FBCD30}"/>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9305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479EB-F743-C389-9CDA-CE9F4DEDA4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FF61A0-9141-8E94-3277-58DE1E4A67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C8E261-1B66-C159-281B-18244DDE1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88659E-F873-D1D8-0E5B-8EF93F1EE62D}"/>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6" name="Footer Placeholder 5">
            <a:extLst>
              <a:ext uri="{FF2B5EF4-FFF2-40B4-BE49-F238E27FC236}">
                <a16:creationId xmlns:a16="http://schemas.microsoft.com/office/drawing/2014/main" id="{07076F40-04E9-99FC-0C1A-4228314C02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5CE52C-7C10-FC0B-A5F4-3B8361413813}"/>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495797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A9446-C22C-9D1E-657F-3E47F0BA50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C4F901-23D0-4817-A58C-E731353BDE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A9F25F-3728-9153-3470-99F9E64E9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22C44C-763D-EEE9-83A3-FBAECA2089B8}"/>
              </a:ext>
            </a:extLst>
          </p:cNvPr>
          <p:cNvSpPr>
            <a:spLocks noGrp="1"/>
          </p:cNvSpPr>
          <p:nvPr>
            <p:ph type="dt" sz="half" idx="10"/>
          </p:nvPr>
        </p:nvSpPr>
        <p:spPr/>
        <p:txBody>
          <a:bodyPr/>
          <a:lstStyle/>
          <a:p>
            <a:fld id="{71371E12-4E9C-C541-9793-62FDDD82B4F8}" type="datetimeFigureOut">
              <a:rPr lang="en-US" smtClean="0"/>
              <a:t>2/27/2023</a:t>
            </a:fld>
            <a:endParaRPr lang="en-US"/>
          </a:p>
        </p:txBody>
      </p:sp>
      <p:sp>
        <p:nvSpPr>
          <p:cNvPr id="6" name="Footer Placeholder 5">
            <a:extLst>
              <a:ext uri="{FF2B5EF4-FFF2-40B4-BE49-F238E27FC236}">
                <a16:creationId xmlns:a16="http://schemas.microsoft.com/office/drawing/2014/main" id="{E42B4810-FD8D-9311-852D-DE1F10B4CA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59CB9B-79A3-F7E6-6F6A-C73692DE4230}"/>
              </a:ext>
            </a:extLst>
          </p:cNvPr>
          <p:cNvSpPr>
            <a:spLocks noGrp="1"/>
          </p:cNvSpPr>
          <p:nvPr>
            <p:ph type="sldNum" sz="quarter" idx="12"/>
          </p:nvPr>
        </p:nvSpPr>
        <p:spPr/>
        <p:txBody>
          <a:bodyPr/>
          <a:lstStyle/>
          <a:p>
            <a:fld id="{7C6DF440-A177-9449-B395-3B282D8CDF81}" type="slidenum">
              <a:rPr lang="en-US" smtClean="0"/>
              <a:t>‹#›</a:t>
            </a:fld>
            <a:endParaRPr lang="en-US"/>
          </a:p>
        </p:txBody>
      </p:sp>
    </p:spTree>
    <p:extLst>
      <p:ext uri="{BB962C8B-B14F-4D97-AF65-F5344CB8AC3E}">
        <p14:creationId xmlns:p14="http://schemas.microsoft.com/office/powerpoint/2010/main" val="31126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76975C-ED4E-5934-D46B-EC89A0D486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63855D9-35A2-B613-E0D9-EBEE8EB841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D01126-4A9E-64C6-A34E-361709BA23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71E12-4E9C-C541-9793-62FDDD82B4F8}" type="datetimeFigureOut">
              <a:rPr lang="en-US" smtClean="0"/>
              <a:t>2/27/2023</a:t>
            </a:fld>
            <a:endParaRPr lang="en-US"/>
          </a:p>
        </p:txBody>
      </p:sp>
      <p:sp>
        <p:nvSpPr>
          <p:cNvPr id="5" name="Footer Placeholder 4">
            <a:extLst>
              <a:ext uri="{FF2B5EF4-FFF2-40B4-BE49-F238E27FC236}">
                <a16:creationId xmlns:a16="http://schemas.microsoft.com/office/drawing/2014/main" id="{1B0BC37C-703D-4338-2BBC-E710B53095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12C9F3-70F5-1761-7FC8-90708DEBA9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DF440-A177-9449-B395-3B282D8CDF81}" type="slidenum">
              <a:rPr lang="en-US" smtClean="0"/>
              <a:t>‹#›</a:t>
            </a:fld>
            <a:endParaRPr lang="en-US"/>
          </a:p>
        </p:txBody>
      </p:sp>
    </p:spTree>
    <p:extLst>
      <p:ext uri="{BB962C8B-B14F-4D97-AF65-F5344CB8AC3E}">
        <p14:creationId xmlns:p14="http://schemas.microsoft.com/office/powerpoint/2010/main" val="4140362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rban.org/sites/default/files/publication/104296/do-no-harm-guide.pdf"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hyperlink" Target="https://nam04.safelinks.protection.outlook.com/?url=https%3A%2F%2Fbeav.es%2F5tS&amp;data=05%7C01%7CChristine.Mouzong%40oregonstate.edu%7C89030067bdcf425b618e08db04ade689%7Cce6d05e13c5e4d6287a84c4a2713c113%7C0%7C0%7C638108917153469529%7CUnknown%7CTWFpbGZsb3d8eyJWIjoiMC4wLjAwMDAiLCJQIjoiV2luMzIiLCJBTiI6Ik1haWwiLCJXVCI6Mn0%3D%7C3000%7C%7C%7C&amp;sdata=wXudSXDrD6Uy%2BHt60bFrSsGDQnkOAOpw9Dy4rR8ktxM%3D&amp;reserved=0"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9149EB1-00B4-27C0-6E69-988893E56DCB}"/>
              </a:ext>
            </a:extLst>
          </p:cNvPr>
          <p:cNvSpPr txBox="1"/>
          <p:nvPr/>
        </p:nvSpPr>
        <p:spPr>
          <a:xfrm>
            <a:off x="4635794" y="0"/>
            <a:ext cx="6921207" cy="925033"/>
          </a:xfrm>
          <a:prstGeom prst="rect">
            <a:avLst/>
          </a:prstGeom>
          <a:noFill/>
        </p:spPr>
        <p:txBody>
          <a:bodyPr wrap="square" rtlCol="0" anchor="t">
            <a:normAutofit/>
          </a:bodyPr>
          <a:lstStyle/>
          <a:p>
            <a:pPr>
              <a:spcAft>
                <a:spcPts val="600"/>
              </a:spcAft>
            </a:pPr>
            <a:r>
              <a:rPr lang="en-US" sz="3600" i="1" dirty="0">
                <a:solidFill>
                  <a:schemeClr val="tx2"/>
                </a:solidFill>
                <a:latin typeface="Georgia" panose="02040502050405020303" pitchFamily="18" charset="0"/>
              </a:rPr>
              <a:t> Grow This! </a:t>
            </a:r>
            <a:r>
              <a:rPr lang="en-US" sz="3600" dirty="0">
                <a:solidFill>
                  <a:schemeClr val="tx2"/>
                </a:solidFill>
                <a:latin typeface="Georgia" panose="02040502050405020303" pitchFamily="18" charset="0"/>
              </a:rPr>
              <a:t>February Updates</a:t>
            </a:r>
            <a:r>
              <a:rPr lang="en-US" sz="3600" dirty="0">
                <a:solidFill>
                  <a:schemeClr val="tx2"/>
                </a:solidFill>
              </a:rPr>
              <a:t> </a:t>
            </a:r>
          </a:p>
        </p:txBody>
      </p:sp>
      <p:sp>
        <p:nvSpPr>
          <p:cNvPr id="3" name="TextBox 2">
            <a:extLst>
              <a:ext uri="{FF2B5EF4-FFF2-40B4-BE49-F238E27FC236}">
                <a16:creationId xmlns:a16="http://schemas.microsoft.com/office/drawing/2014/main" id="{7E85E004-566D-5B42-D256-6D71ADCBA9CE}"/>
              </a:ext>
            </a:extLst>
          </p:cNvPr>
          <p:cNvSpPr txBox="1"/>
          <p:nvPr/>
        </p:nvSpPr>
        <p:spPr>
          <a:xfrm>
            <a:off x="4776789" y="776176"/>
            <a:ext cx="6556798" cy="5434123"/>
          </a:xfrm>
          <a:prstGeom prst="rect">
            <a:avLst/>
          </a:prstGeom>
          <a:noFill/>
        </p:spPr>
        <p:txBody>
          <a:bodyPr wrap="square" rtlCol="0" anchor="t">
            <a:normAutofit/>
          </a:bodyPr>
          <a:lstStyle/>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The sign-up option for English-speaking households </a:t>
            </a:r>
            <a:r>
              <a:rPr lang="en-US" sz="2000" b="1" dirty="0">
                <a:solidFill>
                  <a:schemeClr val="tx2"/>
                </a:solidFill>
                <a:latin typeface="Georgia" panose="02040502050405020303" pitchFamily="18" charset="0"/>
              </a:rPr>
              <a:t>is closed</a:t>
            </a:r>
            <a:r>
              <a:rPr lang="en-US" sz="2000" dirty="0">
                <a:solidFill>
                  <a:schemeClr val="tx2"/>
                </a:solidFill>
                <a:latin typeface="Georgia" panose="02040502050405020303" pitchFamily="18" charset="0"/>
              </a:rPr>
              <a:t>.</a:t>
            </a:r>
          </a:p>
          <a:p>
            <a:pPr marL="342900" indent="-342900">
              <a:lnSpc>
                <a:spcPct val="90000"/>
              </a:lnSpc>
              <a:spcAft>
                <a:spcPts val="600"/>
              </a:spcAft>
              <a:buFont typeface="Arial" panose="020B0604020202020204" pitchFamily="34" charset="0"/>
              <a:buChar char="•"/>
            </a:pPr>
            <a:r>
              <a:rPr lang="en-US" sz="2000" b="1" dirty="0">
                <a:solidFill>
                  <a:schemeClr val="tx2"/>
                </a:solidFill>
                <a:latin typeface="Georgia" panose="02040502050405020303" pitchFamily="18" charset="0"/>
              </a:rPr>
              <a:t>6,443</a:t>
            </a:r>
            <a:r>
              <a:rPr lang="en-US" sz="2000" dirty="0">
                <a:solidFill>
                  <a:schemeClr val="tx2"/>
                </a:solidFill>
                <a:latin typeface="Georgia" panose="02040502050405020303" pitchFamily="18" charset="0"/>
              </a:rPr>
              <a:t> people signed up for household seeds! </a:t>
            </a:r>
          </a:p>
          <a:p>
            <a:pPr marL="342900" indent="-342900">
              <a:lnSpc>
                <a:spcPct val="90000"/>
              </a:lnSpc>
              <a:spcAft>
                <a:spcPts val="600"/>
              </a:spcAft>
              <a:buFont typeface="Arial" panose="020B0604020202020204" pitchFamily="34" charset="0"/>
              <a:buChar char="•"/>
            </a:pPr>
            <a:r>
              <a:rPr lang="en-US" sz="2000" dirty="0">
                <a:solidFill>
                  <a:schemeClr val="tx2"/>
                </a:solidFill>
                <a:latin typeface="Georgia" panose="02040502050405020303" pitchFamily="18" charset="0"/>
              </a:rPr>
              <a:t>The sign-up option for </a:t>
            </a:r>
            <a:r>
              <a:rPr lang="en-US" sz="2000" b="1" dirty="0">
                <a:solidFill>
                  <a:schemeClr val="tx2"/>
                </a:solidFill>
                <a:latin typeface="Georgia" panose="02040502050405020303" pitchFamily="18" charset="0"/>
              </a:rPr>
              <a:t>Spanish-speaking</a:t>
            </a:r>
            <a:r>
              <a:rPr lang="en-US" sz="2000" dirty="0">
                <a:solidFill>
                  <a:schemeClr val="tx2"/>
                </a:solidFill>
                <a:latin typeface="Georgia" panose="02040502050405020303" pitchFamily="18" charset="0"/>
              </a:rPr>
              <a:t> </a:t>
            </a:r>
            <a:r>
              <a:rPr lang="en-US" sz="2000" b="1" dirty="0">
                <a:solidFill>
                  <a:schemeClr val="tx2"/>
                </a:solidFill>
                <a:latin typeface="Georgia" panose="02040502050405020303" pitchFamily="18" charset="0"/>
              </a:rPr>
              <a:t>households</a:t>
            </a:r>
            <a:r>
              <a:rPr lang="en-US" sz="2000" dirty="0">
                <a:solidFill>
                  <a:schemeClr val="tx2"/>
                </a:solidFill>
                <a:latin typeface="Georgia" panose="02040502050405020303" pitchFamily="18" charset="0"/>
              </a:rPr>
              <a:t> is </a:t>
            </a:r>
            <a:r>
              <a:rPr lang="en-US" sz="2000" b="1" dirty="0">
                <a:solidFill>
                  <a:schemeClr val="tx2"/>
                </a:solidFill>
                <a:latin typeface="Georgia" panose="02040502050405020303" pitchFamily="18" charset="0"/>
              </a:rPr>
              <a:t>still open! </a:t>
            </a:r>
          </a:p>
          <a:p>
            <a:pPr marL="342900" indent="-342900">
              <a:lnSpc>
                <a:spcPct val="90000"/>
              </a:lnSpc>
              <a:spcAft>
                <a:spcPts val="600"/>
              </a:spcAft>
              <a:buFont typeface="Arial" panose="020B0604020202020204" pitchFamily="34" charset="0"/>
              <a:buChar char="•"/>
            </a:pPr>
            <a:r>
              <a:rPr lang="en-US" sz="2000" b="1" dirty="0">
                <a:solidFill>
                  <a:schemeClr val="tx2"/>
                </a:solidFill>
                <a:latin typeface="Georgia" panose="02040502050405020303" pitchFamily="18" charset="0"/>
              </a:rPr>
              <a:t>41 </a:t>
            </a:r>
            <a:r>
              <a:rPr lang="en-US" sz="2000" dirty="0">
                <a:solidFill>
                  <a:schemeClr val="tx2"/>
                </a:solidFill>
                <a:latin typeface="Georgia" panose="02040502050405020303" pitchFamily="18" charset="0"/>
              </a:rPr>
              <a:t>people signed up that way so far and keep sharing that link!</a:t>
            </a:r>
          </a:p>
        </p:txBody>
      </p:sp>
      <p:sp>
        <p:nvSpPr>
          <p:cNvPr id="8" name="TextBox 7">
            <a:extLst>
              <a:ext uri="{FF2B5EF4-FFF2-40B4-BE49-F238E27FC236}">
                <a16:creationId xmlns:a16="http://schemas.microsoft.com/office/drawing/2014/main" id="{31A298E3-CC73-9EE4-C2B6-84DA06C1A741}"/>
              </a:ext>
            </a:extLst>
          </p:cNvPr>
          <p:cNvSpPr txBox="1"/>
          <p:nvPr/>
        </p:nvSpPr>
        <p:spPr>
          <a:xfrm>
            <a:off x="4776788" y="3424677"/>
            <a:ext cx="6780213" cy="2785623"/>
          </a:xfrm>
          <a:prstGeom prst="rect">
            <a:avLst/>
          </a:prstGeom>
          <a:noFill/>
        </p:spPr>
        <p:txBody>
          <a:bodyPr wrap="square" rtlCol="0" anchor="t">
            <a:normAutofit/>
          </a:bodyPr>
          <a:lstStyle/>
          <a:p>
            <a:pPr>
              <a:spcAft>
                <a:spcPts val="600"/>
              </a:spcAft>
            </a:pPr>
            <a:endParaRPr lang="en-US" sz="2800" dirty="0">
              <a:solidFill>
                <a:schemeClr val="tx1"/>
              </a:solidFill>
              <a:effectLst/>
              <a:latin typeface="Georgia" panose="02040502050405020303" pitchFamily="18" charset="0"/>
              <a:hlinkClick r:id="rId3">
                <a:extLst>
                  <a:ext uri="{A12FA001-AC4F-418D-AE19-62706E023703}">
                    <ahyp:hlinkClr xmlns:ahyp="http://schemas.microsoft.com/office/drawing/2018/hyperlinkcolor" val="tx"/>
                  </a:ext>
                </a:extLst>
              </a:hlinkClick>
            </a:endParaRPr>
          </a:p>
        </p:txBody>
      </p:sp>
      <p:sp>
        <p:nvSpPr>
          <p:cNvPr id="6" name="Title 5"/>
          <p:cNvSpPr>
            <a:spLocks noGrp="1"/>
          </p:cNvSpPr>
          <p:nvPr>
            <p:ph type="title"/>
          </p:nvPr>
        </p:nvSpPr>
        <p:spPr>
          <a:xfrm>
            <a:off x="1028700" y="2750219"/>
            <a:ext cx="45719" cy="695307"/>
          </a:xfrm>
          <a:noFill/>
        </p:spPr>
        <p:txBody>
          <a:bodyPr vert="horz" lIns="91440" tIns="45720" rIns="91440" bIns="45720" rtlCol="0" anchor="ctr">
            <a:normAutofit fontScale="90000"/>
          </a:bodyPr>
          <a:lstStyle/>
          <a:p>
            <a:pPr algn="ctr"/>
            <a:r>
              <a:rPr lang="en-US" sz="3600" kern="1200" dirty="0">
                <a:solidFill>
                  <a:srgbClr val="FFFFFF"/>
                </a:solidFill>
                <a:latin typeface="+mj-lt"/>
                <a:ea typeface="+mj-ea"/>
                <a:cs typeface="+mj-cs"/>
              </a:rPr>
              <a:t>Two</a:t>
            </a:r>
          </a:p>
        </p:txBody>
      </p:sp>
      <p:sp>
        <p:nvSpPr>
          <p:cNvPr id="4" name="Footer Placeholder 3"/>
          <p:cNvSpPr>
            <a:spLocks noGrp="1"/>
          </p:cNvSpPr>
          <p:nvPr>
            <p:ph type="ftr" sz="quarter" idx="11"/>
          </p:nvPr>
        </p:nvSpPr>
        <p:spPr>
          <a:xfrm>
            <a:off x="1028700" y="6356350"/>
            <a:ext cx="6210300" cy="365125"/>
          </a:xfrm>
        </p:spPr>
        <p:txBody>
          <a:bodyPr vert="horz" lIns="91440" tIns="45720" rIns="91440" bIns="45720" rtlCol="0" anchor="ctr">
            <a:normAutofit/>
          </a:bodyPr>
          <a:lstStyle/>
          <a:p>
            <a:pPr algn="l">
              <a:spcAft>
                <a:spcPts val="600"/>
              </a:spcAft>
            </a:pPr>
            <a:r>
              <a:rPr lang="en-US" kern="1200">
                <a:solidFill>
                  <a:schemeClr val="tx1">
                    <a:alpha val="80000"/>
                  </a:schemeClr>
                </a:solidFill>
                <a:latin typeface="+mn-lt"/>
                <a:ea typeface="+mn-ea"/>
                <a:cs typeface="+mn-cs"/>
              </a:rPr>
              <a:t>OREGON STATE UNIVERSITY</a:t>
            </a:r>
          </a:p>
        </p:txBody>
      </p:sp>
      <p:pic>
        <p:nvPicPr>
          <p:cNvPr id="1026" name="Picture 2">
            <a:extLst>
              <a:ext uri="{FF2B5EF4-FFF2-40B4-BE49-F238E27FC236}">
                <a16:creationId xmlns:a16="http://schemas.microsoft.com/office/drawing/2014/main" id="{A3DC8CB7-103F-0BCA-85E9-BE0CCEF76A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373614"/>
            <a:ext cx="4776788" cy="173456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665F861-44D0-FB1D-BF95-AC462441DBBE}"/>
              </a:ext>
            </a:extLst>
          </p:cNvPr>
          <p:cNvSpPr txBox="1"/>
          <p:nvPr/>
        </p:nvSpPr>
        <p:spPr>
          <a:xfrm>
            <a:off x="970752" y="4108174"/>
            <a:ext cx="2633685" cy="369332"/>
          </a:xfrm>
          <a:prstGeom prst="rect">
            <a:avLst/>
          </a:prstGeom>
          <a:noFill/>
        </p:spPr>
        <p:txBody>
          <a:bodyPr wrap="square" rtlCol="0">
            <a:spAutoFit/>
          </a:bodyPr>
          <a:lstStyle/>
          <a:p>
            <a:r>
              <a:rPr lang="en-US" b="0" i="0" u="sng" dirty="0">
                <a:solidFill>
                  <a:schemeClr val="bg1"/>
                </a:solidFill>
                <a:effectLst/>
                <a:latin typeface="Georgia" panose="02040502050405020303" pitchFamily="18" charset="0"/>
                <a:hlinkClick r:id="rId5" tooltip="Original URL:&#10;https://beav.es/5tS&#10;&#10;Click to follow link.">
                  <a:extLst>
                    <a:ext uri="{A12FA001-AC4F-418D-AE19-62706E023703}">
                      <ahyp:hlinkClr xmlns:ahyp="http://schemas.microsoft.com/office/drawing/2018/hyperlinkcolor" val="tx"/>
                    </a:ext>
                  </a:extLst>
                </a:hlinkClick>
              </a:rPr>
              <a:t>https://beav.es/5tS</a:t>
            </a:r>
            <a:endParaRPr lang="en-US" dirty="0">
              <a:solidFill>
                <a:schemeClr val="bg1"/>
              </a:solidFill>
              <a:latin typeface="Georgia" panose="02040502050405020303" pitchFamily="18" charset="0"/>
            </a:endParaRPr>
          </a:p>
        </p:txBody>
      </p:sp>
      <p:sp>
        <p:nvSpPr>
          <p:cNvPr id="9" name="TextBox 8">
            <a:extLst>
              <a:ext uri="{FF2B5EF4-FFF2-40B4-BE49-F238E27FC236}">
                <a16:creationId xmlns:a16="http://schemas.microsoft.com/office/drawing/2014/main" id="{00606B3F-EEBB-AE32-1E11-8A1B210149C2}"/>
              </a:ext>
            </a:extLst>
          </p:cNvPr>
          <p:cNvSpPr txBox="1"/>
          <p:nvPr/>
        </p:nvSpPr>
        <p:spPr>
          <a:xfrm>
            <a:off x="4776787" y="2977116"/>
            <a:ext cx="6697792" cy="3744359"/>
          </a:xfrm>
          <a:prstGeom prst="rect">
            <a:avLst/>
          </a:prstGeom>
          <a:noFill/>
        </p:spPr>
        <p:txBody>
          <a:bodyPr wrap="square" rtlCol="0" anchor="t">
            <a:normAutofit fontScale="92500" lnSpcReduction="10000"/>
          </a:bodyPr>
          <a:lstStyle/>
          <a:p>
            <a:pPr>
              <a:lnSpc>
                <a:spcPct val="90000"/>
              </a:lnSpc>
              <a:spcAft>
                <a:spcPts val="600"/>
              </a:spcAft>
            </a:pPr>
            <a:endParaRPr lang="en-US" sz="2200" dirty="0">
              <a:solidFill>
                <a:schemeClr val="tx2"/>
              </a:solidFill>
              <a:latin typeface="Georgia" panose="02040502050405020303" pitchFamily="18" charset="0"/>
            </a:endParaRPr>
          </a:p>
          <a:p>
            <a:pPr marL="342900" indent="-342900">
              <a:lnSpc>
                <a:spcPct val="90000"/>
              </a:lnSpc>
              <a:spcAft>
                <a:spcPts val="600"/>
              </a:spcAft>
              <a:buFont typeface="Arial" panose="020B0604020202020204" pitchFamily="34" charset="0"/>
              <a:buChar char="•"/>
            </a:pPr>
            <a:r>
              <a:rPr lang="en-US" sz="2200" dirty="0">
                <a:solidFill>
                  <a:schemeClr val="tx2"/>
                </a:solidFill>
                <a:latin typeface="Georgia" panose="02040502050405020303" pitchFamily="18" charset="0"/>
              </a:rPr>
              <a:t>Classroom seed-starting </a:t>
            </a:r>
            <a:r>
              <a:rPr lang="en-US" sz="2200" b="1" dirty="0">
                <a:solidFill>
                  <a:schemeClr val="tx2"/>
                </a:solidFill>
                <a:latin typeface="Georgia" panose="02040502050405020303" pitchFamily="18" charset="0"/>
              </a:rPr>
              <a:t>kits for teachers are also closed</a:t>
            </a:r>
            <a:r>
              <a:rPr lang="en-US" sz="2200" dirty="0">
                <a:solidFill>
                  <a:schemeClr val="tx2"/>
                </a:solidFill>
                <a:latin typeface="Georgia" panose="02040502050405020303" pitchFamily="18" charset="0"/>
              </a:rPr>
              <a:t>. We are working on 1,300 orders for those kits and aiming to mail them out in 1 to 2 weeks. </a:t>
            </a:r>
          </a:p>
          <a:p>
            <a:pPr marL="342900" indent="-342900">
              <a:lnSpc>
                <a:spcPct val="90000"/>
              </a:lnSpc>
              <a:spcAft>
                <a:spcPts val="600"/>
              </a:spcAft>
              <a:buFont typeface="Arial" panose="020B0604020202020204" pitchFamily="34" charset="0"/>
              <a:buChar char="•"/>
            </a:pPr>
            <a:r>
              <a:rPr lang="en-US" sz="2200" dirty="0">
                <a:solidFill>
                  <a:schemeClr val="tx2"/>
                </a:solidFill>
                <a:latin typeface="Georgia" panose="02040502050405020303" pitchFamily="18" charset="0"/>
              </a:rPr>
              <a:t>By request, we can email you a list of teachers signed up for those kits in your unit. </a:t>
            </a:r>
          </a:p>
          <a:p>
            <a:pPr marL="342900" indent="-342900">
              <a:lnSpc>
                <a:spcPct val="90000"/>
              </a:lnSpc>
              <a:spcAft>
                <a:spcPts val="600"/>
              </a:spcAft>
              <a:buFont typeface="Arial" panose="020B0604020202020204" pitchFamily="34" charset="0"/>
              <a:buChar char="•"/>
            </a:pPr>
            <a:r>
              <a:rPr lang="en-US" sz="2200" dirty="0">
                <a:solidFill>
                  <a:schemeClr val="tx2"/>
                </a:solidFill>
                <a:latin typeface="Georgia" panose="02040502050405020303" pitchFamily="18" charset="0"/>
              </a:rPr>
              <a:t>Public access to the group leader sign-up link is also closed </a:t>
            </a:r>
            <a:r>
              <a:rPr lang="en-US" sz="2200" b="1" dirty="0">
                <a:solidFill>
                  <a:schemeClr val="tx2"/>
                </a:solidFill>
                <a:latin typeface="Georgia" panose="02040502050405020303" pitchFamily="18" charset="0"/>
              </a:rPr>
              <a:t>However…</a:t>
            </a:r>
          </a:p>
          <a:p>
            <a:pPr marL="342900" indent="-342900">
              <a:lnSpc>
                <a:spcPct val="90000"/>
              </a:lnSpc>
              <a:spcAft>
                <a:spcPts val="600"/>
              </a:spcAft>
              <a:buFont typeface="Arial" panose="020B0604020202020204" pitchFamily="34" charset="0"/>
              <a:buChar char="•"/>
            </a:pPr>
            <a:r>
              <a:rPr lang="en-US" sz="2200" dirty="0">
                <a:solidFill>
                  <a:schemeClr val="tx2"/>
                </a:solidFill>
                <a:latin typeface="Georgia" panose="02040502050405020303" pitchFamily="18" charset="0"/>
              </a:rPr>
              <a:t>Do you have teachers, garden coordinators, other </a:t>
            </a:r>
            <a:r>
              <a:rPr lang="en-US" sz="2200" b="1" dirty="0">
                <a:solidFill>
                  <a:schemeClr val="tx2"/>
                </a:solidFill>
                <a:latin typeface="Georgia" panose="02040502050405020303" pitchFamily="18" charset="0"/>
              </a:rPr>
              <a:t>group leaders </a:t>
            </a:r>
            <a:r>
              <a:rPr lang="en-US" sz="2200" dirty="0">
                <a:solidFill>
                  <a:schemeClr val="tx2"/>
                </a:solidFill>
                <a:latin typeface="Georgia" panose="02040502050405020303" pitchFamily="18" charset="0"/>
              </a:rPr>
              <a:t>who want seeds?  We are still taking </a:t>
            </a:r>
            <a:r>
              <a:rPr lang="en-US" sz="2200" b="1" dirty="0">
                <a:solidFill>
                  <a:schemeClr val="tx2"/>
                </a:solidFill>
                <a:latin typeface="Georgia" panose="02040502050405020303" pitchFamily="18" charset="0"/>
              </a:rPr>
              <a:t>sign-ups on a case-by-case basis</a:t>
            </a:r>
            <a:r>
              <a:rPr lang="en-US" sz="2200" dirty="0">
                <a:solidFill>
                  <a:schemeClr val="tx2"/>
                </a:solidFill>
                <a:latin typeface="Georgia" panose="02040502050405020303" pitchFamily="18" charset="0"/>
              </a:rPr>
              <a:t>. Please email Lauren and Chris with those requests. </a:t>
            </a:r>
          </a:p>
          <a:p>
            <a:pPr>
              <a:lnSpc>
                <a:spcPct val="90000"/>
              </a:lnSpc>
              <a:spcAft>
                <a:spcPts val="600"/>
              </a:spcAft>
            </a:pPr>
            <a:endParaRPr lang="en-US" sz="2400" dirty="0">
              <a:solidFill>
                <a:schemeClr val="tx2"/>
              </a:solidFill>
            </a:endParaRPr>
          </a:p>
        </p:txBody>
      </p:sp>
    </p:spTree>
    <p:extLst>
      <p:ext uri="{BB962C8B-B14F-4D97-AF65-F5344CB8AC3E}">
        <p14:creationId xmlns:p14="http://schemas.microsoft.com/office/powerpoint/2010/main" val="1767077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280</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Two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dc:title>
  <dc:creator>Mouzong, Christine</dc:creator>
  <cp:lastModifiedBy>Russell, Stephanie Alice</cp:lastModifiedBy>
  <cp:revision>4</cp:revision>
  <dcterms:created xsi:type="dcterms:W3CDTF">2023-02-27T18:01:06Z</dcterms:created>
  <dcterms:modified xsi:type="dcterms:W3CDTF">2023-02-27T19:29:25Z</dcterms:modified>
</cp:coreProperties>
</file>