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708" r:id="rId2"/>
  </p:sldMasterIdLst>
  <p:notesMasterIdLst>
    <p:notesMasterId r:id="rId15"/>
  </p:notesMasterIdLst>
  <p:sldIdLst>
    <p:sldId id="268" r:id="rId3"/>
    <p:sldId id="283" r:id="rId4"/>
    <p:sldId id="285" r:id="rId5"/>
    <p:sldId id="262" r:id="rId6"/>
    <p:sldId id="296" r:id="rId7"/>
    <p:sldId id="290" r:id="rId8"/>
    <p:sldId id="292" r:id="rId9"/>
    <p:sldId id="295" r:id="rId10"/>
    <p:sldId id="293" r:id="rId11"/>
    <p:sldId id="299" r:id="rId12"/>
    <p:sldId id="294" r:id="rId13"/>
    <p:sldId id="28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tello Salgado, Beatriz" initials="BSB" lastIdx="1" clrIdx="0">
    <p:extLst>
      <p:ext uri="{19B8F6BF-5375-455C-9EA6-DF929625EA0E}">
        <p15:presenceInfo xmlns:p15="http://schemas.microsoft.com/office/powerpoint/2012/main" userId="S-1-5-21-828376571-1197701538-1844936127-3100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5D1E"/>
    <a:srgbClr val="FB6C33"/>
    <a:srgbClr val="FA510E"/>
    <a:srgbClr val="DC4405"/>
    <a:srgbClr val="82C836"/>
    <a:srgbClr val="F76F3F"/>
    <a:srgbClr val="F447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2" autoAdjust="0"/>
    <p:restoredTop sz="62533" autoAdjust="0"/>
  </p:normalViewPr>
  <p:slideViewPr>
    <p:cSldViewPr snapToGrid="0" snapToObjects="1">
      <p:cViewPr varScale="1">
        <p:scale>
          <a:sx n="69" d="100"/>
          <a:sy n="69" d="100"/>
        </p:scale>
        <p:origin x="19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21T14:59:18.784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A0696-E8A4-5E47-B426-CB2DE1C28947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39D37-EB39-9B49-85DF-DD837FDB4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4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72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51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2e7fc3a1b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2e7fc3a1b3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4" name="Google Shape;264;g12e7fc3a1b3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96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19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43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2e7fc3a1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2e7fc3a1b3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" name="Google Shape;210;g12e7fc3a1b3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67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0" dirty="0">
                <a:effectLst/>
              </a:rPr>
            </a:b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3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b="0" dirty="0">
              <a:effectLst/>
            </a:endParaRPr>
          </a:p>
          <a:p>
            <a:br>
              <a:rPr lang="en-US" b="0" dirty="0">
                <a:effectLst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13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0" dirty="0">
                <a:effectLst/>
              </a:rPr>
            </a:b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49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40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background photo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5049795"/>
            <a:ext cx="12192000" cy="180820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9"/>
            <a:ext cx="5375563" cy="3480716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background photo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background photo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98123" y="2343437"/>
            <a:ext cx="4997877" cy="3480716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bg>
      <p:bgPr>
        <a:solidFill>
          <a:schemeClr val="dk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2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2"/>
          <p:cNvSpPr txBox="1"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2"/>
          <p:cNvSpPr txBox="1">
            <a:spLocks noGrp="1"/>
          </p:cNvSpPr>
          <p:nvPr>
            <p:ph type="dt" idx="10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2"/>
          <p:cNvSpPr txBox="1">
            <a:spLocks noGrp="1"/>
          </p:cNvSpPr>
          <p:nvPr>
            <p:ph type="ftr" idx="11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2"/>
          <p:cNvSpPr txBox="1">
            <a:spLocks noGrp="1"/>
          </p:cNvSpPr>
          <p:nvPr>
            <p:ph type="sldNum" idx="12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4678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background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9"/>
            <a:ext cx="5375563" cy="3480716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tx1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background photo</a:t>
            </a:r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7178352" y="1844350"/>
            <a:ext cx="6858000" cy="316929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28660" y="1866359"/>
            <a:ext cx="7712765" cy="3480716"/>
          </a:xfrm>
        </p:spPr>
        <p:txBody>
          <a:bodyPr wrap="square" lIns="0" tIns="0" rIns="0" bIns="0" anchor="t" anchorCtr="0">
            <a:normAutofit/>
          </a:bodyPr>
          <a:lstStyle>
            <a:lvl1pPr algn="r">
              <a:defRPr sz="8000" cap="all" baseline="0">
                <a:solidFill>
                  <a:schemeClr val="bg1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674624" cy="456108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8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1525237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8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bg1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6801" y="1866358"/>
            <a:ext cx="100584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6801" y="544353"/>
            <a:ext cx="100584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KievitPro-Regular" charset="0"/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/>
                </a:solidFill>
                <a:latin typeface="KievitPro-Regular" charset="0"/>
              </a:defRPr>
            </a:lvl1pPr>
          </a:lstStyle>
          <a:p>
            <a:r>
              <a:rPr lang="en-US" dirty="0"/>
              <a:t>| </a:t>
            </a:r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7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6" r:id="rId2"/>
    <p:sldLayoutId id="2147483707" r:id="rId3"/>
    <p:sldLayoutId id="2147483704" r:id="rId4"/>
    <p:sldLayoutId id="2147483705" r:id="rId5"/>
    <p:sldLayoutId id="2147483649" r:id="rId6"/>
    <p:sldLayoutId id="2147483677" r:id="rId7"/>
    <p:sldLayoutId id="2147483678" r:id="rId8"/>
    <p:sldLayoutId id="2147483679" r:id="rId9"/>
    <p:sldLayoutId id="2147483659" r:id="rId10"/>
    <p:sldLayoutId id="2147483681" r:id="rId11"/>
    <p:sldLayoutId id="2147483682" r:id="rId12"/>
    <p:sldLayoutId id="2147483683" r:id="rId13"/>
    <p:sldLayoutId id="2147483669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chemeClr val="bg1"/>
          </a:solidFill>
          <a:latin typeface="KievitPro-Regular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bg1"/>
          </a:solidFill>
          <a:latin typeface="KievitPro-Regular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bg1"/>
          </a:solidFill>
          <a:latin typeface="KievitPro-Regular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/>
          </a:solidFill>
          <a:latin typeface="KievitPro-Regular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/>
          </a:solidFill>
          <a:latin typeface="KievitPro-Regular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0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0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0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6A79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6A79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6A794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6A794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6A794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6A794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6A794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6A794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6A794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3" name="Google Shape;113;p10"/>
          <p:cNvSpPr txBox="1">
            <a:spLocks noGrp="1"/>
          </p:cNvSpPr>
          <p:nvPr>
            <p:ph type="dt" idx="10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ftr" idx="11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5" name="Google Shape;115;p10"/>
          <p:cNvSpPr txBox="1">
            <a:spLocks noGrp="1"/>
          </p:cNvSpPr>
          <p:nvPr>
            <p:ph type="sldNum" idx="12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87576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g"/><Relationship Id="rId5" Type="http://schemas.openxmlformats.org/officeDocument/2006/relationships/hyperlink" Target="https://nam04.safelinks.protection.outlook.com/?url=https%3A%2F%2Ftinyurl.com%2Fgardenmaplincolnco&amp;data=05%7C01%7CBeatriz.Botello%40oregonstate.edu%7C4b4446b980284288398108db6deb9069%7Cce6d05e13c5e4d6287a84c4a2713c113%7C0%7C0%7C638224630724106719%7CUnknown%7CTWFpbGZsb3d8eyJWIjoiMC4wLjAwMDAiLCJQIjoiV2luMzIiLCJBTiI6Ik1haWwiLCJXVCI6Mn0%3D%7C3000%7C%7C%7C&amp;sdata=2zQTBZ%2FndcAOCzsJNJQuks5LexNsmuyEppCcqinRmCg%3D&amp;reserved=0" TargetMode="External"/><Relationship Id="rId4" Type="http://schemas.openxmlformats.org/officeDocument/2006/relationships/image" Target="../media/image28.jp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comments" Target="../comments/comment1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1633" y="343647"/>
            <a:ext cx="555259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DC4405"/>
                </a:solidFill>
                <a:latin typeface="Georgia" panose="02040502050405020303" pitchFamily="18" charset="0"/>
              </a:rPr>
              <a:t>How did we start? Story</a:t>
            </a:r>
            <a:endParaRPr lang="en-US" sz="2800" b="1" dirty="0">
              <a:latin typeface="Georgia" panose="02040502050405020303" pitchFamily="18" charset="0"/>
            </a:endParaRPr>
          </a:p>
          <a:p>
            <a:pPr algn="ctr"/>
            <a:r>
              <a:rPr lang="en-US" sz="2800" b="1" dirty="0">
                <a:latin typeface="Georgia" panose="02040502050405020303" pitchFamily="18" charset="0"/>
              </a:rPr>
              <a:t>Community Outreach, Virtual Classes, Photo Project, and </a:t>
            </a:r>
            <a:r>
              <a:rPr lang="es-419" sz="2800" b="1" dirty="0">
                <a:latin typeface="Georgia" panose="02040502050405020303" pitchFamily="18" charset="0"/>
              </a:rPr>
              <a:t>Juntos en Colaboración</a:t>
            </a:r>
          </a:p>
          <a:p>
            <a:pPr algn="ctr"/>
            <a:r>
              <a:rPr lang="en-US" sz="2800" b="1" dirty="0">
                <a:latin typeface="Georgia" panose="02040502050405020303" pitchFamily="18" charset="0"/>
              </a:rPr>
              <a:t> </a:t>
            </a:r>
            <a:endParaRPr lang="en-US" sz="2800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1"/>
          <a:stretch/>
        </p:blipFill>
        <p:spPr>
          <a:xfrm>
            <a:off x="224654" y="3419112"/>
            <a:ext cx="5150223" cy="32096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r="8617" b="4572"/>
          <a:stretch/>
        </p:blipFill>
        <p:spPr>
          <a:xfrm>
            <a:off x="6305659" y="273932"/>
            <a:ext cx="3307600" cy="2761783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818" y="3575301"/>
            <a:ext cx="4632183" cy="28753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0" r="5522" b="13017"/>
          <a:stretch/>
        </p:blipFill>
        <p:spPr>
          <a:xfrm rot="6142750">
            <a:off x="9221840" y="2086337"/>
            <a:ext cx="3078547" cy="18329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ight Arrow 8"/>
          <p:cNvSpPr/>
          <p:nvPr/>
        </p:nvSpPr>
        <p:spPr>
          <a:xfrm>
            <a:off x="5710114" y="2081246"/>
            <a:ext cx="983488" cy="2596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/>
          <a:stretch/>
        </p:blipFill>
        <p:spPr>
          <a:xfrm rot="4590726">
            <a:off x="8208877" y="3462736"/>
            <a:ext cx="2654133" cy="23924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61517" y="3165196"/>
            <a:ext cx="19765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Georgia" panose="02040502050405020303" pitchFamily="18" charset="0"/>
              </a:rPr>
              <a:t>Photos</a:t>
            </a:r>
            <a:r>
              <a:rPr lang="en-US" sz="1050" dirty="0">
                <a:latin typeface="Georgia" panose="02040502050405020303" pitchFamily="18" charset="0"/>
              </a:rPr>
              <a:t>: Olalla Center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96570" y="6374832"/>
            <a:ext cx="19765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Georgia" panose="02040502050405020303" pitchFamily="18" charset="0"/>
              </a:rPr>
              <a:t>Photos</a:t>
            </a:r>
            <a:r>
              <a:rPr lang="en-US" sz="1050" dirty="0">
                <a:latin typeface="Georgia" panose="02040502050405020303" pitchFamily="18" charset="0"/>
              </a:rPr>
              <a:t>: OSU Extension </a:t>
            </a:r>
          </a:p>
        </p:txBody>
      </p:sp>
    </p:spTree>
    <p:extLst>
      <p:ext uri="{BB962C8B-B14F-4D97-AF65-F5344CB8AC3E}">
        <p14:creationId xmlns:p14="http://schemas.microsoft.com/office/powerpoint/2010/main" val="703506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5E0797E-C9D7-41A3-A6AD-2ECA58BAA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88267" y="0"/>
            <a:ext cx="7670799" cy="685799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5C1C2-D29E-4A95-A90C-C424C8BA2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17938D-2AD4-46EF-9961-6CBACAB41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4602BA-CFF0-45C9-A2C8-6AF95DF9FA06}"/>
              </a:ext>
            </a:extLst>
          </p:cNvPr>
          <p:cNvSpPr txBox="1"/>
          <p:nvPr/>
        </p:nvSpPr>
        <p:spPr>
          <a:xfrm>
            <a:off x="592667" y="643467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Garden Policy Idea </a:t>
            </a:r>
          </a:p>
        </p:txBody>
      </p:sp>
    </p:spTree>
    <p:extLst>
      <p:ext uri="{BB962C8B-B14F-4D97-AF65-F5344CB8AC3E}">
        <p14:creationId xmlns:p14="http://schemas.microsoft.com/office/powerpoint/2010/main" val="710031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g12e7fc3a1b3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225" y="4149235"/>
            <a:ext cx="2717950" cy="181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12e7fc3a1b3_0_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4473" y="2938162"/>
            <a:ext cx="2390450" cy="1786237"/>
          </a:xfrm>
          <a:prstGeom prst="rect">
            <a:avLst/>
          </a:prstGeom>
          <a:noFill/>
          <a:ln>
            <a:noFill/>
          </a:ln>
          <a:effectLst>
            <a:outerShdw blurRad="157163" dist="19050" dir="660000" algn="bl" rotWithShape="0">
              <a:srgbClr val="00FFFF">
                <a:alpha val="67000"/>
              </a:srgbClr>
            </a:outerShdw>
          </a:effectLst>
        </p:spPr>
      </p:pic>
      <p:sp>
        <p:nvSpPr>
          <p:cNvPr id="273" name="Google Shape;273;g12e7fc3a1b3_0_18"/>
          <p:cNvSpPr txBox="1"/>
          <p:nvPr/>
        </p:nvSpPr>
        <p:spPr>
          <a:xfrm>
            <a:off x="552799" y="673875"/>
            <a:ext cx="9065333" cy="10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 Garden Resource Map</a:t>
            </a:r>
          </a:p>
          <a:p>
            <a:pPr lvl="0">
              <a:lnSpc>
                <a:spcPct val="90000"/>
              </a:lnSpc>
            </a:pPr>
            <a:r>
              <a:rPr lang="en-US" dirty="0"/>
              <a:t>translations:</a:t>
            </a:r>
            <a:r>
              <a:rPr lang="en-US" u="sng" dirty="0">
                <a:hlinkClick r:id="rId5"/>
              </a:rPr>
              <a:t> </a:t>
            </a:r>
            <a:r>
              <a:rPr lang="en-US" sz="2400" u="sng" dirty="0">
                <a:hlinkClick r:id="rId5"/>
              </a:rPr>
              <a:t>https://tinyurl.com/gardenmaplincolnco</a:t>
            </a:r>
            <a:endParaRPr sz="24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4" name="Google Shape;274;g12e7fc3a1b3_0_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47500" y="958000"/>
            <a:ext cx="2102551" cy="1396225"/>
          </a:xfrm>
          <a:prstGeom prst="rect">
            <a:avLst/>
          </a:prstGeom>
          <a:noFill/>
          <a:ln>
            <a:noFill/>
          </a:ln>
          <a:effectLst>
            <a:outerShdw blurRad="57150" dist="19050" dir="9120000" algn="bl" rotWithShape="0">
              <a:srgbClr val="FFFFFF">
                <a:alpha val="44000"/>
              </a:srgbClr>
            </a:outerShdw>
          </a:effectLst>
        </p:spPr>
      </p:pic>
      <p:pic>
        <p:nvPicPr>
          <p:cNvPr id="275" name="Google Shape;275;g12e7fc3a1b3_0_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0975" y="2107803"/>
            <a:ext cx="2390451" cy="1852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3ADD79-9C2D-4A0F-BD36-8F9EDEBA6B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4473" y="5039288"/>
            <a:ext cx="2390450" cy="1514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C666A7-3106-4CD5-A9DD-FCEE074697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3762" y="2109641"/>
            <a:ext cx="4688375" cy="3851568"/>
          </a:xfrm>
          <a:prstGeom prst="rect">
            <a:avLst/>
          </a:prstGeom>
        </p:spPr>
      </p:pic>
      <p:sp>
        <p:nvSpPr>
          <p:cNvPr id="268" name="Google Shape;268;g12e7fc3a1b3_0_18"/>
          <p:cNvSpPr/>
          <p:nvPr/>
        </p:nvSpPr>
        <p:spPr>
          <a:xfrm rot="-1146826">
            <a:off x="7083072" y="2323917"/>
            <a:ext cx="2043226" cy="775661"/>
          </a:xfrm>
          <a:prstGeom prst="rightArrow">
            <a:avLst>
              <a:gd name="adj1" fmla="val 22442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12e7fc3a1b3_0_18"/>
          <p:cNvSpPr/>
          <p:nvPr/>
        </p:nvSpPr>
        <p:spPr>
          <a:xfrm rot="139919">
            <a:off x="7293837" y="3155373"/>
            <a:ext cx="1407538" cy="450354"/>
          </a:xfrm>
          <a:prstGeom prst="rightArrow">
            <a:avLst>
              <a:gd name="adj1" fmla="val 22442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12e7fc3a1b3_0_18"/>
          <p:cNvSpPr/>
          <p:nvPr/>
        </p:nvSpPr>
        <p:spPr>
          <a:xfrm rot="2948358">
            <a:off x="7040016" y="4249102"/>
            <a:ext cx="1915179" cy="548445"/>
          </a:xfrm>
          <a:prstGeom prst="rightArrow">
            <a:avLst>
              <a:gd name="adj1" fmla="val 22442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25590" y="1916668"/>
            <a:ext cx="385394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FA5D1E"/>
                </a:solidFill>
                <a:latin typeface="Georgia" panose="02040502050405020303" pitchFamily="18" charset="0"/>
              </a:rPr>
              <a:t>Thank you!</a:t>
            </a:r>
          </a:p>
          <a:p>
            <a:pPr algn="ctr"/>
            <a:endParaRPr lang="en-US" sz="4800" b="1" dirty="0">
              <a:solidFill>
                <a:srgbClr val="FA5D1E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4800" b="1" dirty="0">
                <a:solidFill>
                  <a:srgbClr val="FA5D1E"/>
                </a:solidFill>
                <a:latin typeface="Georgia" panose="02040502050405020303" pitchFamily="18" charset="0"/>
              </a:rPr>
              <a:t>Questions?</a:t>
            </a:r>
          </a:p>
        </p:txBody>
      </p:sp>
      <p:pic>
        <p:nvPicPr>
          <p:cNvPr id="3074" name="Picture 2" descr="https://lh3.googleusercontent.com/xVER6Rvp49BQbPlYjYbTjBpV-RNu47zUAberwdxmhpWSoyws7xeTqVOy1CPj-9ELvUCOg5gLZTeqaNnnQ7XioA7J-yVVydnqlgpTcO9e2OzLIua7oPzX83syjAjoWHPpCa5VUKR_hGIG20r3heLiwwo4MELZas4Xs54DbiXefi7NhWm60zAeQu1mdLoO">
            <a:extLst>
              <a:ext uri="{FF2B5EF4-FFF2-40B4-BE49-F238E27FC236}">
                <a16:creationId xmlns:a16="http://schemas.microsoft.com/office/drawing/2014/main" id="{68F01751-417D-48EA-BB88-FE82363FD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73" y="495946"/>
            <a:ext cx="2487478" cy="119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6.googleusercontent.com/PQ2AHfFz4pY43eKaZFG6q2j6GhvfzoxJzMHCcF7NiXo4KNBlMUjeWVZuqkKq9D6HDnLZDUw-RWWkcAGShGDOmWeMj1-GInQzpHJhPeMnWCfXz6myjdyc44J_2hDafNwMdJA3XR4bxwrjF30NOVdgHepvLws3BcEvkcuvImPGh_1Pc3NLpl3Y5UKRFFRX">
            <a:extLst>
              <a:ext uri="{FF2B5EF4-FFF2-40B4-BE49-F238E27FC236}">
                <a16:creationId xmlns:a16="http://schemas.microsoft.com/office/drawing/2014/main" id="{A26DC202-314E-463A-9E54-A1DFDB1CE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328" y="378205"/>
            <a:ext cx="1421728" cy="13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6.googleusercontent.com/Jebn5PfOKZkwl1m5ZkY5nrvlJea8slZ2oEg-fayt3_YowYklR0GhUTakndg4_B9PTl-VNzT0JNfPVtnA_Kq9SP_MuBb2WIw1Ivq12Qt1g7SO2hAObAQDGddHffvc4AhosA3Ea-ecJ25U-5T4RcAqgPnzwISNGJFtJNY5DRBWMdC3thrs2XF8rOsxHzyB">
            <a:extLst>
              <a:ext uri="{FF2B5EF4-FFF2-40B4-BE49-F238E27FC236}">
                <a16:creationId xmlns:a16="http://schemas.microsoft.com/office/drawing/2014/main" id="{D6632591-C522-42F1-8CF3-7E69B02B2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38" y="3181601"/>
            <a:ext cx="2662252" cy="143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lh5.googleusercontent.com/cxkgDXP0XU7cUlUF-7R2hFAm5WUkq5UWcVkfrsErSBaKi1M_tO13z_btQx4MBq-jcr-S6d-FG26kYPZE9lg44a_7YfJ0bA1Rv51QKeilOzqVvvbAGOef1X8YHwq1jTZzKFp1WQLY02csVxVeMRVfiEQXbh7XnQkoeaX6HIdszeMJ8xI8xHN6Z-Tckh1D">
            <a:extLst>
              <a:ext uri="{FF2B5EF4-FFF2-40B4-BE49-F238E27FC236}">
                <a16:creationId xmlns:a16="http://schemas.microsoft.com/office/drawing/2014/main" id="{971BF0F8-FFAD-43E6-8D25-193394705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16" y="1810193"/>
            <a:ext cx="1689316" cy="12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lh4.googleusercontent.com/c5d9VF8BC3b4wk8nYJAha4L2mh0EpCNpRpkfAOCcrAohc7WC5iUvEf1Dpl_jsFPS7Q-ftKz795hVM9k8dSDCJjnb0MLcEjj8lbhljwqoQmS2b_U09Khq8YwZxE_tcpMSPt-JnS49dmRKKU3aas5GEJJtlITxj76nyzcSfTMdIBc-h6NTRw2dnFR1Kd1G">
            <a:extLst>
              <a:ext uri="{FF2B5EF4-FFF2-40B4-BE49-F238E27FC236}">
                <a16:creationId xmlns:a16="http://schemas.microsoft.com/office/drawing/2014/main" id="{B1F746E4-A629-49EB-9FFC-8AD5B6198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530" y="2080230"/>
            <a:ext cx="221932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lh5.googleusercontent.com/3sV2SVSLms9hK6N9ZSP6iiieo5jao8NU-ychpZ91-KfRn0fYXyTAWsNvr4Zip_aBGpeqIr2Ugk90TVgL-d-jQ6K-bBJojTAb1bQQJLANM3ng2OVIBtszcet2w9e6lPSWzjCtMmdkxfjckgRRh3JlTa33A7dThQYKD9cYjAL60qYwtLUlj5Z5mW3Yp0A7">
            <a:extLst>
              <a:ext uri="{FF2B5EF4-FFF2-40B4-BE49-F238E27FC236}">
                <a16:creationId xmlns:a16="http://schemas.microsoft.com/office/drawing/2014/main" id="{86A9EB4B-F6CA-4963-86A4-86E08B223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885" y="5090005"/>
            <a:ext cx="3412210" cy="120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C83B6E-1908-4E63-B75A-7284F2855931}"/>
              </a:ext>
            </a:extLst>
          </p:cNvPr>
          <p:cNvSpPr txBox="1"/>
          <p:nvPr/>
        </p:nvSpPr>
        <p:spPr>
          <a:xfrm>
            <a:off x="464949" y="4856667"/>
            <a:ext cx="6307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Community Partners: Lincoln City Park and Recreation, Oregon Coast Community, Career Tech Charter High School, Economic Development Alliance of Lincoln County, Rotary Club, </a:t>
            </a:r>
            <a:r>
              <a:rPr lang="en-US" b="1" dirty="0" err="1"/>
              <a:t>Conexion</a:t>
            </a:r>
            <a:r>
              <a:rPr lang="en-US" b="1" dirty="0"/>
              <a:t> Fenix and Driftwood Library. </a:t>
            </a:r>
          </a:p>
        </p:txBody>
      </p:sp>
    </p:spTree>
    <p:extLst>
      <p:ext uri="{BB962C8B-B14F-4D97-AF65-F5344CB8AC3E}">
        <p14:creationId xmlns:p14="http://schemas.microsoft.com/office/powerpoint/2010/main" val="307447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4E6CFE-6A82-4829-9925-76F3AE328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271" y="2684501"/>
            <a:ext cx="1596602" cy="1488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F6F6F9-88AB-497C-BF99-C53494038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595" y="1607739"/>
            <a:ext cx="1596602" cy="9640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464" y="-309384"/>
            <a:ext cx="46059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3200" b="1" dirty="0" err="1">
                <a:latin typeface="Georgia" panose="02040502050405020303" pitchFamily="18" charset="0"/>
              </a:rPr>
              <a:t>Juntos</a:t>
            </a:r>
            <a:r>
              <a:rPr lang="en-US" sz="3200" b="1" dirty="0">
                <a:latin typeface="Georgia" panose="02040502050405020303" pitchFamily="18" charset="0"/>
              </a:rPr>
              <a:t> </a:t>
            </a:r>
            <a:r>
              <a:rPr lang="en-US" sz="3200" b="1" dirty="0" err="1">
                <a:latin typeface="Georgia" panose="02040502050405020303" pitchFamily="18" charset="0"/>
              </a:rPr>
              <a:t>en</a:t>
            </a:r>
            <a:r>
              <a:rPr lang="en-US" sz="3200" b="1" dirty="0">
                <a:latin typeface="Georgia" panose="02040502050405020303" pitchFamily="18" charset="0"/>
              </a:rPr>
              <a:t> el </a:t>
            </a:r>
            <a:r>
              <a:rPr lang="en-US" sz="3200" b="1" dirty="0" err="1">
                <a:latin typeface="Georgia" panose="02040502050405020303" pitchFamily="18" charset="0"/>
              </a:rPr>
              <a:t>Jardín</a:t>
            </a:r>
            <a:r>
              <a:rPr lang="en-US" sz="3200" b="1" dirty="0">
                <a:latin typeface="Georgia" panose="02040502050405020303" pitchFamily="18" charset="0"/>
              </a:rPr>
              <a:t>- Danone </a:t>
            </a:r>
          </a:p>
          <a:p>
            <a:r>
              <a:rPr lang="en-US" dirty="0">
                <a:latin typeface="Georgia" panose="02040502050405020303" pitchFamily="18" charset="0"/>
              </a:rPr>
              <a:t> </a:t>
            </a:r>
          </a:p>
          <a:p>
            <a:r>
              <a:rPr lang="en-US" sz="2800" b="1" dirty="0">
                <a:solidFill>
                  <a:srgbClr val="FA5D1E"/>
                </a:solidFill>
                <a:latin typeface="Georgia" panose="02040502050405020303" pitchFamily="18" charset="0"/>
              </a:rPr>
              <a:t>Key Objectives:</a:t>
            </a:r>
          </a:p>
          <a:p>
            <a:r>
              <a:rPr lang="en-US" dirty="0"/>
              <a:t> </a:t>
            </a:r>
          </a:p>
          <a:p>
            <a:endParaRPr lang="en-US" sz="2800" b="1" dirty="0">
              <a:latin typeface="Georgia" panose="02040502050405020303" pitchFamily="18" charset="0"/>
            </a:endParaRPr>
          </a:p>
          <a:p>
            <a:endParaRPr lang="en-US" sz="2800" dirty="0">
              <a:latin typeface="Georgia" panose="02040502050405020303" pitchFamily="18" charset="0"/>
            </a:endParaRPr>
          </a:p>
          <a:p>
            <a:endParaRPr lang="en-US" sz="2400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464" y="1309556"/>
            <a:ext cx="460595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Georgia" panose="0204050205040502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dirty="0">
                <a:latin typeface="Georgia" panose="02040502050405020303" pitchFamily="18" charset="0"/>
              </a:rPr>
              <a:t>Design new/rejuvenate existing garden spaces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000" dirty="0">
              <a:latin typeface="Georgia" panose="0204050205040502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dirty="0">
                <a:latin typeface="Georgia" panose="02040502050405020303" pitchFamily="18" charset="0"/>
              </a:rPr>
              <a:t>Provide guidance and resources to encourage implementation of sustainable practices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000" dirty="0">
              <a:latin typeface="Georgia" panose="0204050205040502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dirty="0">
                <a:latin typeface="Georgia" panose="02040502050405020303" pitchFamily="18" charset="0"/>
              </a:rPr>
              <a:t>Provide ‘in the garden’ educational activities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latin typeface="Georgia" panose="0204050205040502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dirty="0">
                <a:latin typeface="Georgia" panose="02040502050405020303" pitchFamily="18" charset="0"/>
              </a:rPr>
              <a:t>Strengthen the regional community food garden network with culturally relevant resources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CA560-8409-4B88-8D2E-CB8433273F34}"/>
              </a:ext>
            </a:extLst>
          </p:cNvPr>
          <p:cNvSpPr txBox="1"/>
          <p:nvPr/>
        </p:nvSpPr>
        <p:spPr>
          <a:xfrm>
            <a:off x="7698435" y="3040782"/>
            <a:ext cx="2005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Sustainability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99553E-BEC9-4269-A14E-7DFF236D1EF8}"/>
              </a:ext>
            </a:extLst>
          </p:cNvPr>
          <p:cNvSpPr txBox="1"/>
          <p:nvPr/>
        </p:nvSpPr>
        <p:spPr>
          <a:xfrm>
            <a:off x="7407952" y="1145185"/>
            <a:ext cx="3191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Environment friendly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42D545-B569-417B-9490-04DB64C26ECA}"/>
              </a:ext>
            </a:extLst>
          </p:cNvPr>
          <p:cNvSpPr txBox="1"/>
          <p:nvPr/>
        </p:nvSpPr>
        <p:spPr>
          <a:xfrm>
            <a:off x="5805929" y="5036396"/>
            <a:ext cx="152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Social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281133-1FC9-472D-AEEA-054ADAFC6A5B}"/>
              </a:ext>
            </a:extLst>
          </p:cNvPr>
          <p:cNvSpPr txBox="1"/>
          <p:nvPr/>
        </p:nvSpPr>
        <p:spPr>
          <a:xfrm>
            <a:off x="8158192" y="3429000"/>
            <a:ext cx="1469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Equitable</a:t>
            </a:r>
            <a:r>
              <a:rPr lang="en-US" b="1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78DDBC-809D-4C33-86C7-12EE64FD15A3}"/>
              </a:ext>
            </a:extLst>
          </p:cNvPr>
          <p:cNvSpPr txBox="1"/>
          <p:nvPr/>
        </p:nvSpPr>
        <p:spPr>
          <a:xfrm>
            <a:off x="10395667" y="5052509"/>
            <a:ext cx="1407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Economic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E99262-C031-4A76-AD4B-5350413AF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5843" y="1543238"/>
            <a:ext cx="1596602" cy="11381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F8BB01-3FF2-4DC3-8363-C162EB7C6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9102" y="3817218"/>
            <a:ext cx="1658959" cy="11065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C4E164-711C-4090-ACEE-F15443D80E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5552" y="3909838"/>
            <a:ext cx="1175505" cy="13690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015076-0304-4A58-936F-4B37F28C767F}"/>
              </a:ext>
            </a:extLst>
          </p:cNvPr>
          <p:cNvSpPr txBox="1"/>
          <p:nvPr/>
        </p:nvSpPr>
        <p:spPr>
          <a:xfrm>
            <a:off x="6935062" y="4929398"/>
            <a:ext cx="14078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Credit: Chris Branam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86A6AD-E178-4490-A726-2D355A9E1C69}"/>
              </a:ext>
            </a:extLst>
          </p:cNvPr>
          <p:cNvSpPr txBox="1"/>
          <p:nvPr/>
        </p:nvSpPr>
        <p:spPr>
          <a:xfrm>
            <a:off x="6569102" y="2290550"/>
            <a:ext cx="25071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Credit: Lincoln County  Solid Waste District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B7D89B-D9E5-48E7-A5AD-A3FE9642FC68}"/>
              </a:ext>
            </a:extLst>
          </p:cNvPr>
          <p:cNvSpPr txBox="1"/>
          <p:nvPr/>
        </p:nvSpPr>
        <p:spPr>
          <a:xfrm>
            <a:off x="8803233" y="2634280"/>
            <a:ext cx="1175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Credit: Food Hero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A0F477-1218-4CD2-B843-A9EAF9E7F4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5778" y="2906641"/>
            <a:ext cx="2052622" cy="13690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E8C2DE-ED99-4A47-A198-AFAC8F2781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1057" y="4253770"/>
            <a:ext cx="1408298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54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7464" y="-110601"/>
            <a:ext cx="921191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3200" b="1" dirty="0" err="1">
                <a:latin typeface="Georgia" panose="02040502050405020303" pitchFamily="18" charset="0"/>
              </a:rPr>
              <a:t>Juntos</a:t>
            </a:r>
            <a:r>
              <a:rPr lang="en-US" sz="3200" b="1" dirty="0">
                <a:latin typeface="Georgia" panose="02040502050405020303" pitchFamily="18" charset="0"/>
              </a:rPr>
              <a:t> </a:t>
            </a:r>
            <a:r>
              <a:rPr lang="en-US" sz="3200" b="1" dirty="0" err="1">
                <a:latin typeface="Georgia" panose="02040502050405020303" pitchFamily="18" charset="0"/>
              </a:rPr>
              <a:t>en</a:t>
            </a:r>
            <a:r>
              <a:rPr lang="en-US" sz="3200" b="1" dirty="0">
                <a:latin typeface="Georgia" panose="02040502050405020303" pitchFamily="18" charset="0"/>
              </a:rPr>
              <a:t> el </a:t>
            </a:r>
            <a:r>
              <a:rPr lang="en-US" sz="3200" b="1" dirty="0" err="1">
                <a:latin typeface="Georgia" panose="02040502050405020303" pitchFamily="18" charset="0"/>
              </a:rPr>
              <a:t>Jardín</a:t>
            </a:r>
            <a:endParaRPr lang="en-US" sz="3200" b="1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 </a:t>
            </a:r>
          </a:p>
          <a:p>
            <a:r>
              <a:rPr lang="en-US" sz="2800" b="1" dirty="0">
                <a:solidFill>
                  <a:srgbClr val="FA5D1E"/>
                </a:solidFill>
                <a:latin typeface="Georgia" panose="02040502050405020303" pitchFamily="18" charset="0"/>
              </a:rPr>
              <a:t>Project timeline:</a:t>
            </a:r>
          </a:p>
          <a:p>
            <a:r>
              <a:rPr lang="en-US" dirty="0"/>
              <a:t> </a:t>
            </a:r>
          </a:p>
          <a:p>
            <a:endParaRPr lang="en-US" sz="2800" b="1" dirty="0">
              <a:latin typeface="Georgia" panose="02040502050405020303" pitchFamily="18" charset="0"/>
            </a:endParaRPr>
          </a:p>
          <a:p>
            <a:endParaRPr lang="en-US" sz="2800" dirty="0">
              <a:latin typeface="Georgia" panose="02040502050405020303" pitchFamily="18" charset="0"/>
            </a:endParaRPr>
          </a:p>
          <a:p>
            <a:endParaRPr lang="en-US" sz="2400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6587" y="1491036"/>
            <a:ext cx="1169715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Months 1-6 (October 2021-March 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Assessment, project organization, hire project assistant, volunteer recruitment, establish audio texting system</a:t>
            </a:r>
          </a:p>
          <a:p>
            <a:endParaRPr lang="en-US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Months 5-22 (April 2022-June 2023)</a:t>
            </a:r>
          </a:p>
          <a:p>
            <a:r>
              <a:rPr lang="en-US" u="sng" dirty="0">
                <a:solidFill>
                  <a:srgbClr val="000000"/>
                </a:solidFill>
                <a:latin typeface="Georgia" panose="02040502050405020303" pitchFamily="18" charset="0"/>
              </a:rPr>
              <a:t>Guided by assessment findings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Break ground on new garden sites and invigorate existing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Promote and support sustainable growing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Distribute culturally relevant grow kits to community members and toolkits to garden managers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Evaluation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Provide/display multilingual signage and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Connect community members to available garden plots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Teach multilingual edible garden/nutrition classes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Support and encourage networking between community garden sites and other food system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Communicate project achievements to community members, stakeholders, peers and media</a:t>
            </a:r>
          </a:p>
          <a:p>
            <a:endParaRPr lang="en-US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Months 23-24 (July 2023 –September 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Complete evaluation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Communicate project impacts</a:t>
            </a:r>
          </a:p>
          <a:p>
            <a:endParaRPr lang="en-US" b="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endParaRPr lang="en-US" b="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endParaRPr lang="en-US" b="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rebuchet MS" panose="020B0603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16949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4405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2e7fc3a1b3_0_6"/>
          <p:cNvSpPr txBox="1">
            <a:spLocks noGrp="1"/>
          </p:cNvSpPr>
          <p:nvPr>
            <p:ph type="title"/>
          </p:nvPr>
        </p:nvSpPr>
        <p:spPr>
          <a:xfrm>
            <a:off x="691904" y="535824"/>
            <a:ext cx="10433296" cy="11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Assessment Results-Danone Project</a:t>
            </a:r>
            <a:br>
              <a:rPr lang="en-US" sz="3200" dirty="0"/>
            </a:br>
            <a:r>
              <a:rPr lang="en-US" sz="3200" dirty="0"/>
              <a:t>Lincoln City </a:t>
            </a:r>
            <a:endParaRPr sz="3200" dirty="0"/>
          </a:p>
        </p:txBody>
      </p:sp>
      <p:sp>
        <p:nvSpPr>
          <p:cNvPr id="213" name="Google Shape;213;g12e7fc3a1b3_0_6"/>
          <p:cNvSpPr/>
          <p:nvPr/>
        </p:nvSpPr>
        <p:spPr>
          <a:xfrm>
            <a:off x="4190336" y="1753950"/>
            <a:ext cx="3466769" cy="24024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Food Access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Most people access food at grocery stores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82% said they would like access to a garden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g12e7fc3a1b3_0_6"/>
          <p:cNvSpPr/>
          <p:nvPr/>
        </p:nvSpPr>
        <p:spPr>
          <a:xfrm>
            <a:off x="691904" y="4096137"/>
            <a:ext cx="3088800" cy="1917236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Barriers to Gardening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17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DED1"/>
              </a:buClr>
              <a:buSzPts val="1400"/>
              <a:buFont typeface="Arial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 place to grow food/gardening space; No community garden in the city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17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DED1"/>
              </a:buClr>
              <a:buSzPts val="1400"/>
              <a:buFont typeface="Arial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Climate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17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DED1"/>
              </a:buClr>
              <a:buSzPts val="1400"/>
              <a:buFont typeface="Arial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Too many deer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17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DED1"/>
              </a:buClr>
              <a:buSzPts val="1400"/>
              <a:buFont typeface="Arial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Don’t have time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215;g12e7fc3a1b3_0_6"/>
          <p:cNvSpPr/>
          <p:nvPr/>
        </p:nvSpPr>
        <p:spPr>
          <a:xfrm>
            <a:off x="8036450" y="970059"/>
            <a:ext cx="3088800" cy="348136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Gardening Interests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Vegetables		Carrots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Tomatoes		Herbs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Beans		Cilantro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Lettuce		Onions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Cucumbers		Zucchini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Radishes		Cabbage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Chiles		Apples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g12e7fc3a1b3_0_6"/>
          <p:cNvSpPr/>
          <p:nvPr/>
        </p:nvSpPr>
        <p:spPr>
          <a:xfrm>
            <a:off x="4190337" y="4615675"/>
            <a:ext cx="7378811" cy="15648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Educational Interests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Gardening- 90%		Cooking- 35%		Nutrition- 17%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Environmental Health- 7%		Food Preservation- 3%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A9795A-5F14-4ECC-BCC8-510CF1301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7" y="1674324"/>
            <a:ext cx="2753306" cy="20093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EF9B4D-EFDC-40CE-A204-8BF59EF34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28" y="3683641"/>
            <a:ext cx="1420491" cy="2804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7464" y="-110601"/>
            <a:ext cx="1181628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ievit Off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Juntos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en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el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Jardín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</a:p>
          <a:p>
            <a:pPr lvl="0"/>
            <a:r>
              <a:rPr lang="en-US" sz="2800" b="1" dirty="0">
                <a:solidFill>
                  <a:srgbClr val="FA5D1E"/>
                </a:solidFill>
                <a:latin typeface="Georgia" panose="02040502050405020303" pitchFamily="18" charset="0"/>
              </a:rPr>
              <a:t>Strengthen the regional community food garden network with culturally relevant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A5D1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evit Offc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6587" y="1491036"/>
            <a:ext cx="11697157" cy="5444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Five families have been connected to the City of Lincoln City Taft garden. </a:t>
            </a:r>
            <a:endParaRPr lang="en-US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Recycling session - Lincoln County Sanitary and Recycling 10/20/22 and summer 2023 </a:t>
            </a:r>
            <a:endParaRPr lang="en-US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Nutrition classes series completed -OCCC/</a:t>
            </a:r>
            <a:r>
              <a:rPr lang="en-US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Conexión</a:t>
            </a: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Fenix 09/22 (attended) and summer 2023 </a:t>
            </a:r>
            <a:endParaRPr lang="en-US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Día de Muertos event at Lincoln City library 10/31/22 (308 attended) </a:t>
            </a:r>
          </a:p>
          <a:p>
            <a:pPr marL="285750" marR="0" lvl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City garden scholarships available to families</a:t>
            </a:r>
            <a:endParaRPr lang="en-US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b="1" dirty="0">
                <a:latin typeface="Georgia" panose="02040502050405020303" pitchFamily="18" charset="0"/>
              </a:rPr>
              <a:t>High School Career Tech – Cornucopia Garden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Connection with teacher Michelle and students to build new garden site.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Tour to the garden on 5/19 and were students (9) and community partners (8). </a:t>
            </a:r>
          </a:p>
          <a:p>
            <a:pPr fontAlgn="base"/>
            <a:endParaRPr lang="en-US" dirty="0">
              <a:latin typeface="Georgia" panose="02040502050405020303" pitchFamily="18" charset="0"/>
            </a:endParaRPr>
          </a:p>
          <a:p>
            <a:pPr fontAlgn="base"/>
            <a:r>
              <a:rPr lang="en-US" b="1" dirty="0">
                <a:latin typeface="Georgia" panose="02040502050405020303" pitchFamily="18" charset="0"/>
              </a:rPr>
              <a:t>Community Outreach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Reach out low-income families to connect with food resources, food pantry, and garden sites.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Offer Food Pantry Food Hero Tasting : October 25</a:t>
            </a:r>
            <a:r>
              <a:rPr lang="en-US" baseline="30000" dirty="0">
                <a:latin typeface="Georgia" panose="02040502050405020303" pitchFamily="18" charset="0"/>
              </a:rPr>
              <a:t>th </a:t>
            </a:r>
            <a:r>
              <a:rPr lang="en-US" dirty="0">
                <a:latin typeface="Georgia" panose="02040502050405020303" pitchFamily="18" charset="0"/>
              </a:rPr>
              <a:t>and continuing monthly every third Tuesday. </a:t>
            </a:r>
            <a:r>
              <a:rPr lang="en-US" b="1" dirty="0">
                <a:latin typeface="Georgia" panose="02040502050405020303" pitchFamily="18" charset="0"/>
              </a:rPr>
              <a:t>sustainability </a:t>
            </a:r>
            <a:endParaRPr lang="en-US" dirty="0"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</a:rPr>
              <a:t>OCCC and Ridge Apartments Gardens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Families connected to community gardens (10 families), students (11) and low income housing (10).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</a:rPr>
              <a:t>Nu</a:t>
            </a:r>
            <a:r>
              <a:rPr lang="en-US" dirty="0" err="1">
                <a:solidFill>
                  <a:srgbClr val="000000"/>
                </a:solidFill>
                <a:latin typeface="Georgia" panose="02040502050405020303" pitchFamily="18" charset="0"/>
              </a:rPr>
              <a:t>trition</a:t>
            </a: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 and Food Hero Seed Events summer 2023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9969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2C058-B2C2-4A07-8158-D9C00ABE8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Cornucopia Garden- Career Tech HS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4B13FB3-384F-41A0-B5C4-E8341EA2E3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76185" y="1405466"/>
            <a:ext cx="3709284" cy="324505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4F9E8-8D61-4477-A69B-D3B2AA2D4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63626-4B11-4454-8810-A5CC81A9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0CBC505-7CEF-456B-865C-A18FDD89CB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257990" y="1405466"/>
            <a:ext cx="2987513" cy="22406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291183-868E-56FB-4842-B24D28EE4D55}"/>
              </a:ext>
            </a:extLst>
          </p:cNvPr>
          <p:cNvSpPr txBox="1"/>
          <p:nvPr/>
        </p:nvSpPr>
        <p:spPr>
          <a:xfrm>
            <a:off x="838200" y="4985224"/>
            <a:ext cx="5005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Supported with (10) galvanized metal</a:t>
            </a:r>
          </a:p>
          <a:p>
            <a:r>
              <a:rPr lang="en-US" sz="2400" dirty="0"/>
              <a:t>raised garden beds and 5 yards of soil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01792-1508-4197-A8C0-FB8871559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0303" y="3081834"/>
            <a:ext cx="4188210" cy="314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32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95A8-ABF6-45D7-A387-96A02C78D8AC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bg2">
                <a:lumMod val="40000"/>
                <a:lumOff val="60000"/>
              </a:schemeClr>
            </a:outerShdw>
          </a:effectLst>
        </p:spPr>
        <p:txBody>
          <a:bodyPr/>
          <a:lstStyle/>
          <a:p>
            <a:r>
              <a:rPr lang="en-US" dirty="0"/>
              <a:t>Taft Community Garden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EE7232-268C-468C-B779-91522A642D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46059" y="1916263"/>
            <a:ext cx="3092541" cy="4143898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BF9BC14-662A-4291-87E1-5C788893BA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463786" y="1916263"/>
            <a:ext cx="3813523" cy="407902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B54B9-C8F0-40A7-A6C9-95716E083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3D2F2-7F97-40BC-8636-3FE421C17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FE0487-9010-4EEC-968E-8DF2DB333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7619" y="1916264"/>
            <a:ext cx="3339390" cy="4079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7692CD-A3F0-0918-47BF-E3E7D6EC6A61}"/>
              </a:ext>
            </a:extLst>
          </p:cNvPr>
          <p:cNvSpPr txBox="1"/>
          <p:nvPr/>
        </p:nvSpPr>
        <p:spPr>
          <a:xfrm>
            <a:off x="4284134" y="6226174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New soil at 4 donated/scholarship</a:t>
            </a:r>
          </a:p>
          <a:p>
            <a:r>
              <a:rPr lang="en-US" dirty="0"/>
              <a:t> family plots = new growth opportunity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9132A6-E87B-4194-8C71-FD4B842833E0}"/>
              </a:ext>
            </a:extLst>
          </p:cNvPr>
          <p:cNvSpPr txBox="1"/>
          <p:nvPr/>
        </p:nvSpPr>
        <p:spPr>
          <a:xfrm>
            <a:off x="946059" y="6060161"/>
            <a:ext cx="23390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Credit: Jazmin Aguilar</a:t>
            </a:r>
          </a:p>
        </p:txBody>
      </p:sp>
    </p:spTree>
    <p:extLst>
      <p:ext uri="{BB962C8B-B14F-4D97-AF65-F5344CB8AC3E}">
        <p14:creationId xmlns:p14="http://schemas.microsoft.com/office/powerpoint/2010/main" val="1905876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036F4-987D-4281-AFEF-CDE6A9735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Ridge Apartments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873DA2-E994-4094-B623-1E6D9596C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7095" y="1127101"/>
            <a:ext cx="5101713" cy="869063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Existing beds have been  replaced with (5) 25-year longevity, Durable </a:t>
            </a:r>
            <a:r>
              <a:rPr lang="en-US" sz="2400" dirty="0" err="1"/>
              <a:t>Greenbeds</a:t>
            </a:r>
            <a:r>
              <a:rPr lang="en-US" sz="2400" dirty="0"/>
              <a:t>—adding a sustainability component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84E2E-6B34-4DFA-BB80-32C00FB25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16900-981D-4E82-8591-444E5B17C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88BE7CD-6C81-419C-917C-125F24BE64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98497" y="1825625"/>
            <a:ext cx="4746929" cy="4217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E7A7AC-E5B7-4B98-8AB5-7F6672FA6D60}"/>
              </a:ext>
            </a:extLst>
          </p:cNvPr>
          <p:cNvSpPr txBox="1"/>
          <p:nvPr/>
        </p:nvSpPr>
        <p:spPr>
          <a:xfrm>
            <a:off x="898496" y="6042937"/>
            <a:ext cx="37653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Credit: Ridge Apartment Manager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4F06BB-BA5A-437B-82E2-D28F5C78D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96163"/>
            <a:ext cx="4890052" cy="421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85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D06EB-E6DE-4081-AF5A-CA3C51BD3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County OCCC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EA9E4C0-2763-443C-9B52-D8002B72B6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3906" y="3302593"/>
            <a:ext cx="2693361" cy="305041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62DBD-8B81-4623-8CBF-188C657B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B7A2E-DF1A-4496-834F-99D684F6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714FE14-5FBA-50A6-8B85-D453F4BCE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762" y="1573965"/>
            <a:ext cx="7216896" cy="89891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Refurbished raised beds with cloches for community use, provide material for a 3-bin composter and welcome, </a:t>
            </a:r>
            <a:r>
              <a:rPr lang="en-US" sz="20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Juntos </a:t>
            </a:r>
            <a:r>
              <a:rPr lang="en-US" sz="20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en</a:t>
            </a:r>
            <a:r>
              <a:rPr lang="en-US" sz="20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el Jardin </a:t>
            </a:r>
            <a:r>
              <a:rPr lang="en-US" sz="2000" dirty="0"/>
              <a:t>signage entry trellis/tunnel.</a:t>
            </a:r>
          </a:p>
          <a:p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FC54D9-D274-79B1-3D56-105D4235F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000" y="3195475"/>
            <a:ext cx="3398468" cy="2745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000594-CB50-4869-91FB-A7007D43B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9580" y="2751480"/>
            <a:ext cx="3032626" cy="26500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68D17-6915-40C0-82EA-F19411C4AB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8924" y="2121924"/>
            <a:ext cx="3235314" cy="24303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2F4781-EF60-48CF-83BF-8137953BE73F}"/>
              </a:ext>
            </a:extLst>
          </p:cNvPr>
          <p:cNvSpPr txBox="1"/>
          <p:nvPr/>
        </p:nvSpPr>
        <p:spPr>
          <a:xfrm>
            <a:off x="3186553" y="5960366"/>
            <a:ext cx="26933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Credit: Lincoln County Master Garden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96BEF2-FF55-4000-9D5D-BB01C1A8F356}"/>
              </a:ext>
            </a:extLst>
          </p:cNvPr>
          <p:cNvSpPr txBox="1"/>
          <p:nvPr/>
        </p:nvSpPr>
        <p:spPr>
          <a:xfrm>
            <a:off x="10313871" y="4568127"/>
            <a:ext cx="24807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Credit: Chris Branam</a:t>
            </a:r>
          </a:p>
        </p:txBody>
      </p:sp>
    </p:spTree>
    <p:extLst>
      <p:ext uri="{BB962C8B-B14F-4D97-AF65-F5344CB8AC3E}">
        <p14:creationId xmlns:p14="http://schemas.microsoft.com/office/powerpoint/2010/main" val="3678821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SU RGB 2018">
      <a:dk1>
        <a:sysClr val="windowText" lastClr="000000"/>
      </a:dk1>
      <a:lt1>
        <a:sysClr val="window" lastClr="FFFFFF"/>
      </a:lt1>
      <a:dk2>
        <a:srgbClr val="8E9089"/>
      </a:dk2>
      <a:lt2>
        <a:srgbClr val="B7A99A"/>
      </a:lt2>
      <a:accent1>
        <a:srgbClr val="D73F09"/>
      </a:accent1>
      <a:accent2>
        <a:srgbClr val="00859B"/>
      </a:accent2>
      <a:accent3>
        <a:srgbClr val="B8DDE1"/>
      </a:accent3>
      <a:accent4>
        <a:srgbClr val="FFB500"/>
      </a:accent4>
      <a:accent5>
        <a:srgbClr val="FDD26E"/>
      </a:accent5>
      <a:accent6>
        <a:srgbClr val="4A773C"/>
      </a:accent6>
      <a:hlink>
        <a:srgbClr val="C4D6A4"/>
      </a:hlink>
      <a:folHlink>
        <a:srgbClr val="7A6855"/>
      </a:folHlink>
    </a:clrScheme>
    <a:fontScheme name="Oregon State Fonts">
      <a:majorFont>
        <a:latin typeface="Stratum2 Black"/>
        <a:ea typeface=""/>
        <a:cs typeface=""/>
      </a:majorFont>
      <a:minorFont>
        <a:latin typeface="Kievit Off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emplate-brand_fonts" id="{B16C2C15-9AD1-B940-8C11-4BAA75C206BC}" vid="{6FADB13D-0780-3E45-AB4C-D2EC804FAA9C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Presentation_template-brand_fonts</Template>
  <TotalTime>1778</TotalTime>
  <Words>724</Words>
  <Application>Microsoft Office PowerPoint</Application>
  <PresentationFormat>Widescreen</PresentationFormat>
  <Paragraphs>167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Aharoni</vt:lpstr>
      <vt:lpstr>Arial</vt:lpstr>
      <vt:lpstr>Calibri</vt:lpstr>
      <vt:lpstr>Century Gothic</vt:lpstr>
      <vt:lpstr>Georgia</vt:lpstr>
      <vt:lpstr>Kievit Offc</vt:lpstr>
      <vt:lpstr>KievitPro-Regular</vt:lpstr>
      <vt:lpstr>Stratum2 Bold</vt:lpstr>
      <vt:lpstr>Times New Roman</vt:lpstr>
      <vt:lpstr>Trebuchet MS</vt:lpstr>
      <vt:lpstr>Wingdings</vt:lpstr>
      <vt:lpstr>Office Theme</vt:lpstr>
      <vt:lpstr>Savon</vt:lpstr>
      <vt:lpstr>PowerPoint Presentation</vt:lpstr>
      <vt:lpstr>PowerPoint Presentation</vt:lpstr>
      <vt:lpstr>PowerPoint Presentation</vt:lpstr>
      <vt:lpstr>Assessment Results-Danone Project Lincoln City </vt:lpstr>
      <vt:lpstr>PowerPoint Presentation</vt:lpstr>
      <vt:lpstr>Cornucopia Garden- Career Tech HS</vt:lpstr>
      <vt:lpstr>Taft Community Garden</vt:lpstr>
      <vt:lpstr>Ridge Apartments </vt:lpstr>
      <vt:lpstr>North County OCCC</vt:lpstr>
      <vt:lpstr>PowerPoint Presentation</vt:lpstr>
      <vt:lpstr>PowerPoint Presentation</vt:lpstr>
      <vt:lpstr>PowerPoint Presentation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Miller, Heather Nicole</dc:creator>
  <cp:lastModifiedBy>Russell, Stephanie Alice</cp:lastModifiedBy>
  <cp:revision>212</cp:revision>
  <dcterms:created xsi:type="dcterms:W3CDTF">2019-10-07T20:57:28Z</dcterms:created>
  <dcterms:modified xsi:type="dcterms:W3CDTF">2023-07-24T17:58:40Z</dcterms:modified>
</cp:coreProperties>
</file>