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17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44"/>
  </p:notesMasterIdLst>
  <p:sldIdLst>
    <p:sldId id="256" r:id="rId19"/>
    <p:sldId id="257" r:id="rId20"/>
    <p:sldId id="258" r:id="rId21"/>
    <p:sldId id="259" r:id="rId22"/>
    <p:sldId id="260" r:id="rId23"/>
    <p:sldId id="261" r:id="rId24"/>
    <p:sldId id="262" r:id="rId25"/>
    <p:sldId id="263" r:id="rId26"/>
    <p:sldId id="264" r:id="rId27"/>
    <p:sldId id="265" r:id="rId28"/>
    <p:sldId id="266" r:id="rId29"/>
    <p:sldId id="267" r:id="rId30"/>
    <p:sldId id="268" r:id="rId31"/>
    <p:sldId id="269" r:id="rId32"/>
    <p:sldId id="270" r:id="rId33"/>
    <p:sldId id="271" r:id="rId34"/>
    <p:sldId id="272" r:id="rId35"/>
    <p:sldId id="273" r:id="rId36"/>
    <p:sldId id="274" r:id="rId37"/>
    <p:sldId id="275" r:id="rId38"/>
    <p:sldId id="276" r:id="rId39"/>
    <p:sldId id="277" r:id="rId40"/>
    <p:sldId id="278" r:id="rId41"/>
    <p:sldId id="279" r:id="rId42"/>
    <p:sldId id="280" r:id="rId43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Telegraf" charset="1" panose="00000500000000000000"/>
      <p:regular r:id="rId10"/>
    </p:embeddedFont>
    <p:embeddedFont>
      <p:font typeface="Telegraf Bold" charset="1" panose="00000800000000000000"/>
      <p:regular r:id="rId11"/>
    </p:embeddedFont>
    <p:embeddedFont>
      <p:font typeface="Telegraf Bold" charset="1" panose="00000800000000000000"/>
      <p:regular r:id="rId12"/>
    </p:embeddedFont>
    <p:embeddedFont>
      <p:font typeface="Telegraf Bold Bold" charset="1" panose="00000A00000000000000"/>
      <p:regular r:id="rId13"/>
    </p:embeddedFont>
    <p:embeddedFont>
      <p:font typeface="Quicksand" charset="1" panose="00000600000000000000"/>
      <p:regular r:id="rId14"/>
    </p:embeddedFont>
    <p:embeddedFont>
      <p:font typeface="Quicksand Bold" charset="1" panose="00000800000000000000"/>
      <p:regular r:id="rId15"/>
    </p:embeddedFont>
    <p:embeddedFont>
      <p:font typeface="Kievit Offc 1" charset="1" panose="020B0804030101020102"/>
      <p:regular r:id="rId16"/>
    </p:embeddedFont>
    <p:embeddedFont>
      <p:font typeface="Kievit Offc 2" charset="1" panose="020B0504030101020102"/>
      <p:regular r:id="rId17"/>
    </p:embeddedFont>
    <p:embeddedFont>
      <p:font typeface="Stratum2" charset="1" panose="020B0506030000020004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slides/slide1.xml" Type="http://schemas.openxmlformats.org/officeDocument/2006/relationships/slide"/><Relationship Id="rId2" Target="presProps.xml" Type="http://schemas.openxmlformats.org/officeDocument/2006/relationships/presProps"/><Relationship Id="rId20" Target="slides/slide2.xml" Type="http://schemas.openxmlformats.org/officeDocument/2006/relationships/slide"/><Relationship Id="rId21" Target="slides/slide3.xml" Type="http://schemas.openxmlformats.org/officeDocument/2006/relationships/slide"/><Relationship Id="rId22" Target="slides/slide4.xml" Type="http://schemas.openxmlformats.org/officeDocument/2006/relationships/slide"/><Relationship Id="rId23" Target="slides/slide5.xml" Type="http://schemas.openxmlformats.org/officeDocument/2006/relationships/slide"/><Relationship Id="rId24" Target="slides/slide6.xml" Type="http://schemas.openxmlformats.org/officeDocument/2006/relationships/slide"/><Relationship Id="rId25" Target="slides/slide7.xml" Type="http://schemas.openxmlformats.org/officeDocument/2006/relationships/slide"/><Relationship Id="rId26" Target="slides/slide8.xml" Type="http://schemas.openxmlformats.org/officeDocument/2006/relationships/slide"/><Relationship Id="rId27" Target="slides/slide9.xml" Type="http://schemas.openxmlformats.org/officeDocument/2006/relationships/slide"/><Relationship Id="rId28" Target="slides/slide10.xml" Type="http://schemas.openxmlformats.org/officeDocument/2006/relationships/slide"/><Relationship Id="rId29" Target="slides/slide11.xml" Type="http://schemas.openxmlformats.org/officeDocument/2006/relationships/slide"/><Relationship Id="rId3" Target="viewProps.xml" Type="http://schemas.openxmlformats.org/officeDocument/2006/relationships/viewProps"/><Relationship Id="rId30" Target="slides/slide12.xml" Type="http://schemas.openxmlformats.org/officeDocument/2006/relationships/slide"/><Relationship Id="rId31" Target="slides/slide13.xml" Type="http://schemas.openxmlformats.org/officeDocument/2006/relationships/slide"/><Relationship Id="rId32" Target="slides/slide14.xml" Type="http://schemas.openxmlformats.org/officeDocument/2006/relationships/slide"/><Relationship Id="rId33" Target="slides/slide15.xml" Type="http://schemas.openxmlformats.org/officeDocument/2006/relationships/slide"/><Relationship Id="rId34" Target="slides/slide16.xml" Type="http://schemas.openxmlformats.org/officeDocument/2006/relationships/slide"/><Relationship Id="rId35" Target="slides/slide17.xml" Type="http://schemas.openxmlformats.org/officeDocument/2006/relationships/slide"/><Relationship Id="rId36" Target="slides/slide18.xml" Type="http://schemas.openxmlformats.org/officeDocument/2006/relationships/slide"/><Relationship Id="rId37" Target="slides/slide19.xml" Type="http://schemas.openxmlformats.org/officeDocument/2006/relationships/slide"/><Relationship Id="rId38" Target="slides/slide20.xml" Type="http://schemas.openxmlformats.org/officeDocument/2006/relationships/slide"/><Relationship Id="rId39" Target="slides/slide21.xml" Type="http://schemas.openxmlformats.org/officeDocument/2006/relationships/slide"/><Relationship Id="rId4" Target="theme/theme1.xml" Type="http://schemas.openxmlformats.org/officeDocument/2006/relationships/theme"/><Relationship Id="rId40" Target="slides/slide22.xml" Type="http://schemas.openxmlformats.org/officeDocument/2006/relationships/slide"/><Relationship Id="rId41" Target="slides/slide23.xml" Type="http://schemas.openxmlformats.org/officeDocument/2006/relationships/slide"/><Relationship Id="rId42" Target="slides/slide24.xml" Type="http://schemas.openxmlformats.org/officeDocument/2006/relationships/slide"/><Relationship Id="rId43" Target="slides/slide25.xml" Type="http://schemas.openxmlformats.org/officeDocument/2006/relationships/slide"/><Relationship Id="rId44" Target="notesMasters/notesMaster1.xml" Type="http://schemas.openxmlformats.org/officeDocument/2006/relationships/notesMaster"/><Relationship Id="rId45" Target="theme/theme2.xml" Type="http://schemas.openxmlformats.org/officeDocument/2006/relationships/theme"/><Relationship Id="rId46" Target="notesSlides/notesSlide1.xml" Type="http://schemas.openxmlformats.org/officeDocument/2006/relationships/notesSlide"/><Relationship Id="rId47" Target="notesSlides/notesSlide2.xml" Type="http://schemas.openxmlformats.org/officeDocument/2006/relationships/notesSlide"/><Relationship Id="rId48" Target="notesSlides/notesSlide3.xml" Type="http://schemas.openxmlformats.org/officeDocument/2006/relationships/notesSlide"/><Relationship Id="rId49" Target="notesSlides/notesSlide4.xml" Type="http://schemas.openxmlformats.org/officeDocument/2006/relationships/notesSlide"/><Relationship Id="rId5" Target="tableStyles.xml" Type="http://schemas.openxmlformats.org/officeDocument/2006/relationships/tableStyles"/><Relationship Id="rId50" Target="notesSlides/notesSlide5.xml" Type="http://schemas.openxmlformats.org/officeDocument/2006/relationships/notesSlide"/><Relationship Id="rId51" Target="notesSlides/notesSlide6.xml" Type="http://schemas.openxmlformats.org/officeDocument/2006/relationships/notesSlide"/><Relationship Id="rId52" Target="notesSlides/notesSlide7.xml" Type="http://schemas.openxmlformats.org/officeDocument/2006/relationships/notesSlide"/><Relationship Id="rId53" Target="notesSlides/notesSlide8.xml" Type="http://schemas.openxmlformats.org/officeDocument/2006/relationships/notesSlide"/><Relationship Id="rId54" Target="notesSlides/notesSlide9.xml" Type="http://schemas.openxmlformats.org/officeDocument/2006/relationships/notesSlide"/><Relationship Id="rId55" Target="notesSlides/notesSlide10.xml" Type="http://schemas.openxmlformats.org/officeDocument/2006/relationships/notesSlide"/><Relationship Id="rId56" Target="notesSlides/notesSlide11.xml" Type="http://schemas.openxmlformats.org/officeDocument/2006/relationships/notesSlide"/><Relationship Id="rId57" Target="notesSlides/notesSlide12.xml" Type="http://schemas.openxmlformats.org/officeDocument/2006/relationships/notesSlide"/><Relationship Id="rId58" Target="notesSlides/notesSlide13.xml" Type="http://schemas.openxmlformats.org/officeDocument/2006/relationships/notesSlide"/><Relationship Id="rId59" Target="notesSlides/notesSlide14.xml" Type="http://schemas.openxmlformats.org/officeDocument/2006/relationships/notesSlide"/><Relationship Id="rId6" Target="fonts/font6.fntdata" Type="http://schemas.openxmlformats.org/officeDocument/2006/relationships/font"/><Relationship Id="rId60" Target="notesSlides/notesSlide15.xml" Type="http://schemas.openxmlformats.org/officeDocument/2006/relationships/notesSlide"/><Relationship Id="rId61" Target="notesSlides/notesSlide16.xml" Type="http://schemas.openxmlformats.org/officeDocument/2006/relationships/notesSlide"/><Relationship Id="rId62" Target="notesSlides/notesSlide17.xml" Type="http://schemas.openxmlformats.org/officeDocument/2006/relationships/notesSlide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notesMasters/_rels/notesMaster1.xml.rels><?xml version="1.0" encoding="UTF-8" standalone="no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.xml" Type="http://schemas.openxmlformats.org/officeDocument/2006/relationships/slide"/></Relationships>
</file>

<file path=ppt/notesSlides/_rels/notesSlide10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2.xml" Type="http://schemas.openxmlformats.org/officeDocument/2006/relationships/slide"/></Relationships>
</file>

<file path=ppt/notesSlides/_rels/notesSlide11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3.xml" Type="http://schemas.openxmlformats.org/officeDocument/2006/relationships/slide"/></Relationships>
</file>

<file path=ppt/notesSlides/_rels/notesSlide12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4.xml" Type="http://schemas.openxmlformats.org/officeDocument/2006/relationships/slide"/></Relationships>
</file>

<file path=ppt/notesSlides/_rels/notesSlide13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5.xml" Type="http://schemas.openxmlformats.org/officeDocument/2006/relationships/slide"/></Relationships>
</file>

<file path=ppt/notesSlides/_rels/notesSlide14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8.xml" Type="http://schemas.openxmlformats.org/officeDocument/2006/relationships/slide"/></Relationships>
</file>

<file path=ppt/notesSlides/_rels/notesSlide15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0.xml" Type="http://schemas.openxmlformats.org/officeDocument/2006/relationships/slide"/></Relationships>
</file>

<file path=ppt/notesSlides/_rels/notesSlide16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4.xml" Type="http://schemas.openxmlformats.org/officeDocument/2006/relationships/slide"/></Relationships>
</file>

<file path=ppt/notesSlides/_rels/notesSlide17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5.xml" Type="http://schemas.openxmlformats.org/officeDocument/2006/relationships/slide"/></Relationships>
</file>

<file path=ppt/notesSlides/_rels/notesSlide2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.xml" Type="http://schemas.openxmlformats.org/officeDocument/2006/relationships/slide"/></Relationships>
</file>

<file path=ppt/notesSlides/_rels/notesSlide3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.xml" Type="http://schemas.openxmlformats.org/officeDocument/2006/relationships/slide"/></Relationships>
</file>

<file path=ppt/notesSlides/_rels/notesSlide4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.xml" Type="http://schemas.openxmlformats.org/officeDocument/2006/relationships/slide"/></Relationships>
</file>

<file path=ppt/notesSlides/_rels/notesSlide5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.xml" Type="http://schemas.openxmlformats.org/officeDocument/2006/relationships/slide"/></Relationships>
</file>

<file path=ppt/notesSlides/_rels/notesSlide6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.xml" Type="http://schemas.openxmlformats.org/officeDocument/2006/relationships/slide"/></Relationships>
</file>

<file path=ppt/notesSlides/_rels/notesSlide7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.xml" Type="http://schemas.openxmlformats.org/officeDocument/2006/relationships/slide"/></Relationships>
</file>

<file path=ppt/notesSlides/_rels/notesSlide8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0.xml" Type="http://schemas.openxmlformats.org/officeDocument/2006/relationships/slide"/></Relationships>
</file>

<file path=ppt/notesSlides/_rels/notesSlide9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1.xml" Type="http://schemas.openxmlformats.org/officeDocument/2006/relationships/slide"/></Relationships>
</file>

<file path=ppt/notesSlides/notesSlide1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people are online</a:t>
            </a:r>
          </a:p>
          <a:p>
            <a:r>
              <a:rPr lang="en-US"/>
              <a:t>on their phones</a:t>
            </a:r>
          </a:p>
          <a:p>
            <a:r>
              <a:rPr lang="en-US"/>
              <a:t>delivering our info right there, not always making them have to click through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0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200-550 thousand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1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25-32,000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2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social media changes: reels, tagging, collaborative posts, short form video, </a:t>
            </a:r>
          </a:p>
          <a:p>
            <a:r>
              <a:rPr lang="en-US"/>
              <a:t>algorhythm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3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share some ideas</a:t>
            </a:r>
          </a:p>
          <a:p>
            <a:r>
              <a:rPr lang="en-US"/>
              <a:t>show you a new collaboration we've been doing</a:t>
            </a:r>
          </a:p>
          <a:p>
            <a:r>
              <a:rPr lang="en-US"/>
              <a:t>get thinking of what we could do together</a:t>
            </a:r>
          </a:p>
          <a:p>
            <a:r>
              <a:rPr lang="en-US"/>
              <a:t/>
            </a:r>
          </a:p>
          <a:p>
            <a:r>
              <a:rPr lang="en-US"/>
              <a:t>you may have ideas!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4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kids tasting in schools</a:t>
            </a:r>
          </a:p>
          <a:p>
            <a:r>
              <a:rPr lang="en-US"/>
              <a:t>blender bike at farmers market</a:t>
            </a:r>
          </a:p>
          <a:p>
            <a:r>
              <a:rPr lang="en-US"/>
              <a:t>kitchen collaboration </a:t>
            </a:r>
          </a:p>
          <a:p>
            <a:r>
              <a:rPr lang="en-US"/>
              <a:t/>
            </a:r>
          </a:p>
          <a:p>
            <a:r>
              <a:rPr lang="en-US"/>
              <a:t>is there an event in Coquille? We can share it. </a:t>
            </a:r>
          </a:p>
          <a:p>
            <a:r>
              <a:rPr lang="en-US"/>
              <a:t>We are statewide.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5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Maybe you don't want to create in depth one page content for the website. Maybe you just want to do something short and sweet. </a:t>
            </a:r>
          </a:p>
          <a:p>
            <a:r>
              <a:rPr lang="en-US"/>
              <a:t>Social media is made for short and sweet.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6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food hero social media needs to better reflect our work, your work</a:t>
            </a:r>
          </a:p>
          <a:p>
            <a:r>
              <a:rPr lang="en-US"/>
              <a:t/>
            </a:r>
          </a:p>
          <a:p>
            <a:r>
              <a:rPr lang="en-US"/>
              <a:t>we are here to...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7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2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thank you for having us today! </a:t>
            </a:r>
          </a:p>
          <a:p>
            <a:r>
              <a:rPr lang="en-US"/>
              <a:t>our team:</a:t>
            </a:r>
          </a:p>
          <a:p>
            <a:r>
              <a:rPr lang="en-US"/>
              <a:t>lupita - FB Eng and Esp, Pinterest</a:t>
            </a:r>
          </a:p>
          <a:p>
            <a:r>
              <a:rPr lang="en-US"/>
              <a:t>kristina - Instagram (also our organizer for the website)</a:t>
            </a:r>
          </a:p>
          <a:p>
            <a:r>
              <a:rPr lang="en-US"/>
              <a:t>rebecca - newsletters</a:t>
            </a:r>
          </a:p>
          <a:p>
            <a:r>
              <a:rPr lang="en-US"/>
              <a:t>leann - help guide strategy, gardeni ng content and connect to MG program/hort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3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focused work</a:t>
            </a:r>
          </a:p>
          <a:p>
            <a:r>
              <a:rPr lang="en-US"/>
              <a:t>try something new</a:t>
            </a:r>
          </a:p>
          <a:p>
            <a:r>
              <a:rPr lang="en-US"/>
              <a:t>how we work together as a team</a:t>
            </a:r>
          </a:p>
          <a:p>
            <a:r>
              <a:rPr lang="en-US"/>
              <a:t>measure and evaluate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4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5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Look at our other channels and ask how we need to be using them </a:t>
            </a:r>
          </a:p>
          <a:p>
            <a:r>
              <a:rPr lang="en-US"/>
              <a:t>based upon</a:t>
            </a:r>
          </a:p>
          <a:p>
            <a:r>
              <a:rPr lang="en-US"/>
              <a:t>knowing what audience uses what channel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6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There will always be new things we can do. Like...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7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Our audiences for our social media are complicated</a:t>
            </a:r>
          </a:p>
          <a:p>
            <a:r>
              <a:rPr lang="en-US"/>
              <a:t/>
            </a:r>
          </a:p>
          <a:p>
            <a:r>
              <a:rPr lang="en-US"/>
              <a:t>audiences who </a:t>
            </a:r>
          </a:p>
          <a:p>
            <a:r>
              <a:rPr lang="en-US"/>
              <a:t>-need tools to help them do their jobs</a:t>
            </a:r>
          </a:p>
          <a:p>
            <a:r>
              <a:rPr lang="en-US"/>
              <a:t>-to pass on to their own audiences and show their connection to us</a:t>
            </a:r>
          </a:p>
          <a:p>
            <a:r>
              <a:rPr lang="en-US"/>
              <a:t>-the public entity of all of this: low income Oregonians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8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doing everything everywhere all at once retired. </a:t>
            </a:r>
          </a:p>
          <a:p>
            <a:r>
              <a:rPr lang="en-US"/>
              <a:t/>
            </a:r>
          </a:p>
          <a:p>
            <a:r>
              <a:rPr lang="en-US"/>
              <a:t>use social media for what it's for: to engage people. Share, like, comment, participate, feel a personal connection to, fun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9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Reach: how many people we're reaching</a:t>
            </a:r>
          </a:p>
          <a:p>
            <a:r>
              <a:rPr lang="en-US"/>
              <a:t>65,000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Relationship Id="rId6" Target="../media/image4.svg" Type="http://schemas.openxmlformats.org/officeDocument/2006/relationships/image"/><Relationship Id="rId7" Target="../media/image5.gif" Type="http://schemas.openxmlformats.org/officeDocument/2006/relationships/image"/><Relationship Id="rId8" Target="../media/image6.png" Type="http://schemas.openxmlformats.org/officeDocument/2006/relationships/image"/><Relationship Id="rId9" Target="../media/image7.sv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8.xml" Type="http://schemas.openxmlformats.org/officeDocument/2006/relationships/notesSlid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28.png" Type="http://schemas.openxmlformats.org/officeDocument/2006/relationships/image"/><Relationship Id="rId6" Target="../media/image29.svg" Type="http://schemas.openxmlformats.org/officeDocument/2006/relationships/image"/><Relationship Id="rId7" Target="../media/image30.png" Type="http://schemas.openxmlformats.org/officeDocument/2006/relationships/image"/><Relationship Id="rId8" Target="../media/image31.sv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9.xml" Type="http://schemas.openxmlformats.org/officeDocument/2006/relationships/notesSlide"/><Relationship Id="rId3" Target="../media/image14.png" Type="http://schemas.openxmlformats.org/officeDocument/2006/relationships/image"/><Relationship Id="rId4" Target="../media/image15.svg" Type="http://schemas.openxmlformats.org/officeDocument/2006/relationships/image"/><Relationship Id="rId5" Target="../media/image16.png" Type="http://schemas.openxmlformats.org/officeDocument/2006/relationships/image"/><Relationship Id="rId6" Target="../media/image17.svg" Type="http://schemas.openxmlformats.org/officeDocument/2006/relationships/image"/><Relationship Id="rId7" Target="../media/image32.pn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0.xml" Type="http://schemas.openxmlformats.org/officeDocument/2006/relationships/notesSlide"/><Relationship Id="rId3" Target="../media/image14.png" Type="http://schemas.openxmlformats.org/officeDocument/2006/relationships/image"/><Relationship Id="rId4" Target="../media/image15.svg" Type="http://schemas.openxmlformats.org/officeDocument/2006/relationships/image"/><Relationship Id="rId5" Target="../media/image16.png" Type="http://schemas.openxmlformats.org/officeDocument/2006/relationships/image"/><Relationship Id="rId6" Target="../media/image17.svg" Type="http://schemas.openxmlformats.org/officeDocument/2006/relationships/image"/><Relationship Id="rId7" Target="../media/image33.pn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1.xml" Type="http://schemas.openxmlformats.org/officeDocument/2006/relationships/notesSlide"/><Relationship Id="rId3" Target="../media/image14.png" Type="http://schemas.openxmlformats.org/officeDocument/2006/relationships/image"/><Relationship Id="rId4" Target="../media/image15.svg" Type="http://schemas.openxmlformats.org/officeDocument/2006/relationships/image"/><Relationship Id="rId5" Target="../media/image16.png" Type="http://schemas.openxmlformats.org/officeDocument/2006/relationships/image"/><Relationship Id="rId6" Target="../media/image17.svg" Type="http://schemas.openxmlformats.org/officeDocument/2006/relationships/image"/><Relationship Id="rId7" Target="../media/image34.pn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2.svg" Type="http://schemas.openxmlformats.org/officeDocument/2006/relationships/image"/><Relationship Id="rId2" Target="../notesSlides/notesSlide12.xml" Type="http://schemas.openxmlformats.org/officeDocument/2006/relationships/notesSlide"/><Relationship Id="rId3" Target="../media/image35.png" Type="http://schemas.openxmlformats.org/officeDocument/2006/relationships/image"/><Relationship Id="rId4" Target="../media/image36.svg" Type="http://schemas.openxmlformats.org/officeDocument/2006/relationships/image"/><Relationship Id="rId5" Target="../media/image37.png" Type="http://schemas.openxmlformats.org/officeDocument/2006/relationships/image"/><Relationship Id="rId6" Target="../media/image38.svg" Type="http://schemas.openxmlformats.org/officeDocument/2006/relationships/image"/><Relationship Id="rId7" Target="../media/image39.png" Type="http://schemas.openxmlformats.org/officeDocument/2006/relationships/image"/><Relationship Id="rId8" Target="../media/image40.svg" Type="http://schemas.openxmlformats.org/officeDocument/2006/relationships/image"/><Relationship Id="rId9" Target="../media/image41.pn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3.xml" Type="http://schemas.openxmlformats.org/officeDocument/2006/relationships/notesSlid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28.png" Type="http://schemas.openxmlformats.org/officeDocument/2006/relationships/image"/><Relationship Id="rId6" Target="../media/image29.svg" Type="http://schemas.openxmlformats.org/officeDocument/2006/relationships/image"/><Relationship Id="rId7" Target="../media/image30.png" Type="http://schemas.openxmlformats.org/officeDocument/2006/relationships/image"/><Relationship Id="rId8" Target="../media/image31.sv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43.jpe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8.png" Type="http://schemas.openxmlformats.org/officeDocument/2006/relationships/image"/><Relationship Id="rId11" Target="../media/image49.png" Type="http://schemas.openxmlformats.org/officeDocument/2006/relationships/image"/><Relationship Id="rId2" Target="../media/image14.png" Type="http://schemas.openxmlformats.org/officeDocument/2006/relationships/image"/><Relationship Id="rId3" Target="../media/image15.svg" Type="http://schemas.openxmlformats.org/officeDocument/2006/relationships/image"/><Relationship Id="rId4" Target="../media/image16.png" Type="http://schemas.openxmlformats.org/officeDocument/2006/relationships/image"/><Relationship Id="rId5" Target="../media/image17.svg" Type="http://schemas.openxmlformats.org/officeDocument/2006/relationships/image"/><Relationship Id="rId6" Target="../media/image44.png" Type="http://schemas.openxmlformats.org/officeDocument/2006/relationships/image"/><Relationship Id="rId7" Target="../media/image45.png" Type="http://schemas.openxmlformats.org/officeDocument/2006/relationships/image"/><Relationship Id="rId8" Target="../media/image46.png" Type="http://schemas.openxmlformats.org/officeDocument/2006/relationships/image"/><Relationship Id="rId9" Target="../media/image47.pn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4.xml" Type="http://schemas.openxmlformats.org/officeDocument/2006/relationships/notesSlide"/><Relationship Id="rId3" Target="../media/image14.png" Type="http://schemas.openxmlformats.org/officeDocument/2006/relationships/image"/><Relationship Id="rId4" Target="../media/image15.svg" Type="http://schemas.openxmlformats.org/officeDocument/2006/relationships/image"/><Relationship Id="rId5" Target="../media/image16.png" Type="http://schemas.openxmlformats.org/officeDocument/2006/relationships/image"/><Relationship Id="rId6" Target="../media/image17.svg" Type="http://schemas.openxmlformats.org/officeDocument/2006/relationships/image"/><Relationship Id="rId7" Target="../media/image50.jpeg" Type="http://schemas.openxmlformats.org/officeDocument/2006/relationships/image"/><Relationship Id="rId8" Target="../media/VAFm8l74F_0.mp4" Type="http://schemas.openxmlformats.org/officeDocument/2006/relationships/video"/><Relationship Id="rId9" Target="../media/VAFm8l74F_0.mp4" Type="http://schemas.microsoft.com/office/2007/relationships/media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5.png" Type="http://schemas.openxmlformats.org/officeDocument/2006/relationships/image"/><Relationship Id="rId2" Target="../media/image14.png" Type="http://schemas.openxmlformats.org/officeDocument/2006/relationships/image"/><Relationship Id="rId3" Target="../media/image15.svg" Type="http://schemas.openxmlformats.org/officeDocument/2006/relationships/image"/><Relationship Id="rId4" Target="../media/image16.png" Type="http://schemas.openxmlformats.org/officeDocument/2006/relationships/image"/><Relationship Id="rId5" Target="../media/image17.svg" Type="http://schemas.openxmlformats.org/officeDocument/2006/relationships/image"/><Relationship Id="rId6" Target="../media/image51.png" Type="http://schemas.openxmlformats.org/officeDocument/2006/relationships/image"/><Relationship Id="rId7" Target="../media/image52.png" Type="http://schemas.openxmlformats.org/officeDocument/2006/relationships/image"/><Relationship Id="rId8" Target="../media/image53.png" Type="http://schemas.openxmlformats.org/officeDocument/2006/relationships/image"/><Relationship Id="rId9" Target="../media/image54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.svg" Type="http://schemas.openxmlformats.org/officeDocument/2006/relationships/image"/><Relationship Id="rId2" Target="../notesSlides/notesSlide2.xml" Type="http://schemas.openxmlformats.org/officeDocument/2006/relationships/notesSlid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10.png" Type="http://schemas.openxmlformats.org/officeDocument/2006/relationships/image"/><Relationship Id="rId6" Target="../media/image11.svg" Type="http://schemas.openxmlformats.org/officeDocument/2006/relationships/image"/><Relationship Id="rId7" Target="../media/image12.png" Type="http://schemas.openxmlformats.org/officeDocument/2006/relationships/image"/><Relationship Id="rId8" Target="../media/image13.svg" Type="http://schemas.openxmlformats.org/officeDocument/2006/relationships/image"/><Relationship Id="rId9" Target="../media/image3.png" Type="http://schemas.openxmlformats.org/officeDocument/2006/relationships/image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5.xml" Type="http://schemas.openxmlformats.org/officeDocument/2006/relationships/notesSlide"/><Relationship Id="rId3" Target="../media/image14.png" Type="http://schemas.openxmlformats.org/officeDocument/2006/relationships/image"/><Relationship Id="rId4" Target="../media/image15.svg" Type="http://schemas.openxmlformats.org/officeDocument/2006/relationships/image"/><Relationship Id="rId5" Target="../media/image16.png" Type="http://schemas.openxmlformats.org/officeDocument/2006/relationships/image"/><Relationship Id="rId6" Target="../media/image17.svg" Type="http://schemas.openxmlformats.org/officeDocument/2006/relationships/image"/><Relationship Id="rId7" Target="../media/image56.png" Type="http://schemas.openxmlformats.org/officeDocument/2006/relationships/image"/><Relationship Id="rId8" Target="../media/image57.png" Type="http://schemas.openxmlformats.org/officeDocument/2006/relationships/image"/><Relationship Id="rId9" Target="../media/image58.png" Type="http://schemas.openxmlformats.org/officeDocument/2006/relationships/image"/></Relationships>
</file>

<file path=ppt/slides/_rels/slide2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15.svg" Type="http://schemas.openxmlformats.org/officeDocument/2006/relationships/image"/><Relationship Id="rId4" Target="../media/image16.png" Type="http://schemas.openxmlformats.org/officeDocument/2006/relationships/image"/><Relationship Id="rId5" Target="../media/image17.svg" Type="http://schemas.openxmlformats.org/officeDocument/2006/relationships/image"/></Relationships>
</file>

<file path=ppt/slides/_rels/slide2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15.svg" Type="http://schemas.openxmlformats.org/officeDocument/2006/relationships/image"/><Relationship Id="rId4" Target="../media/image16.png" Type="http://schemas.openxmlformats.org/officeDocument/2006/relationships/image"/><Relationship Id="rId5" Target="../media/image17.svg" Type="http://schemas.openxmlformats.org/officeDocument/2006/relationships/image"/></Relationships>
</file>

<file path=ppt/slides/_rels/slide2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15.svg" Type="http://schemas.openxmlformats.org/officeDocument/2006/relationships/image"/><Relationship Id="rId4" Target="../media/image16.png" Type="http://schemas.openxmlformats.org/officeDocument/2006/relationships/image"/><Relationship Id="rId5" Target="../media/image17.svg" Type="http://schemas.openxmlformats.org/officeDocument/2006/relationships/image"/></Relationships>
</file>

<file path=ppt/slides/_rels/slide2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6.xml" Type="http://schemas.openxmlformats.org/officeDocument/2006/relationships/notesSlide"/><Relationship Id="rId3" Target="../media/image14.png" Type="http://schemas.openxmlformats.org/officeDocument/2006/relationships/image"/><Relationship Id="rId4" Target="../media/image15.svg" Type="http://schemas.openxmlformats.org/officeDocument/2006/relationships/image"/><Relationship Id="rId5" Target="../media/image16.png" Type="http://schemas.openxmlformats.org/officeDocument/2006/relationships/image"/><Relationship Id="rId6" Target="../media/image17.svg" Type="http://schemas.openxmlformats.org/officeDocument/2006/relationships/image"/></Relationships>
</file>

<file path=ppt/slides/_rels/slide2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7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Relationship Id="rId6" Target="../media/image4.svg" Type="http://schemas.openxmlformats.org/officeDocument/2006/relationships/image"/><Relationship Id="rId7" Target="../media/image5.gif" Type="http://schemas.openxmlformats.org/officeDocument/2006/relationships/image"/><Relationship Id="rId8" Target="../media/image6.png" Type="http://schemas.openxmlformats.org/officeDocument/2006/relationships/image"/><Relationship Id="rId9" Target="../media/image7.sv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.xml" Type="http://schemas.openxmlformats.org/officeDocument/2006/relationships/notesSlide"/><Relationship Id="rId3" Target="../media/image14.png" Type="http://schemas.openxmlformats.org/officeDocument/2006/relationships/image"/><Relationship Id="rId4" Target="../media/image15.svg" Type="http://schemas.openxmlformats.org/officeDocument/2006/relationships/image"/><Relationship Id="rId5" Target="../media/image16.png" Type="http://schemas.openxmlformats.org/officeDocument/2006/relationships/image"/><Relationship Id="rId6" Target="../media/image17.sv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15.svg" Type="http://schemas.openxmlformats.org/officeDocument/2006/relationships/image"/><Relationship Id="rId4" Target="../media/image16.png" Type="http://schemas.openxmlformats.org/officeDocument/2006/relationships/image"/><Relationship Id="rId5" Target="../media/image17.svg" Type="http://schemas.openxmlformats.org/officeDocument/2006/relationships/image"/><Relationship Id="rId6" Target="../media/image18.png" Type="http://schemas.openxmlformats.org/officeDocument/2006/relationships/image"/><Relationship Id="rId7" Target="../media/image19.pn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.xml" Type="http://schemas.openxmlformats.org/officeDocument/2006/relationships/notesSlide"/><Relationship Id="rId3" Target="../media/image14.png" Type="http://schemas.openxmlformats.org/officeDocument/2006/relationships/image"/><Relationship Id="rId4" Target="../media/image15.svg" Type="http://schemas.openxmlformats.org/officeDocument/2006/relationships/image"/><Relationship Id="rId5" Target="../media/image16.png" Type="http://schemas.openxmlformats.org/officeDocument/2006/relationships/image"/><Relationship Id="rId6" Target="../media/image17.svg" Type="http://schemas.openxmlformats.org/officeDocument/2006/relationships/image"/><Relationship Id="rId7" Target="../media/image20.pn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15.svg" Type="http://schemas.openxmlformats.org/officeDocument/2006/relationships/image"/><Relationship Id="rId4" Target="../media/image16.png" Type="http://schemas.openxmlformats.org/officeDocument/2006/relationships/image"/><Relationship Id="rId5" Target="../media/image17.svg" Type="http://schemas.openxmlformats.org/officeDocument/2006/relationships/image"/><Relationship Id="rId6" Target="../media/image21.png" Type="http://schemas.openxmlformats.org/officeDocument/2006/relationships/image"/><Relationship Id="rId7" Target="../media/image22.png" Type="http://schemas.openxmlformats.org/officeDocument/2006/relationships/image"/><Relationship Id="rId8" Target="../media/image23.png" Type="http://schemas.openxmlformats.org/officeDocument/2006/relationships/image"/><Relationship Id="rId9" Target="../media/image24.pn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5.xml" Type="http://schemas.openxmlformats.org/officeDocument/2006/relationships/notesSlide"/><Relationship Id="rId3" Target="../media/image14.png" Type="http://schemas.openxmlformats.org/officeDocument/2006/relationships/image"/><Relationship Id="rId4" Target="../media/image15.svg" Type="http://schemas.openxmlformats.org/officeDocument/2006/relationships/image"/><Relationship Id="rId5" Target="../media/image16.png" Type="http://schemas.openxmlformats.org/officeDocument/2006/relationships/image"/><Relationship Id="rId6" Target="../media/image17.sv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6.xml" Type="http://schemas.openxmlformats.org/officeDocument/2006/relationships/notesSlide"/><Relationship Id="rId3" Target="../media/image14.png" Type="http://schemas.openxmlformats.org/officeDocument/2006/relationships/image"/><Relationship Id="rId4" Target="../media/image15.svg" Type="http://schemas.openxmlformats.org/officeDocument/2006/relationships/image"/><Relationship Id="rId5" Target="../media/image16.png" Type="http://schemas.openxmlformats.org/officeDocument/2006/relationships/image"/><Relationship Id="rId6" Target="../media/image17.svg" Type="http://schemas.openxmlformats.org/officeDocument/2006/relationships/image"/><Relationship Id="rId7" Target="../media/image25.png" Type="http://schemas.openxmlformats.org/officeDocument/2006/relationships/image"/><Relationship Id="rId8" Target="../media/image26.png" Type="http://schemas.openxmlformats.org/officeDocument/2006/relationships/image"/><Relationship Id="rId9" Target="../media/image27.pn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7.xml" Type="http://schemas.openxmlformats.org/officeDocument/2006/relationships/notesSlide"/><Relationship Id="rId3" Target="../media/image14.png" Type="http://schemas.openxmlformats.org/officeDocument/2006/relationships/image"/><Relationship Id="rId4" Target="../media/image15.svg" Type="http://schemas.openxmlformats.org/officeDocument/2006/relationships/image"/><Relationship Id="rId5" Target="../media/image16.png" Type="http://schemas.openxmlformats.org/officeDocument/2006/relationships/image"/><Relationship Id="rId6" Target="../media/image17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73F0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8443667" y="1485170"/>
            <a:ext cx="8871302" cy="7765149"/>
          </a:xfrm>
          <a:custGeom>
            <a:avLst/>
            <a:gdLst/>
            <a:ahLst/>
            <a:cxnLst/>
            <a:rect r="r" b="b" t="t" l="l"/>
            <a:pathLst>
              <a:path h="7765149" w="8871302">
                <a:moveTo>
                  <a:pt x="8871302" y="0"/>
                </a:moveTo>
                <a:lnTo>
                  <a:pt x="0" y="0"/>
                </a:lnTo>
                <a:lnTo>
                  <a:pt x="0" y="7765150"/>
                </a:lnTo>
                <a:lnTo>
                  <a:pt x="8871302" y="7765150"/>
                </a:lnTo>
                <a:lnTo>
                  <a:pt x="8871302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-241" b="-1452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694643">
            <a:off x="16038644" y="7825141"/>
            <a:ext cx="1343134" cy="671567"/>
          </a:xfrm>
          <a:custGeom>
            <a:avLst/>
            <a:gdLst/>
            <a:ahLst/>
            <a:cxnLst/>
            <a:rect r="r" b="b" t="t" l="l"/>
            <a:pathLst>
              <a:path h="671567" w="1343134">
                <a:moveTo>
                  <a:pt x="0" y="0"/>
                </a:moveTo>
                <a:lnTo>
                  <a:pt x="1343134" y="0"/>
                </a:lnTo>
                <a:lnTo>
                  <a:pt x="1343134" y="671566"/>
                </a:lnTo>
                <a:lnTo>
                  <a:pt x="0" y="6715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10451451" y="282040"/>
            <a:ext cx="2427867" cy="1987327"/>
          </a:xfrm>
          <a:prstGeom prst="rect">
            <a:avLst/>
          </a:prstGeom>
        </p:spPr>
      </p:pic>
      <p:sp>
        <p:nvSpPr>
          <p:cNvPr name="Freeform 5" id="5"/>
          <p:cNvSpPr/>
          <p:nvPr/>
        </p:nvSpPr>
        <p:spPr>
          <a:xfrm flipH="false" flipV="false" rot="0">
            <a:off x="8953824" y="1508529"/>
            <a:ext cx="8308722" cy="7749771"/>
          </a:xfrm>
          <a:custGeom>
            <a:avLst/>
            <a:gdLst/>
            <a:ahLst/>
            <a:cxnLst/>
            <a:rect r="r" b="b" t="t" l="l"/>
            <a:pathLst>
              <a:path h="7749771" w="8308722">
                <a:moveTo>
                  <a:pt x="0" y="0"/>
                </a:moveTo>
                <a:lnTo>
                  <a:pt x="8308722" y="0"/>
                </a:lnTo>
                <a:lnTo>
                  <a:pt x="8308722" y="7749771"/>
                </a:lnTo>
                <a:lnTo>
                  <a:pt x="0" y="77497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297457" y="1584729"/>
            <a:ext cx="8604279" cy="41612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098"/>
              </a:lnSpc>
            </a:pPr>
            <a:r>
              <a:rPr lang="en-US" sz="10976">
                <a:solidFill>
                  <a:srgbClr val="F6F6F6"/>
                </a:solidFill>
                <a:latin typeface="Kievit Offc 1"/>
              </a:rPr>
              <a:t>reaching people where they are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297457" y="5930759"/>
            <a:ext cx="6621773" cy="932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850"/>
              </a:lnSpc>
            </a:pPr>
            <a:r>
              <a:rPr lang="en-US" sz="4892" spc="97">
                <a:solidFill>
                  <a:srgbClr val="F6F6F6"/>
                </a:solidFill>
                <a:latin typeface="Kievit Offc 2"/>
              </a:rPr>
              <a:t>Food Hero social media 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3B5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08366" y="2013428"/>
            <a:ext cx="7751810" cy="6999840"/>
          </a:xfrm>
          <a:custGeom>
            <a:avLst/>
            <a:gdLst/>
            <a:ahLst/>
            <a:cxnLst/>
            <a:rect r="r" b="b" t="t" l="l"/>
            <a:pathLst>
              <a:path h="6999840" w="7751810">
                <a:moveTo>
                  <a:pt x="0" y="0"/>
                </a:moveTo>
                <a:lnTo>
                  <a:pt x="7751811" y="0"/>
                </a:lnTo>
                <a:lnTo>
                  <a:pt x="7751811" y="6999840"/>
                </a:lnTo>
                <a:lnTo>
                  <a:pt x="0" y="69998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-1448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71654" y="1305587"/>
            <a:ext cx="7923785" cy="7707681"/>
          </a:xfrm>
          <a:custGeom>
            <a:avLst/>
            <a:gdLst/>
            <a:ahLst/>
            <a:cxnLst/>
            <a:rect r="r" b="b" t="t" l="l"/>
            <a:pathLst>
              <a:path h="7707681" w="7923785">
                <a:moveTo>
                  <a:pt x="0" y="0"/>
                </a:moveTo>
                <a:lnTo>
                  <a:pt x="7923785" y="0"/>
                </a:lnTo>
                <a:lnTo>
                  <a:pt x="7923785" y="7707681"/>
                </a:lnTo>
                <a:lnTo>
                  <a:pt x="0" y="77076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876300" y="5600733"/>
            <a:ext cx="495300" cy="495300"/>
            <a:chOff x="0" y="0"/>
            <a:chExt cx="6355080" cy="635508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5080" cy="6355080"/>
            </a:xfrm>
            <a:custGeom>
              <a:avLst/>
              <a:gdLst/>
              <a:ahLst/>
              <a:cxnLst/>
              <a:rect r="r" b="b" t="t" l="l"/>
              <a:pathLst>
                <a:path h="6355080" w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6850632" y="6169972"/>
            <a:ext cx="1589367" cy="1687552"/>
          </a:xfrm>
          <a:custGeom>
            <a:avLst/>
            <a:gdLst/>
            <a:ahLst/>
            <a:cxnLst/>
            <a:rect r="r" b="b" t="t" l="l"/>
            <a:pathLst>
              <a:path h="1687552" w="1589367">
                <a:moveTo>
                  <a:pt x="0" y="0"/>
                </a:moveTo>
                <a:lnTo>
                  <a:pt x="1589367" y="0"/>
                </a:lnTo>
                <a:lnTo>
                  <a:pt x="1589367" y="1687552"/>
                </a:lnTo>
                <a:lnTo>
                  <a:pt x="0" y="16875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9946371" y="4109700"/>
            <a:ext cx="7312929" cy="7167094"/>
            <a:chOff x="0" y="0"/>
            <a:chExt cx="9750572" cy="9556125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0" y="8895302"/>
              <a:ext cx="8223602" cy="6608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919"/>
                </a:lnSpc>
              </a:pP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-104775"/>
              <a:ext cx="9750572" cy="73793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10560"/>
                </a:lnSpc>
              </a:pPr>
              <a:r>
                <a:rPr lang="en-US" sz="9600">
                  <a:solidFill>
                    <a:srgbClr val="F6F6F6"/>
                  </a:solidFill>
                  <a:latin typeface="Kievit Offc 1"/>
                </a:rPr>
                <a:t>New focused strategy creates new results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6535455" y="8614709"/>
            <a:ext cx="495300" cy="495300"/>
            <a:chOff x="0" y="0"/>
            <a:chExt cx="6355080" cy="63550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5080" cy="6355080"/>
            </a:xfrm>
            <a:custGeom>
              <a:avLst/>
              <a:gdLst/>
              <a:ahLst/>
              <a:cxnLst/>
              <a:rect r="r" b="b" t="t" l="l"/>
              <a:pathLst>
                <a:path h="6355080" w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06A8E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1694643">
            <a:off x="16059100" y="1463678"/>
            <a:ext cx="3136394" cy="1568197"/>
          </a:xfrm>
          <a:custGeom>
            <a:avLst/>
            <a:gdLst/>
            <a:ahLst/>
            <a:cxnLst/>
            <a:rect r="r" b="b" t="t" l="l"/>
            <a:pathLst>
              <a:path h="1568197" w="3136394">
                <a:moveTo>
                  <a:pt x="0" y="0"/>
                </a:moveTo>
                <a:lnTo>
                  <a:pt x="3136394" y="0"/>
                </a:lnTo>
                <a:lnTo>
                  <a:pt x="3136394" y="1568196"/>
                </a:lnTo>
                <a:lnTo>
                  <a:pt x="0" y="15681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8100000">
            <a:off x="2020506" y="1514817"/>
            <a:ext cx="785485" cy="528135"/>
            <a:chOff x="0" y="0"/>
            <a:chExt cx="1930400" cy="129794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930400" cy="1297940"/>
            </a:xfrm>
            <a:custGeom>
              <a:avLst/>
              <a:gdLst/>
              <a:ahLst/>
              <a:cxnLst/>
              <a:rect r="r" b="b" t="t" l="l"/>
              <a:pathLst>
                <a:path h="1297940" w="193040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B8DDE1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1102570">
            <a:off x="794723" y="7075442"/>
            <a:ext cx="3237049" cy="3437022"/>
          </a:xfrm>
          <a:custGeom>
            <a:avLst/>
            <a:gdLst/>
            <a:ahLst/>
            <a:cxnLst/>
            <a:rect r="r" b="b" t="t" l="l"/>
            <a:pathLst>
              <a:path h="3437022" w="3237049">
                <a:moveTo>
                  <a:pt x="0" y="0"/>
                </a:moveTo>
                <a:lnTo>
                  <a:pt x="3237050" y="0"/>
                </a:lnTo>
                <a:lnTo>
                  <a:pt x="3237050" y="3437022"/>
                </a:lnTo>
                <a:lnTo>
                  <a:pt x="0" y="34370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846476" y="1466127"/>
            <a:ext cx="12247904" cy="7148582"/>
          </a:xfrm>
          <a:custGeom>
            <a:avLst/>
            <a:gdLst/>
            <a:ahLst/>
            <a:cxnLst/>
            <a:rect r="r" b="b" t="t" l="l"/>
            <a:pathLst>
              <a:path h="7148582" w="12247904">
                <a:moveTo>
                  <a:pt x="0" y="0"/>
                </a:moveTo>
                <a:lnTo>
                  <a:pt x="12247904" y="0"/>
                </a:lnTo>
                <a:lnTo>
                  <a:pt x="12247904" y="7148582"/>
                </a:lnTo>
                <a:lnTo>
                  <a:pt x="0" y="71485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6535455" y="8614709"/>
            <a:ext cx="495300" cy="495300"/>
            <a:chOff x="0" y="0"/>
            <a:chExt cx="6355080" cy="63550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5080" cy="6355080"/>
            </a:xfrm>
            <a:custGeom>
              <a:avLst/>
              <a:gdLst/>
              <a:ahLst/>
              <a:cxnLst/>
              <a:rect r="r" b="b" t="t" l="l"/>
              <a:pathLst>
                <a:path h="6355080" w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06A8E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1694643">
            <a:off x="16059100" y="1463678"/>
            <a:ext cx="3136394" cy="1568197"/>
          </a:xfrm>
          <a:custGeom>
            <a:avLst/>
            <a:gdLst/>
            <a:ahLst/>
            <a:cxnLst/>
            <a:rect r="r" b="b" t="t" l="l"/>
            <a:pathLst>
              <a:path h="1568197" w="3136394">
                <a:moveTo>
                  <a:pt x="0" y="0"/>
                </a:moveTo>
                <a:lnTo>
                  <a:pt x="3136394" y="0"/>
                </a:lnTo>
                <a:lnTo>
                  <a:pt x="3136394" y="1568196"/>
                </a:lnTo>
                <a:lnTo>
                  <a:pt x="0" y="15681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8100000">
            <a:off x="2020506" y="1514817"/>
            <a:ext cx="785485" cy="528135"/>
            <a:chOff x="0" y="0"/>
            <a:chExt cx="1930400" cy="129794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930400" cy="1297940"/>
            </a:xfrm>
            <a:custGeom>
              <a:avLst/>
              <a:gdLst/>
              <a:ahLst/>
              <a:cxnLst/>
              <a:rect r="r" b="b" t="t" l="l"/>
              <a:pathLst>
                <a:path h="1297940" w="193040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B8DDE1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1102570">
            <a:off x="794723" y="7075442"/>
            <a:ext cx="3237049" cy="3437022"/>
          </a:xfrm>
          <a:custGeom>
            <a:avLst/>
            <a:gdLst/>
            <a:ahLst/>
            <a:cxnLst/>
            <a:rect r="r" b="b" t="t" l="l"/>
            <a:pathLst>
              <a:path h="3437022" w="3237049">
                <a:moveTo>
                  <a:pt x="0" y="0"/>
                </a:moveTo>
                <a:lnTo>
                  <a:pt x="3237050" y="0"/>
                </a:lnTo>
                <a:lnTo>
                  <a:pt x="3237050" y="3437022"/>
                </a:lnTo>
                <a:lnTo>
                  <a:pt x="0" y="34370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103382" y="1466043"/>
            <a:ext cx="12545671" cy="7148665"/>
          </a:xfrm>
          <a:custGeom>
            <a:avLst/>
            <a:gdLst/>
            <a:ahLst/>
            <a:cxnLst/>
            <a:rect r="r" b="b" t="t" l="l"/>
            <a:pathLst>
              <a:path h="7148665" w="12545671">
                <a:moveTo>
                  <a:pt x="0" y="0"/>
                </a:moveTo>
                <a:lnTo>
                  <a:pt x="12545671" y="0"/>
                </a:lnTo>
                <a:lnTo>
                  <a:pt x="12545671" y="7148666"/>
                </a:lnTo>
                <a:lnTo>
                  <a:pt x="0" y="71486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6535455" y="8614709"/>
            <a:ext cx="495300" cy="495300"/>
            <a:chOff x="0" y="0"/>
            <a:chExt cx="6355080" cy="63550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5080" cy="6355080"/>
            </a:xfrm>
            <a:custGeom>
              <a:avLst/>
              <a:gdLst/>
              <a:ahLst/>
              <a:cxnLst/>
              <a:rect r="r" b="b" t="t" l="l"/>
              <a:pathLst>
                <a:path h="6355080" w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06A8E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1694643">
            <a:off x="16059100" y="1463678"/>
            <a:ext cx="3136394" cy="1568197"/>
          </a:xfrm>
          <a:custGeom>
            <a:avLst/>
            <a:gdLst/>
            <a:ahLst/>
            <a:cxnLst/>
            <a:rect r="r" b="b" t="t" l="l"/>
            <a:pathLst>
              <a:path h="1568197" w="3136394">
                <a:moveTo>
                  <a:pt x="0" y="0"/>
                </a:moveTo>
                <a:lnTo>
                  <a:pt x="3136394" y="0"/>
                </a:lnTo>
                <a:lnTo>
                  <a:pt x="3136394" y="1568196"/>
                </a:lnTo>
                <a:lnTo>
                  <a:pt x="0" y="15681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8100000">
            <a:off x="2020506" y="1514817"/>
            <a:ext cx="785485" cy="528135"/>
            <a:chOff x="0" y="0"/>
            <a:chExt cx="1930400" cy="129794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930400" cy="1297940"/>
            </a:xfrm>
            <a:custGeom>
              <a:avLst/>
              <a:gdLst/>
              <a:ahLst/>
              <a:cxnLst/>
              <a:rect r="r" b="b" t="t" l="l"/>
              <a:pathLst>
                <a:path h="1297940" w="193040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B8DDE1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1102570">
            <a:off x="794723" y="7075442"/>
            <a:ext cx="3237049" cy="3437022"/>
          </a:xfrm>
          <a:custGeom>
            <a:avLst/>
            <a:gdLst/>
            <a:ahLst/>
            <a:cxnLst/>
            <a:rect r="r" b="b" t="t" l="l"/>
            <a:pathLst>
              <a:path h="3437022" w="3237049">
                <a:moveTo>
                  <a:pt x="0" y="0"/>
                </a:moveTo>
                <a:lnTo>
                  <a:pt x="3237050" y="0"/>
                </a:lnTo>
                <a:lnTo>
                  <a:pt x="3237050" y="3437022"/>
                </a:lnTo>
                <a:lnTo>
                  <a:pt x="0" y="34370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882159" y="1538638"/>
            <a:ext cx="11992593" cy="7323721"/>
          </a:xfrm>
          <a:custGeom>
            <a:avLst/>
            <a:gdLst/>
            <a:ahLst/>
            <a:cxnLst/>
            <a:rect r="r" b="b" t="t" l="l"/>
            <a:pathLst>
              <a:path h="7323721" w="11992593">
                <a:moveTo>
                  <a:pt x="0" y="0"/>
                </a:moveTo>
                <a:lnTo>
                  <a:pt x="11992593" y="0"/>
                </a:lnTo>
                <a:lnTo>
                  <a:pt x="11992593" y="7323721"/>
                </a:lnTo>
                <a:lnTo>
                  <a:pt x="0" y="73237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F6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3527835">
            <a:off x="8319850" y="-936658"/>
            <a:ext cx="2215000" cy="2351834"/>
          </a:xfrm>
          <a:custGeom>
            <a:avLst/>
            <a:gdLst/>
            <a:ahLst/>
            <a:cxnLst/>
            <a:rect r="r" b="b" t="t" l="l"/>
            <a:pathLst>
              <a:path h="2351834" w="2215000">
                <a:moveTo>
                  <a:pt x="0" y="0"/>
                </a:moveTo>
                <a:lnTo>
                  <a:pt x="2215000" y="0"/>
                </a:lnTo>
                <a:lnTo>
                  <a:pt x="2215000" y="2351833"/>
                </a:lnTo>
                <a:lnTo>
                  <a:pt x="0" y="23518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0" y="0"/>
            <a:ext cx="9144000" cy="5143500"/>
          </a:xfrm>
          <a:prstGeom prst="rect">
            <a:avLst/>
          </a:prstGeom>
          <a:solidFill>
            <a:srgbClr val="003B5C"/>
          </a:solidFill>
        </p:spPr>
      </p:sp>
      <p:sp>
        <p:nvSpPr>
          <p:cNvPr name="Freeform 4" id="4"/>
          <p:cNvSpPr/>
          <p:nvPr/>
        </p:nvSpPr>
        <p:spPr>
          <a:xfrm flipH="false" flipV="false" rot="7964631">
            <a:off x="14643028" y="4425398"/>
            <a:ext cx="1864991" cy="932496"/>
          </a:xfrm>
          <a:custGeom>
            <a:avLst/>
            <a:gdLst/>
            <a:ahLst/>
            <a:cxnLst/>
            <a:rect r="r" b="b" t="t" l="l"/>
            <a:pathLst>
              <a:path h="932496" w="1864991">
                <a:moveTo>
                  <a:pt x="0" y="0"/>
                </a:moveTo>
                <a:lnTo>
                  <a:pt x="1864992" y="0"/>
                </a:lnTo>
                <a:lnTo>
                  <a:pt x="1864992" y="932495"/>
                </a:lnTo>
                <a:lnTo>
                  <a:pt x="0" y="9324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9778037">
            <a:off x="-1157878" y="5597543"/>
            <a:ext cx="1864991" cy="932496"/>
          </a:xfrm>
          <a:custGeom>
            <a:avLst/>
            <a:gdLst/>
            <a:ahLst/>
            <a:cxnLst/>
            <a:rect r="r" b="b" t="t" l="l"/>
            <a:pathLst>
              <a:path h="932496" w="1864991">
                <a:moveTo>
                  <a:pt x="0" y="0"/>
                </a:moveTo>
                <a:lnTo>
                  <a:pt x="1864991" y="0"/>
                </a:lnTo>
                <a:lnTo>
                  <a:pt x="1864991" y="932496"/>
                </a:lnTo>
                <a:lnTo>
                  <a:pt x="0" y="9324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6" id="6"/>
          <p:cNvSpPr/>
          <p:nvPr/>
        </p:nvSpPr>
        <p:spPr>
          <a:xfrm rot="0">
            <a:off x="9144000" y="5143500"/>
            <a:ext cx="9144000" cy="5143500"/>
          </a:xfrm>
          <a:prstGeom prst="rect">
            <a:avLst/>
          </a:prstGeom>
          <a:solidFill>
            <a:srgbClr val="D73F09"/>
          </a:solidFill>
        </p:spPr>
      </p:sp>
      <p:sp>
        <p:nvSpPr>
          <p:cNvPr name="TextBox 7" id="7"/>
          <p:cNvSpPr txBox="true"/>
          <p:nvPr/>
        </p:nvSpPr>
        <p:spPr>
          <a:xfrm rot="0">
            <a:off x="6573331" y="1332819"/>
            <a:ext cx="1440914" cy="1068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8000"/>
              </a:lnSpc>
            </a:pPr>
            <a:r>
              <a:rPr lang="en-US" sz="8000" spc="-384">
                <a:solidFill>
                  <a:srgbClr val="FFFFFF"/>
                </a:solidFill>
                <a:latin typeface="Quicksand"/>
              </a:rPr>
              <a:t>01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5818386" y="6451429"/>
            <a:ext cx="1440914" cy="1068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8000"/>
              </a:lnSpc>
            </a:pPr>
            <a:r>
              <a:rPr lang="en-US" sz="8000" spc="-384">
                <a:solidFill>
                  <a:srgbClr val="FFFFFF"/>
                </a:solidFill>
                <a:latin typeface="Quicksand"/>
              </a:rPr>
              <a:t>04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2553959"/>
            <a:ext cx="6265089" cy="10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00"/>
              </a:lnSpc>
            </a:pPr>
            <a:r>
              <a:rPr lang="en-US" sz="3000" spc="120">
                <a:solidFill>
                  <a:srgbClr val="FFFFFF"/>
                </a:solidFill>
                <a:latin typeface="Telegraf Bold"/>
              </a:rPr>
              <a:t>CREATING CONTENT SPECIFIC TO CHANNEL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5818386" y="1332819"/>
            <a:ext cx="1440914" cy="1069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8000"/>
              </a:lnSpc>
            </a:pPr>
            <a:r>
              <a:rPr lang="en-US" sz="8000" spc="-384">
                <a:solidFill>
                  <a:srgbClr val="D73F09"/>
                </a:solidFill>
                <a:latin typeface="Quicksand"/>
              </a:rPr>
              <a:t>02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573331" y="6451429"/>
            <a:ext cx="1440914" cy="1069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8000"/>
              </a:lnSpc>
            </a:pPr>
            <a:r>
              <a:rPr lang="en-US" sz="8000" spc="-384">
                <a:solidFill>
                  <a:srgbClr val="003B5C"/>
                </a:solidFill>
                <a:latin typeface="Quicksand"/>
              </a:rPr>
              <a:t>03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1030328">
            <a:off x="6186289" y="8709738"/>
            <a:ext cx="2215000" cy="2351834"/>
          </a:xfrm>
          <a:custGeom>
            <a:avLst/>
            <a:gdLst/>
            <a:ahLst/>
            <a:cxnLst/>
            <a:rect r="r" b="b" t="t" l="l"/>
            <a:pathLst>
              <a:path h="2351834" w="2215000">
                <a:moveTo>
                  <a:pt x="0" y="0"/>
                </a:moveTo>
                <a:lnTo>
                  <a:pt x="2214999" y="0"/>
                </a:lnTo>
                <a:lnTo>
                  <a:pt x="2214999" y="2351833"/>
                </a:lnTo>
                <a:lnTo>
                  <a:pt x="0" y="23518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16538843" y="9927340"/>
            <a:ext cx="719320" cy="719320"/>
            <a:chOff x="0" y="0"/>
            <a:chExt cx="6355080" cy="635508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355080" cy="6355080"/>
            </a:xfrm>
            <a:custGeom>
              <a:avLst/>
              <a:gdLst/>
              <a:ahLst/>
              <a:cxnLst/>
              <a:rect r="r" b="b" t="t" l="l"/>
              <a:pathLst>
                <a:path h="6355080" w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03B5C"/>
            </a:solidFill>
          </p:spPr>
        </p:sp>
      </p:grpSp>
      <p:grpSp>
        <p:nvGrpSpPr>
          <p:cNvPr name="Group 15" id="15"/>
          <p:cNvGrpSpPr>
            <a:grpSpLocks noChangeAspect="true"/>
          </p:cNvGrpSpPr>
          <p:nvPr/>
        </p:nvGrpSpPr>
        <p:grpSpPr>
          <a:xfrm rot="0">
            <a:off x="-355927" y="478091"/>
            <a:ext cx="711853" cy="711853"/>
            <a:chOff x="0" y="0"/>
            <a:chExt cx="6355080" cy="635508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355080" cy="6355080"/>
            </a:xfrm>
            <a:custGeom>
              <a:avLst/>
              <a:gdLst/>
              <a:ahLst/>
              <a:cxnLst/>
              <a:rect r="r" b="b" t="t" l="l"/>
              <a:pathLst>
                <a:path h="6355080" w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4592F"/>
            </a:solidFill>
          </p:spPr>
        </p:sp>
      </p:grpSp>
      <p:grpSp>
        <p:nvGrpSpPr>
          <p:cNvPr name="Group 17" id="17"/>
          <p:cNvGrpSpPr/>
          <p:nvPr/>
        </p:nvGrpSpPr>
        <p:grpSpPr>
          <a:xfrm rot="8961417">
            <a:off x="9706407" y="6006745"/>
            <a:ext cx="342860" cy="230528"/>
            <a:chOff x="0" y="0"/>
            <a:chExt cx="1930400" cy="129794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930400" cy="1297940"/>
            </a:xfrm>
            <a:custGeom>
              <a:avLst/>
              <a:gdLst/>
              <a:ahLst/>
              <a:cxnLst/>
              <a:rect r="r" b="b" t="t" l="l"/>
              <a:pathLst>
                <a:path h="1297940" w="193040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003B5C"/>
            </a:solidFill>
          </p:spPr>
        </p:sp>
      </p:grpSp>
      <p:grpSp>
        <p:nvGrpSpPr>
          <p:cNvPr name="Group 19" id="19"/>
          <p:cNvGrpSpPr/>
          <p:nvPr/>
        </p:nvGrpSpPr>
        <p:grpSpPr>
          <a:xfrm rot="-4060376">
            <a:off x="6163975" y="3728099"/>
            <a:ext cx="818713" cy="550477"/>
            <a:chOff x="0" y="0"/>
            <a:chExt cx="1930400" cy="129794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930400" cy="1297940"/>
            </a:xfrm>
            <a:custGeom>
              <a:avLst/>
              <a:gdLst/>
              <a:ahLst/>
              <a:cxnLst/>
              <a:rect r="r" b="b" t="t" l="l"/>
              <a:pathLst>
                <a:path h="1297940" w="193040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D73F09"/>
            </a:solidFill>
          </p:spPr>
        </p:sp>
      </p:grpSp>
      <p:sp>
        <p:nvSpPr>
          <p:cNvPr name="TextBox 21" id="21"/>
          <p:cNvSpPr txBox="true"/>
          <p:nvPr/>
        </p:nvSpPr>
        <p:spPr>
          <a:xfrm rot="0">
            <a:off x="11288655" y="2573009"/>
            <a:ext cx="6623106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00"/>
              </a:lnSpc>
            </a:pPr>
            <a:r>
              <a:rPr lang="en-US" sz="3000" spc="120">
                <a:solidFill>
                  <a:srgbClr val="003B5C"/>
                </a:solidFill>
                <a:latin typeface="Telegraf Bold"/>
              </a:rPr>
              <a:t>QUALITY VS QUANTITY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28700" y="7445204"/>
            <a:ext cx="6623106" cy="10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00"/>
              </a:lnSpc>
            </a:pPr>
            <a:r>
              <a:rPr lang="en-US" sz="3000" spc="120">
                <a:solidFill>
                  <a:srgbClr val="003B5C"/>
                </a:solidFill>
                <a:latin typeface="Telegraf Bold"/>
              </a:rPr>
              <a:t>SOCIAL MEDIA CAN REACH AND ENGAGE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0815548" y="7605329"/>
            <a:ext cx="6623106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00"/>
              </a:lnSpc>
            </a:pPr>
            <a:r>
              <a:rPr lang="en-US" sz="3000" spc="120">
                <a:solidFill>
                  <a:srgbClr val="FFFFFF"/>
                </a:solidFill>
                <a:latin typeface="Telegraf Bold"/>
              </a:rPr>
              <a:t>WE ARE ALWAYS LEARNING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3B5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08366" y="2013428"/>
            <a:ext cx="7751810" cy="6999840"/>
          </a:xfrm>
          <a:custGeom>
            <a:avLst/>
            <a:gdLst/>
            <a:ahLst/>
            <a:cxnLst/>
            <a:rect r="r" b="b" t="t" l="l"/>
            <a:pathLst>
              <a:path h="6999840" w="7751810">
                <a:moveTo>
                  <a:pt x="0" y="0"/>
                </a:moveTo>
                <a:lnTo>
                  <a:pt x="7751811" y="0"/>
                </a:lnTo>
                <a:lnTo>
                  <a:pt x="7751811" y="6999840"/>
                </a:lnTo>
                <a:lnTo>
                  <a:pt x="0" y="69998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-1448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71654" y="1305587"/>
            <a:ext cx="7923785" cy="7707681"/>
          </a:xfrm>
          <a:custGeom>
            <a:avLst/>
            <a:gdLst/>
            <a:ahLst/>
            <a:cxnLst/>
            <a:rect r="r" b="b" t="t" l="l"/>
            <a:pathLst>
              <a:path h="7707681" w="7923785">
                <a:moveTo>
                  <a:pt x="0" y="0"/>
                </a:moveTo>
                <a:lnTo>
                  <a:pt x="7923785" y="0"/>
                </a:lnTo>
                <a:lnTo>
                  <a:pt x="7923785" y="7707681"/>
                </a:lnTo>
                <a:lnTo>
                  <a:pt x="0" y="77076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876300" y="5600733"/>
            <a:ext cx="495300" cy="495300"/>
            <a:chOff x="0" y="0"/>
            <a:chExt cx="6355080" cy="635508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5080" cy="6355080"/>
            </a:xfrm>
            <a:custGeom>
              <a:avLst/>
              <a:gdLst/>
              <a:ahLst/>
              <a:cxnLst/>
              <a:rect r="r" b="b" t="t" l="l"/>
              <a:pathLst>
                <a:path h="6355080" w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6850632" y="6169972"/>
            <a:ext cx="1589367" cy="1687552"/>
          </a:xfrm>
          <a:custGeom>
            <a:avLst/>
            <a:gdLst/>
            <a:ahLst/>
            <a:cxnLst/>
            <a:rect r="r" b="b" t="t" l="l"/>
            <a:pathLst>
              <a:path h="1687552" w="1589367">
                <a:moveTo>
                  <a:pt x="0" y="0"/>
                </a:moveTo>
                <a:lnTo>
                  <a:pt x="1589367" y="0"/>
                </a:lnTo>
                <a:lnTo>
                  <a:pt x="1589367" y="1687552"/>
                </a:lnTo>
                <a:lnTo>
                  <a:pt x="0" y="16875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6658268" y="1593207"/>
            <a:ext cx="2485732" cy="2092957"/>
            <a:chOff x="0" y="0"/>
            <a:chExt cx="798359" cy="67220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798359" cy="672209"/>
            </a:xfrm>
            <a:custGeom>
              <a:avLst/>
              <a:gdLst/>
              <a:ahLst/>
              <a:cxnLst/>
              <a:rect r="r" b="b" t="t" l="l"/>
              <a:pathLst>
                <a:path h="672209" w="798359">
                  <a:moveTo>
                    <a:pt x="0" y="0"/>
                  </a:moveTo>
                  <a:lnTo>
                    <a:pt x="798359" y="0"/>
                  </a:lnTo>
                  <a:lnTo>
                    <a:pt x="798359" y="672209"/>
                  </a:lnTo>
                  <a:lnTo>
                    <a:pt x="0" y="67220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9946371" y="6096033"/>
            <a:ext cx="7312929" cy="2760830"/>
            <a:chOff x="0" y="0"/>
            <a:chExt cx="9750572" cy="3681107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0" y="3020283"/>
              <a:ext cx="8223602" cy="6608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919"/>
                </a:lnSpc>
              </a:pP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0" y="-66675"/>
              <a:ext cx="9750572" cy="146621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7590"/>
                </a:lnSpc>
              </a:pPr>
              <a:r>
                <a:rPr lang="en-US" sz="6900">
                  <a:solidFill>
                    <a:srgbClr val="F6F6F6"/>
                  </a:solidFill>
                  <a:latin typeface="Kievit Offc 1"/>
                </a:rPr>
                <a:t>Collaboration</a:t>
              </a: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6344524" y="1984853"/>
            <a:ext cx="2950090" cy="843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69"/>
              </a:lnSpc>
            </a:pPr>
            <a:r>
              <a:rPr lang="en-US" sz="2842">
                <a:solidFill>
                  <a:srgbClr val="D73F09"/>
                </a:solidFill>
                <a:latin typeface="Stratum2"/>
              </a:rPr>
              <a:t>REPRESENTATION</a:t>
            </a:r>
          </a:p>
          <a:p>
            <a:pPr algn="ctr">
              <a:lnSpc>
                <a:spcPts val="3069"/>
              </a:lnSpc>
            </a:pPr>
            <a:r>
              <a:rPr lang="en-US" sz="2842">
                <a:solidFill>
                  <a:srgbClr val="D73F09"/>
                </a:solidFill>
                <a:latin typeface="Stratum2"/>
              </a:rPr>
              <a:t>MATTERS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3B5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05290" y="3287160"/>
            <a:ext cx="7751810" cy="6999840"/>
          </a:xfrm>
          <a:custGeom>
            <a:avLst/>
            <a:gdLst/>
            <a:ahLst/>
            <a:cxnLst/>
            <a:rect r="r" b="b" t="t" l="l"/>
            <a:pathLst>
              <a:path h="6999840" w="7751810">
                <a:moveTo>
                  <a:pt x="0" y="0"/>
                </a:moveTo>
                <a:lnTo>
                  <a:pt x="7751810" y="0"/>
                </a:lnTo>
                <a:lnTo>
                  <a:pt x="7751810" y="6999840"/>
                </a:lnTo>
                <a:lnTo>
                  <a:pt x="0" y="6999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14489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876300" y="5600733"/>
            <a:ext cx="495300" cy="495300"/>
            <a:chOff x="0" y="0"/>
            <a:chExt cx="6355080" cy="635508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5080" cy="6355080"/>
            </a:xfrm>
            <a:custGeom>
              <a:avLst/>
              <a:gdLst/>
              <a:ahLst/>
              <a:cxnLst/>
              <a:rect r="r" b="b" t="t" l="l"/>
              <a:pathLst>
                <a:path h="6355080" w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876300" y="2689000"/>
            <a:ext cx="4884086" cy="6318767"/>
          </a:xfrm>
          <a:custGeom>
            <a:avLst/>
            <a:gdLst/>
            <a:ahLst/>
            <a:cxnLst/>
            <a:rect r="r" b="b" t="t" l="l"/>
            <a:pathLst>
              <a:path h="6318767" w="4884086">
                <a:moveTo>
                  <a:pt x="0" y="0"/>
                </a:moveTo>
                <a:lnTo>
                  <a:pt x="4884086" y="0"/>
                </a:lnTo>
                <a:lnTo>
                  <a:pt x="4884086" y="6318767"/>
                </a:lnTo>
                <a:lnTo>
                  <a:pt x="0" y="63187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876300" y="1028700"/>
            <a:ext cx="14425198" cy="2760830"/>
            <a:chOff x="0" y="0"/>
            <a:chExt cx="19233597" cy="3681107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0" y="3020283"/>
              <a:ext cx="16221555" cy="6608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919"/>
                </a:lnSpc>
              </a:pP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-66675"/>
              <a:ext cx="19233597" cy="146621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7590"/>
                </a:lnSpc>
              </a:pPr>
              <a:r>
                <a:rPr lang="en-US" sz="6900">
                  <a:solidFill>
                    <a:srgbClr val="F6F6F6"/>
                  </a:solidFill>
                  <a:latin typeface="Kievit Offc 1"/>
                </a:rPr>
                <a:t>Our Recent Collaboration: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6995557" y="2584225"/>
            <a:ext cx="10540841" cy="593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49"/>
              </a:lnSpc>
            </a:pPr>
            <a:r>
              <a:rPr lang="en-US" sz="3249">
                <a:solidFill>
                  <a:srgbClr val="F6F6F6"/>
                </a:solidFill>
                <a:latin typeface="Telegraf Bold"/>
              </a:rPr>
              <a:t>Fry bread posts shared to Facebook and Instagram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088899" y="4431063"/>
            <a:ext cx="4010819" cy="22345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F6F6F6"/>
                </a:solidFill>
                <a:latin typeface="Telegraf Bold"/>
              </a:rPr>
              <a:t>Instagram (5 posts)</a:t>
            </a:r>
          </a:p>
          <a:p>
            <a:pPr algn="ctr">
              <a:lnSpc>
                <a:spcPts val="4409"/>
              </a:lnSpc>
            </a:pPr>
          </a:p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F6F6F6"/>
                </a:solidFill>
                <a:latin typeface="Telegraf Bold"/>
              </a:rPr>
              <a:t>Total Reach:  1096</a:t>
            </a:r>
          </a:p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F6F6F6"/>
                </a:solidFill>
                <a:latin typeface="Telegraf Bold"/>
              </a:rPr>
              <a:t>Total Likes: 63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3666232" y="4431063"/>
            <a:ext cx="3870166" cy="22345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F6F6F6"/>
                </a:solidFill>
                <a:latin typeface="Telegraf Bold"/>
              </a:rPr>
              <a:t>Facebook (6 posts)</a:t>
            </a:r>
          </a:p>
          <a:p>
            <a:pPr algn="ctr">
              <a:lnSpc>
                <a:spcPts val="4409"/>
              </a:lnSpc>
            </a:pPr>
          </a:p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F6F6F6"/>
                </a:solidFill>
                <a:latin typeface="Telegraf Bold"/>
              </a:rPr>
              <a:t>Total Reach: 5,214</a:t>
            </a:r>
          </a:p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F6F6F6"/>
                </a:solidFill>
                <a:latin typeface="Telegraf Bold"/>
              </a:rPr>
              <a:t>Total Likes: 172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6535455" y="8614709"/>
            <a:ext cx="495300" cy="495300"/>
            <a:chOff x="0" y="0"/>
            <a:chExt cx="6355080" cy="63550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5080" cy="6355080"/>
            </a:xfrm>
            <a:custGeom>
              <a:avLst/>
              <a:gdLst/>
              <a:ahLst/>
              <a:cxnLst/>
              <a:rect r="r" b="b" t="t" l="l"/>
              <a:pathLst>
                <a:path h="6355080" w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06A8E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1694643">
            <a:off x="16059100" y="1463678"/>
            <a:ext cx="3136394" cy="1568197"/>
          </a:xfrm>
          <a:custGeom>
            <a:avLst/>
            <a:gdLst/>
            <a:ahLst/>
            <a:cxnLst/>
            <a:rect r="r" b="b" t="t" l="l"/>
            <a:pathLst>
              <a:path h="1568197" w="3136394">
                <a:moveTo>
                  <a:pt x="0" y="0"/>
                </a:moveTo>
                <a:lnTo>
                  <a:pt x="3136394" y="0"/>
                </a:lnTo>
                <a:lnTo>
                  <a:pt x="3136394" y="1568196"/>
                </a:lnTo>
                <a:lnTo>
                  <a:pt x="0" y="15681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8100000">
            <a:off x="2020506" y="1514817"/>
            <a:ext cx="785485" cy="528135"/>
            <a:chOff x="0" y="0"/>
            <a:chExt cx="1930400" cy="129794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930400" cy="1297940"/>
            </a:xfrm>
            <a:custGeom>
              <a:avLst/>
              <a:gdLst/>
              <a:ahLst/>
              <a:cxnLst/>
              <a:rect r="r" b="b" t="t" l="l"/>
              <a:pathLst>
                <a:path h="1297940" w="193040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B8DDE1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1102570">
            <a:off x="794723" y="7075442"/>
            <a:ext cx="3237049" cy="3437022"/>
          </a:xfrm>
          <a:custGeom>
            <a:avLst/>
            <a:gdLst/>
            <a:ahLst/>
            <a:cxnLst/>
            <a:rect r="r" b="b" t="t" l="l"/>
            <a:pathLst>
              <a:path h="3437022" w="3237049">
                <a:moveTo>
                  <a:pt x="0" y="0"/>
                </a:moveTo>
                <a:lnTo>
                  <a:pt x="3237050" y="0"/>
                </a:lnTo>
                <a:lnTo>
                  <a:pt x="3237050" y="3437022"/>
                </a:lnTo>
                <a:lnTo>
                  <a:pt x="0" y="34370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35488" y="8467805"/>
            <a:ext cx="8803237" cy="1580989"/>
          </a:xfrm>
          <a:custGeom>
            <a:avLst/>
            <a:gdLst/>
            <a:ahLst/>
            <a:cxnLst/>
            <a:rect r="r" b="b" t="t" l="l"/>
            <a:pathLst>
              <a:path h="1580989" w="8803237">
                <a:moveTo>
                  <a:pt x="0" y="0"/>
                </a:moveTo>
                <a:lnTo>
                  <a:pt x="8803237" y="0"/>
                </a:lnTo>
                <a:lnTo>
                  <a:pt x="8803237" y="1580990"/>
                </a:lnTo>
                <a:lnTo>
                  <a:pt x="0" y="15809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198340" y="7312975"/>
            <a:ext cx="7832415" cy="1789369"/>
          </a:xfrm>
          <a:custGeom>
            <a:avLst/>
            <a:gdLst/>
            <a:ahLst/>
            <a:cxnLst/>
            <a:rect r="r" b="b" t="t" l="l"/>
            <a:pathLst>
              <a:path h="1789369" w="7832415">
                <a:moveTo>
                  <a:pt x="0" y="0"/>
                </a:moveTo>
                <a:lnTo>
                  <a:pt x="7832415" y="0"/>
                </a:lnTo>
                <a:lnTo>
                  <a:pt x="7832415" y="1789369"/>
                </a:lnTo>
                <a:lnTo>
                  <a:pt x="0" y="17893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609141" y="5710565"/>
            <a:ext cx="10173965" cy="1647015"/>
          </a:xfrm>
          <a:custGeom>
            <a:avLst/>
            <a:gdLst/>
            <a:ahLst/>
            <a:cxnLst/>
            <a:rect r="r" b="b" t="t" l="l"/>
            <a:pathLst>
              <a:path h="1647015" w="10173965">
                <a:moveTo>
                  <a:pt x="0" y="0"/>
                </a:moveTo>
                <a:lnTo>
                  <a:pt x="10173964" y="0"/>
                </a:lnTo>
                <a:lnTo>
                  <a:pt x="10173964" y="1647015"/>
                </a:lnTo>
                <a:lnTo>
                  <a:pt x="0" y="164701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6600880" y="4131281"/>
            <a:ext cx="10182225" cy="1579284"/>
          </a:xfrm>
          <a:custGeom>
            <a:avLst/>
            <a:gdLst/>
            <a:ahLst/>
            <a:cxnLst/>
            <a:rect r="r" b="b" t="t" l="l"/>
            <a:pathLst>
              <a:path h="1579284" w="10182225">
                <a:moveTo>
                  <a:pt x="0" y="0"/>
                </a:moveTo>
                <a:lnTo>
                  <a:pt x="10182225" y="0"/>
                </a:lnTo>
                <a:lnTo>
                  <a:pt x="10182225" y="1579284"/>
                </a:lnTo>
                <a:lnTo>
                  <a:pt x="0" y="15792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477297" y="2326336"/>
            <a:ext cx="6066550" cy="5757499"/>
          </a:xfrm>
          <a:custGeom>
            <a:avLst/>
            <a:gdLst/>
            <a:ahLst/>
            <a:cxnLst/>
            <a:rect r="r" b="b" t="t" l="l"/>
            <a:pathLst>
              <a:path h="5757499" w="6066550">
                <a:moveTo>
                  <a:pt x="0" y="0"/>
                </a:moveTo>
                <a:lnTo>
                  <a:pt x="6066550" y="0"/>
                </a:lnTo>
                <a:lnTo>
                  <a:pt x="6066550" y="5757499"/>
                </a:lnTo>
                <a:lnTo>
                  <a:pt x="0" y="575749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0522988" y="527169"/>
            <a:ext cx="6736312" cy="3475162"/>
          </a:xfrm>
          <a:custGeom>
            <a:avLst/>
            <a:gdLst/>
            <a:ahLst/>
            <a:cxnLst/>
            <a:rect r="r" b="b" t="t" l="l"/>
            <a:pathLst>
              <a:path h="3475162" w="6736312">
                <a:moveTo>
                  <a:pt x="0" y="0"/>
                </a:moveTo>
                <a:lnTo>
                  <a:pt x="6736312" y="0"/>
                </a:lnTo>
                <a:lnTo>
                  <a:pt x="6736312" y="3475163"/>
                </a:lnTo>
                <a:lnTo>
                  <a:pt x="0" y="347516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3682476" y="1655060"/>
            <a:ext cx="9974415" cy="725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130"/>
              </a:lnSpc>
            </a:pPr>
            <a:r>
              <a:rPr lang="en-US" sz="3946" spc="157">
                <a:solidFill>
                  <a:srgbClr val="D73F09"/>
                </a:solidFill>
                <a:latin typeface="Kievit Offc 1"/>
              </a:rPr>
              <a:t>RECIPES OR "HOW TO"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6535455" y="8614709"/>
            <a:ext cx="495300" cy="495300"/>
            <a:chOff x="0" y="0"/>
            <a:chExt cx="6355080" cy="63550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5080" cy="6355080"/>
            </a:xfrm>
            <a:custGeom>
              <a:avLst/>
              <a:gdLst/>
              <a:ahLst/>
              <a:cxnLst/>
              <a:rect r="r" b="b" t="t" l="l"/>
              <a:pathLst>
                <a:path h="6355080" w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06A8E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1694643">
            <a:off x="16059100" y="1463678"/>
            <a:ext cx="3136394" cy="1568197"/>
          </a:xfrm>
          <a:custGeom>
            <a:avLst/>
            <a:gdLst/>
            <a:ahLst/>
            <a:cxnLst/>
            <a:rect r="r" b="b" t="t" l="l"/>
            <a:pathLst>
              <a:path h="1568197" w="3136394">
                <a:moveTo>
                  <a:pt x="0" y="0"/>
                </a:moveTo>
                <a:lnTo>
                  <a:pt x="3136394" y="0"/>
                </a:lnTo>
                <a:lnTo>
                  <a:pt x="3136394" y="1568196"/>
                </a:lnTo>
                <a:lnTo>
                  <a:pt x="0" y="15681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8100000">
            <a:off x="2020506" y="1514817"/>
            <a:ext cx="785485" cy="528135"/>
            <a:chOff x="0" y="0"/>
            <a:chExt cx="1930400" cy="129794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930400" cy="1297940"/>
            </a:xfrm>
            <a:custGeom>
              <a:avLst/>
              <a:gdLst/>
              <a:ahLst/>
              <a:cxnLst/>
              <a:rect r="r" b="b" t="t" l="l"/>
              <a:pathLst>
                <a:path h="1297940" w="193040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B8DDE1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1102570">
            <a:off x="794723" y="7075442"/>
            <a:ext cx="3237049" cy="3437022"/>
          </a:xfrm>
          <a:custGeom>
            <a:avLst/>
            <a:gdLst/>
            <a:ahLst/>
            <a:cxnLst/>
            <a:rect r="r" b="b" t="t" l="l"/>
            <a:pathLst>
              <a:path h="3437022" w="3237049">
                <a:moveTo>
                  <a:pt x="0" y="0"/>
                </a:moveTo>
                <a:lnTo>
                  <a:pt x="3237050" y="0"/>
                </a:lnTo>
                <a:lnTo>
                  <a:pt x="3237050" y="3437022"/>
                </a:lnTo>
                <a:lnTo>
                  <a:pt x="0" y="34370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8" id="8">
            <a:hlinkClick action="ppaction://media"/>
          </p:cNvPr>
          <p:cNvPicPr>
            <a:picLocks noChangeAspect="true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6250781" y="0"/>
            <a:ext cx="5786438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6535455" y="8614709"/>
            <a:ext cx="495300" cy="495300"/>
            <a:chOff x="0" y="0"/>
            <a:chExt cx="6355080" cy="63550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5080" cy="6355080"/>
            </a:xfrm>
            <a:custGeom>
              <a:avLst/>
              <a:gdLst/>
              <a:ahLst/>
              <a:cxnLst/>
              <a:rect r="r" b="b" t="t" l="l"/>
              <a:pathLst>
                <a:path h="6355080" w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06A8E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1694643">
            <a:off x="16059100" y="1463678"/>
            <a:ext cx="3136394" cy="1568197"/>
          </a:xfrm>
          <a:custGeom>
            <a:avLst/>
            <a:gdLst/>
            <a:ahLst/>
            <a:cxnLst/>
            <a:rect r="r" b="b" t="t" l="l"/>
            <a:pathLst>
              <a:path h="1568197" w="3136394">
                <a:moveTo>
                  <a:pt x="0" y="0"/>
                </a:moveTo>
                <a:lnTo>
                  <a:pt x="3136394" y="0"/>
                </a:lnTo>
                <a:lnTo>
                  <a:pt x="3136394" y="1568196"/>
                </a:lnTo>
                <a:lnTo>
                  <a:pt x="0" y="15681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8100000">
            <a:off x="2020506" y="1514817"/>
            <a:ext cx="785485" cy="528135"/>
            <a:chOff x="0" y="0"/>
            <a:chExt cx="1930400" cy="129794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930400" cy="1297940"/>
            </a:xfrm>
            <a:custGeom>
              <a:avLst/>
              <a:gdLst/>
              <a:ahLst/>
              <a:cxnLst/>
              <a:rect r="r" b="b" t="t" l="l"/>
              <a:pathLst>
                <a:path h="1297940" w="193040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B8DDE1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1102570">
            <a:off x="794723" y="7075442"/>
            <a:ext cx="3237049" cy="3437022"/>
          </a:xfrm>
          <a:custGeom>
            <a:avLst/>
            <a:gdLst/>
            <a:ahLst/>
            <a:cxnLst/>
            <a:rect r="r" b="b" t="t" l="l"/>
            <a:pathLst>
              <a:path h="3437022" w="3237049">
                <a:moveTo>
                  <a:pt x="0" y="0"/>
                </a:moveTo>
                <a:lnTo>
                  <a:pt x="3237050" y="0"/>
                </a:lnTo>
                <a:lnTo>
                  <a:pt x="3237050" y="3437022"/>
                </a:lnTo>
                <a:lnTo>
                  <a:pt x="0" y="34370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413248" y="6512890"/>
            <a:ext cx="5164221" cy="3485850"/>
          </a:xfrm>
          <a:custGeom>
            <a:avLst/>
            <a:gdLst/>
            <a:ahLst/>
            <a:cxnLst/>
            <a:rect r="r" b="b" t="t" l="l"/>
            <a:pathLst>
              <a:path h="3485850" w="5164221">
                <a:moveTo>
                  <a:pt x="0" y="0"/>
                </a:moveTo>
                <a:lnTo>
                  <a:pt x="5164222" y="0"/>
                </a:lnTo>
                <a:lnTo>
                  <a:pt x="5164222" y="3485850"/>
                </a:lnTo>
                <a:lnTo>
                  <a:pt x="0" y="34858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429640" y="6203007"/>
            <a:ext cx="5565421" cy="3795733"/>
          </a:xfrm>
          <a:custGeom>
            <a:avLst/>
            <a:gdLst/>
            <a:ahLst/>
            <a:cxnLst/>
            <a:rect r="r" b="b" t="t" l="l"/>
            <a:pathLst>
              <a:path h="3795733" w="5565421">
                <a:moveTo>
                  <a:pt x="0" y="0"/>
                </a:moveTo>
                <a:lnTo>
                  <a:pt x="5565421" y="0"/>
                </a:lnTo>
                <a:lnTo>
                  <a:pt x="5565421" y="3795733"/>
                </a:lnTo>
                <a:lnTo>
                  <a:pt x="0" y="37957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520767" y="3486935"/>
            <a:ext cx="4948588" cy="3217659"/>
          </a:xfrm>
          <a:custGeom>
            <a:avLst/>
            <a:gdLst/>
            <a:ahLst/>
            <a:cxnLst/>
            <a:rect r="r" b="b" t="t" l="l"/>
            <a:pathLst>
              <a:path h="3217659" w="4948588">
                <a:moveTo>
                  <a:pt x="0" y="0"/>
                </a:moveTo>
                <a:lnTo>
                  <a:pt x="4948588" y="0"/>
                </a:lnTo>
                <a:lnTo>
                  <a:pt x="4948588" y="3217659"/>
                </a:lnTo>
                <a:lnTo>
                  <a:pt x="0" y="321765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195069" y="2971985"/>
            <a:ext cx="5744055" cy="3933335"/>
          </a:xfrm>
          <a:custGeom>
            <a:avLst/>
            <a:gdLst/>
            <a:ahLst/>
            <a:cxnLst/>
            <a:rect r="r" b="b" t="t" l="l"/>
            <a:pathLst>
              <a:path h="3933335" w="5744055">
                <a:moveTo>
                  <a:pt x="0" y="0"/>
                </a:moveTo>
                <a:lnTo>
                  <a:pt x="5744055" y="0"/>
                </a:lnTo>
                <a:lnTo>
                  <a:pt x="5744055" y="3933335"/>
                </a:lnTo>
                <a:lnTo>
                  <a:pt x="0" y="393333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335488" y="2971985"/>
            <a:ext cx="4816174" cy="3540905"/>
          </a:xfrm>
          <a:custGeom>
            <a:avLst/>
            <a:gdLst/>
            <a:ahLst/>
            <a:cxnLst/>
            <a:rect r="r" b="b" t="t" l="l"/>
            <a:pathLst>
              <a:path h="3540905" w="4816174">
                <a:moveTo>
                  <a:pt x="0" y="0"/>
                </a:moveTo>
                <a:lnTo>
                  <a:pt x="4816174" y="0"/>
                </a:lnTo>
                <a:lnTo>
                  <a:pt x="4816174" y="3540905"/>
                </a:lnTo>
                <a:lnTo>
                  <a:pt x="0" y="354090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3138559" y="691092"/>
            <a:ext cx="11878125" cy="2028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130"/>
              </a:lnSpc>
            </a:pPr>
            <a:r>
              <a:rPr lang="en-US" sz="3946" spc="157">
                <a:solidFill>
                  <a:srgbClr val="D73F09"/>
                </a:solidFill>
                <a:latin typeface="Kievit Offc 1"/>
              </a:rPr>
              <a:t>PROMOTING A LOCAL EVENT OR SHARING HIGHLIGHTS FROM RECENT EVENT WHERE FOOD HERO MATERIALS WERE USED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73F0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5400000">
            <a:off x="7343209" y="3784883"/>
            <a:ext cx="8125376" cy="8851477"/>
          </a:xfrm>
          <a:custGeom>
            <a:avLst/>
            <a:gdLst/>
            <a:ahLst/>
            <a:cxnLst/>
            <a:rect r="r" b="b" t="t" l="l"/>
            <a:pathLst>
              <a:path h="8851477" w="8125376">
                <a:moveTo>
                  <a:pt x="0" y="8851476"/>
                </a:moveTo>
                <a:lnTo>
                  <a:pt x="8125376" y="8851476"/>
                </a:lnTo>
                <a:lnTo>
                  <a:pt x="8125376" y="0"/>
                </a:lnTo>
                <a:lnTo>
                  <a:pt x="0" y="0"/>
                </a:lnTo>
                <a:lnTo>
                  <a:pt x="0" y="8851476"/>
                </a:lnTo>
                <a:close/>
              </a:path>
            </a:pathLst>
          </a:custGeom>
          <a:blipFill>
            <a:blip r:embed="rId3">
              <a:alphaModFix amt="4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135" r="-5513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844103" y="1087985"/>
            <a:ext cx="6783771" cy="8111030"/>
          </a:xfrm>
          <a:custGeom>
            <a:avLst/>
            <a:gdLst/>
            <a:ahLst/>
            <a:cxnLst/>
            <a:rect r="r" b="b" t="t" l="l"/>
            <a:pathLst>
              <a:path h="8111030" w="6783771">
                <a:moveTo>
                  <a:pt x="0" y="0"/>
                </a:moveTo>
                <a:lnTo>
                  <a:pt x="6783771" y="0"/>
                </a:lnTo>
                <a:lnTo>
                  <a:pt x="6783771" y="8111030"/>
                </a:lnTo>
                <a:lnTo>
                  <a:pt x="0" y="81110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030328">
            <a:off x="-697259" y="702220"/>
            <a:ext cx="2688878" cy="2854986"/>
          </a:xfrm>
          <a:custGeom>
            <a:avLst/>
            <a:gdLst/>
            <a:ahLst/>
            <a:cxnLst/>
            <a:rect r="r" b="b" t="t" l="l"/>
            <a:pathLst>
              <a:path h="2854986" w="2688878">
                <a:moveTo>
                  <a:pt x="0" y="0"/>
                </a:moveTo>
                <a:lnTo>
                  <a:pt x="2688878" y="0"/>
                </a:lnTo>
                <a:lnTo>
                  <a:pt x="2688878" y="2854986"/>
                </a:lnTo>
                <a:lnTo>
                  <a:pt x="0" y="28549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2303587">
            <a:off x="14924924" y="5650373"/>
            <a:ext cx="1343134" cy="671567"/>
          </a:xfrm>
          <a:custGeom>
            <a:avLst/>
            <a:gdLst/>
            <a:ahLst/>
            <a:cxnLst/>
            <a:rect r="r" b="b" t="t" l="l"/>
            <a:pathLst>
              <a:path h="671567" w="1343134">
                <a:moveTo>
                  <a:pt x="0" y="0"/>
                </a:moveTo>
                <a:lnTo>
                  <a:pt x="1343133" y="0"/>
                </a:lnTo>
                <a:lnTo>
                  <a:pt x="1343133" y="671567"/>
                </a:lnTo>
                <a:lnTo>
                  <a:pt x="0" y="67156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14627874" y="1882063"/>
            <a:ext cx="495300" cy="495300"/>
            <a:chOff x="0" y="0"/>
            <a:chExt cx="6355080" cy="635508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5080" cy="6355080"/>
            </a:xfrm>
            <a:custGeom>
              <a:avLst/>
              <a:gdLst/>
              <a:ahLst/>
              <a:cxnLst/>
              <a:rect r="r" b="b" t="t" l="l"/>
              <a:pathLst>
                <a:path h="6355080" w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8" id="8"/>
          <p:cNvGrpSpPr/>
          <p:nvPr/>
        </p:nvGrpSpPr>
        <p:grpSpPr>
          <a:xfrm rot="1454278">
            <a:off x="1978077" y="8557046"/>
            <a:ext cx="342860" cy="230528"/>
            <a:chOff x="0" y="0"/>
            <a:chExt cx="1930400" cy="129794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930400" cy="1297940"/>
            </a:xfrm>
            <a:custGeom>
              <a:avLst/>
              <a:gdLst/>
              <a:ahLst/>
              <a:cxnLst/>
              <a:rect r="r" b="b" t="t" l="l"/>
              <a:pathLst>
                <a:path h="1297940" w="193040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0050F5"/>
            </a:solid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1528042" y="3059682"/>
            <a:ext cx="8604279" cy="54371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098"/>
              </a:lnSpc>
            </a:pPr>
            <a:r>
              <a:rPr lang="en-US" sz="10976">
                <a:solidFill>
                  <a:srgbClr val="F6F6F6"/>
                </a:solidFill>
                <a:latin typeface="Kievit Offc 1"/>
              </a:rPr>
              <a:t>More voices represented in our social media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528042" y="1972223"/>
            <a:ext cx="5452117" cy="10112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398"/>
              </a:lnSpc>
            </a:pPr>
            <a:r>
              <a:rPr lang="en-US" sz="6955">
                <a:solidFill>
                  <a:srgbClr val="F6F6F6"/>
                </a:solidFill>
                <a:latin typeface="Kievit Offc 1"/>
              </a:rPr>
              <a:t>Goal: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6535455" y="8614709"/>
            <a:ext cx="495300" cy="495300"/>
            <a:chOff x="0" y="0"/>
            <a:chExt cx="6355080" cy="63550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5080" cy="6355080"/>
            </a:xfrm>
            <a:custGeom>
              <a:avLst/>
              <a:gdLst/>
              <a:ahLst/>
              <a:cxnLst/>
              <a:rect r="r" b="b" t="t" l="l"/>
              <a:pathLst>
                <a:path h="6355080" w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06A8E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1694643">
            <a:off x="16059100" y="1463678"/>
            <a:ext cx="3136394" cy="1568197"/>
          </a:xfrm>
          <a:custGeom>
            <a:avLst/>
            <a:gdLst/>
            <a:ahLst/>
            <a:cxnLst/>
            <a:rect r="r" b="b" t="t" l="l"/>
            <a:pathLst>
              <a:path h="1568197" w="3136394">
                <a:moveTo>
                  <a:pt x="0" y="0"/>
                </a:moveTo>
                <a:lnTo>
                  <a:pt x="3136394" y="0"/>
                </a:lnTo>
                <a:lnTo>
                  <a:pt x="3136394" y="1568196"/>
                </a:lnTo>
                <a:lnTo>
                  <a:pt x="0" y="15681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8100000">
            <a:off x="2020506" y="1514817"/>
            <a:ext cx="785485" cy="528135"/>
            <a:chOff x="0" y="0"/>
            <a:chExt cx="1930400" cy="129794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930400" cy="1297940"/>
            </a:xfrm>
            <a:custGeom>
              <a:avLst/>
              <a:gdLst/>
              <a:ahLst/>
              <a:cxnLst/>
              <a:rect r="r" b="b" t="t" l="l"/>
              <a:pathLst>
                <a:path h="1297940" w="193040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B8DDE1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1102570">
            <a:off x="794723" y="7075442"/>
            <a:ext cx="3237049" cy="3437022"/>
          </a:xfrm>
          <a:custGeom>
            <a:avLst/>
            <a:gdLst/>
            <a:ahLst/>
            <a:cxnLst/>
            <a:rect r="r" b="b" t="t" l="l"/>
            <a:pathLst>
              <a:path h="3437022" w="3237049">
                <a:moveTo>
                  <a:pt x="0" y="0"/>
                </a:moveTo>
                <a:lnTo>
                  <a:pt x="3237050" y="0"/>
                </a:lnTo>
                <a:lnTo>
                  <a:pt x="3237050" y="3437022"/>
                </a:lnTo>
                <a:lnTo>
                  <a:pt x="0" y="34370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643827" y="2921120"/>
            <a:ext cx="9359591" cy="5393920"/>
          </a:xfrm>
          <a:custGeom>
            <a:avLst/>
            <a:gdLst/>
            <a:ahLst/>
            <a:cxnLst/>
            <a:rect r="r" b="b" t="t" l="l"/>
            <a:pathLst>
              <a:path h="5393920" w="9359591">
                <a:moveTo>
                  <a:pt x="0" y="0"/>
                </a:moveTo>
                <a:lnTo>
                  <a:pt x="9359591" y="0"/>
                </a:lnTo>
                <a:lnTo>
                  <a:pt x="9359591" y="5393920"/>
                </a:lnTo>
                <a:lnTo>
                  <a:pt x="0" y="53939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139590" y="6652827"/>
            <a:ext cx="4111654" cy="2996629"/>
          </a:xfrm>
          <a:custGeom>
            <a:avLst/>
            <a:gdLst/>
            <a:ahLst/>
            <a:cxnLst/>
            <a:rect r="r" b="b" t="t" l="l"/>
            <a:pathLst>
              <a:path h="2996629" w="4111654">
                <a:moveTo>
                  <a:pt x="0" y="0"/>
                </a:moveTo>
                <a:lnTo>
                  <a:pt x="4111654" y="0"/>
                </a:lnTo>
                <a:lnTo>
                  <a:pt x="4111654" y="2996629"/>
                </a:lnTo>
                <a:lnTo>
                  <a:pt x="0" y="29966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0944891" y="481989"/>
            <a:ext cx="4929861" cy="3522660"/>
          </a:xfrm>
          <a:custGeom>
            <a:avLst/>
            <a:gdLst/>
            <a:ahLst/>
            <a:cxnLst/>
            <a:rect r="r" b="b" t="t" l="l"/>
            <a:pathLst>
              <a:path h="3522660" w="4929861">
                <a:moveTo>
                  <a:pt x="0" y="0"/>
                </a:moveTo>
                <a:lnTo>
                  <a:pt x="4929861" y="0"/>
                </a:lnTo>
                <a:lnTo>
                  <a:pt x="4929861" y="3522660"/>
                </a:lnTo>
                <a:lnTo>
                  <a:pt x="0" y="352266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3682476" y="1655060"/>
            <a:ext cx="9974415" cy="725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130"/>
              </a:lnSpc>
            </a:pPr>
            <a:r>
              <a:rPr lang="en-US" sz="3946" spc="157">
                <a:solidFill>
                  <a:srgbClr val="D73F09"/>
                </a:solidFill>
                <a:latin typeface="Kievit Offc 1"/>
              </a:rPr>
              <a:t>HOLIDAYS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6535455" y="8614709"/>
            <a:ext cx="495300" cy="495300"/>
            <a:chOff x="0" y="0"/>
            <a:chExt cx="6355080" cy="63550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5080" cy="6355080"/>
            </a:xfrm>
            <a:custGeom>
              <a:avLst/>
              <a:gdLst/>
              <a:ahLst/>
              <a:cxnLst/>
              <a:rect r="r" b="b" t="t" l="l"/>
              <a:pathLst>
                <a:path h="6355080" w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06A8E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1694643">
            <a:off x="16059100" y="1463678"/>
            <a:ext cx="3136394" cy="1568197"/>
          </a:xfrm>
          <a:custGeom>
            <a:avLst/>
            <a:gdLst/>
            <a:ahLst/>
            <a:cxnLst/>
            <a:rect r="r" b="b" t="t" l="l"/>
            <a:pathLst>
              <a:path h="1568197" w="3136394">
                <a:moveTo>
                  <a:pt x="0" y="0"/>
                </a:moveTo>
                <a:lnTo>
                  <a:pt x="3136394" y="0"/>
                </a:lnTo>
                <a:lnTo>
                  <a:pt x="3136394" y="1568196"/>
                </a:lnTo>
                <a:lnTo>
                  <a:pt x="0" y="15681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8100000">
            <a:off x="2020506" y="1514817"/>
            <a:ext cx="785485" cy="528135"/>
            <a:chOff x="0" y="0"/>
            <a:chExt cx="1930400" cy="129794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930400" cy="1297940"/>
            </a:xfrm>
            <a:custGeom>
              <a:avLst/>
              <a:gdLst/>
              <a:ahLst/>
              <a:cxnLst/>
              <a:rect r="r" b="b" t="t" l="l"/>
              <a:pathLst>
                <a:path h="1297940" w="193040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B8DDE1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1102570">
            <a:off x="794723" y="7075442"/>
            <a:ext cx="3237049" cy="3437022"/>
          </a:xfrm>
          <a:custGeom>
            <a:avLst/>
            <a:gdLst/>
            <a:ahLst/>
            <a:cxnLst/>
            <a:rect r="r" b="b" t="t" l="l"/>
            <a:pathLst>
              <a:path h="3437022" w="3237049">
                <a:moveTo>
                  <a:pt x="0" y="0"/>
                </a:moveTo>
                <a:lnTo>
                  <a:pt x="3237050" y="0"/>
                </a:lnTo>
                <a:lnTo>
                  <a:pt x="3237050" y="3437022"/>
                </a:lnTo>
                <a:lnTo>
                  <a:pt x="0" y="34370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491008" y="2979715"/>
            <a:ext cx="9389324" cy="4203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852046" indent="-426023" lvl="1">
              <a:lnSpc>
                <a:spcPts val="5130"/>
              </a:lnSpc>
              <a:buFont typeface="Arial"/>
              <a:buChar char="•"/>
            </a:pPr>
            <a:r>
              <a:rPr lang="en-US" sz="3946" spc="157">
                <a:solidFill>
                  <a:srgbClr val="D73F09"/>
                </a:solidFill>
                <a:latin typeface="Kievit Offc 1"/>
              </a:rPr>
              <a:t>VIDEO SERIES ON YOUTUBE</a:t>
            </a:r>
          </a:p>
          <a:p>
            <a:pPr marL="852046" indent="-426023" lvl="1">
              <a:lnSpc>
                <a:spcPts val="5130"/>
              </a:lnSpc>
              <a:buFont typeface="Arial"/>
              <a:buChar char="•"/>
            </a:pPr>
            <a:r>
              <a:rPr lang="en-US" sz="3946" spc="157">
                <a:solidFill>
                  <a:srgbClr val="D73F09"/>
                </a:solidFill>
                <a:latin typeface="Kievit Offc 1"/>
              </a:rPr>
              <a:t>SHORT DEMONSTRATION VIDEOS ON ALL CHANNELS</a:t>
            </a:r>
          </a:p>
          <a:p>
            <a:pPr marL="852046" indent="-426023" lvl="1">
              <a:lnSpc>
                <a:spcPts val="5130"/>
              </a:lnSpc>
              <a:buFont typeface="Arial"/>
              <a:buChar char="•"/>
            </a:pPr>
            <a:r>
              <a:rPr lang="en-US" sz="3946" spc="157">
                <a:solidFill>
                  <a:srgbClr val="D73F09"/>
                </a:solidFill>
                <a:latin typeface="Kievit Offc 1"/>
              </a:rPr>
              <a:t>LIVE CONVERSATION ON FB AND INSTA LIVE</a:t>
            </a:r>
          </a:p>
          <a:p>
            <a:pPr marL="852046" indent="-426023" lvl="1">
              <a:lnSpc>
                <a:spcPts val="5130"/>
              </a:lnSpc>
              <a:buFont typeface="Arial"/>
              <a:buChar char="•"/>
            </a:pPr>
            <a:r>
              <a:rPr lang="en-US" sz="3946" spc="157">
                <a:solidFill>
                  <a:srgbClr val="D73F09"/>
                </a:solidFill>
                <a:latin typeface="Kievit Offc 1"/>
              </a:rPr>
              <a:t>ONE WEEK OF THEMED CONTENT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327084" y="1907301"/>
            <a:ext cx="10547668" cy="9916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95"/>
              </a:lnSpc>
            </a:pPr>
            <a:r>
              <a:rPr lang="en-US" sz="2919" spc="116">
                <a:solidFill>
                  <a:srgbClr val="003B5C"/>
                </a:solidFill>
                <a:latin typeface="Kievit Offc 2"/>
              </a:rPr>
              <a:t>for one day or one week, one person is the voice of the channel</a:t>
            </a:r>
          </a:p>
          <a:p>
            <a:pPr algn="ctr">
              <a:lnSpc>
                <a:spcPts val="3795"/>
              </a:lnSpc>
              <a:spcBef>
                <a:spcPct val="0"/>
              </a:spcBef>
            </a:pPr>
            <a:r>
              <a:rPr lang="en-US" sz="2919" spc="116">
                <a:solidFill>
                  <a:srgbClr val="003B5C"/>
                </a:solidFill>
                <a:latin typeface="Kievit Offc 2"/>
              </a:rPr>
              <a:t>self create the content, multiple posts in a short time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449338" y="7253131"/>
            <a:ext cx="9389324" cy="13691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852046" indent="-426023" lvl="1">
              <a:lnSpc>
                <a:spcPts val="5130"/>
              </a:lnSpc>
              <a:buFont typeface="Arial"/>
              <a:buChar char="•"/>
            </a:pPr>
            <a:r>
              <a:rPr lang="en-US" sz="3946" spc="157">
                <a:solidFill>
                  <a:srgbClr val="D73F09"/>
                </a:solidFill>
                <a:latin typeface="Kievit Offc 1"/>
              </a:rPr>
              <a:t>USE EXISTING CONTENT AND BUILD NEW SOCIAL MEDIA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491008" y="996520"/>
            <a:ext cx="9389324" cy="7823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852046" indent="-426023" lvl="1">
              <a:lnSpc>
                <a:spcPts val="5130"/>
              </a:lnSpc>
              <a:buFont typeface="Arial"/>
              <a:buChar char="•"/>
            </a:pPr>
            <a:r>
              <a:rPr lang="en-US" sz="3946" spc="157">
                <a:solidFill>
                  <a:srgbClr val="D73F09"/>
                </a:solidFill>
                <a:latin typeface="Kievit Offc 1"/>
              </a:rPr>
              <a:t>WHAT'S A TAKEOVER?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6535455" y="8614709"/>
            <a:ext cx="495300" cy="495300"/>
            <a:chOff x="0" y="0"/>
            <a:chExt cx="6355080" cy="63550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5080" cy="6355080"/>
            </a:xfrm>
            <a:custGeom>
              <a:avLst/>
              <a:gdLst/>
              <a:ahLst/>
              <a:cxnLst/>
              <a:rect r="r" b="b" t="t" l="l"/>
              <a:pathLst>
                <a:path h="6355080" w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06A8E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1694643">
            <a:off x="16059100" y="1463678"/>
            <a:ext cx="3136394" cy="1568197"/>
          </a:xfrm>
          <a:custGeom>
            <a:avLst/>
            <a:gdLst/>
            <a:ahLst/>
            <a:cxnLst/>
            <a:rect r="r" b="b" t="t" l="l"/>
            <a:pathLst>
              <a:path h="1568197" w="3136394">
                <a:moveTo>
                  <a:pt x="0" y="0"/>
                </a:moveTo>
                <a:lnTo>
                  <a:pt x="3136394" y="0"/>
                </a:lnTo>
                <a:lnTo>
                  <a:pt x="3136394" y="1568196"/>
                </a:lnTo>
                <a:lnTo>
                  <a:pt x="0" y="15681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8100000">
            <a:off x="2020506" y="1514817"/>
            <a:ext cx="785485" cy="528135"/>
            <a:chOff x="0" y="0"/>
            <a:chExt cx="1930400" cy="129794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930400" cy="1297940"/>
            </a:xfrm>
            <a:custGeom>
              <a:avLst/>
              <a:gdLst/>
              <a:ahLst/>
              <a:cxnLst/>
              <a:rect r="r" b="b" t="t" l="l"/>
              <a:pathLst>
                <a:path h="1297940" w="193040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B8DDE1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1102570">
            <a:off x="-211055" y="7143848"/>
            <a:ext cx="3237049" cy="3437022"/>
          </a:xfrm>
          <a:custGeom>
            <a:avLst/>
            <a:gdLst/>
            <a:ahLst/>
            <a:cxnLst/>
            <a:rect r="r" b="b" t="t" l="l"/>
            <a:pathLst>
              <a:path h="3437022" w="3237049">
                <a:moveTo>
                  <a:pt x="0" y="0"/>
                </a:moveTo>
                <a:lnTo>
                  <a:pt x="3237050" y="0"/>
                </a:lnTo>
                <a:lnTo>
                  <a:pt x="3237050" y="3437021"/>
                </a:lnTo>
                <a:lnTo>
                  <a:pt x="0" y="34370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3682476" y="2679255"/>
            <a:ext cx="7874126" cy="13691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130"/>
              </a:lnSpc>
            </a:pPr>
            <a:r>
              <a:rPr lang="en-US" sz="3946" spc="157">
                <a:solidFill>
                  <a:srgbClr val="003B5C"/>
                </a:solidFill>
                <a:latin typeface="Kievit Offc 1"/>
              </a:rPr>
              <a:t>YOU (COLLABORATORS) CREATE THE CONTENT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485230" y="4603168"/>
            <a:ext cx="7874126" cy="2908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852046" indent="-426023" lvl="1">
              <a:lnSpc>
                <a:spcPts val="5130"/>
              </a:lnSpc>
              <a:buFont typeface="Arial"/>
              <a:buChar char="•"/>
            </a:pPr>
            <a:r>
              <a:rPr lang="en-US" sz="3946" spc="157">
                <a:solidFill>
                  <a:srgbClr val="003B5C"/>
                </a:solidFill>
                <a:latin typeface="Kievit Offc 1"/>
              </a:rPr>
              <a:t>DETERMINE TOPIC</a:t>
            </a:r>
          </a:p>
          <a:p>
            <a:pPr marL="852046" indent="-426023" lvl="1">
              <a:lnSpc>
                <a:spcPts val="5130"/>
              </a:lnSpc>
              <a:buFont typeface="Arial"/>
              <a:buChar char="•"/>
            </a:pPr>
            <a:r>
              <a:rPr lang="en-US" sz="3946" spc="157">
                <a:solidFill>
                  <a:srgbClr val="003B5C"/>
                </a:solidFill>
                <a:latin typeface="Kievit Offc 1"/>
              </a:rPr>
              <a:t>CAPTION CONTENT/TEXT </a:t>
            </a:r>
          </a:p>
          <a:p>
            <a:pPr marL="852046" indent="-426023" lvl="1">
              <a:lnSpc>
                <a:spcPts val="5130"/>
              </a:lnSpc>
              <a:buFont typeface="Arial"/>
              <a:buChar char="•"/>
            </a:pPr>
            <a:r>
              <a:rPr lang="en-US" sz="3946" spc="157">
                <a:solidFill>
                  <a:srgbClr val="003B5C"/>
                </a:solidFill>
                <a:latin typeface="Kievit Offc 1"/>
              </a:rPr>
              <a:t>PHOTOS</a:t>
            </a:r>
          </a:p>
          <a:p>
            <a:pPr marL="852046" indent="-426023" lvl="1">
              <a:lnSpc>
                <a:spcPts val="5130"/>
              </a:lnSpc>
              <a:buFont typeface="Arial"/>
              <a:buChar char="•"/>
            </a:pPr>
            <a:r>
              <a:rPr lang="en-US" sz="3946" spc="157">
                <a:solidFill>
                  <a:srgbClr val="003B5C"/>
                </a:solidFill>
                <a:latin typeface="Kievit Offc 1"/>
              </a:rPr>
              <a:t>RAW VIDEO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854601" y="5474861"/>
            <a:ext cx="7183107" cy="5055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04"/>
              </a:lnSpc>
              <a:spcBef>
                <a:spcPct val="0"/>
              </a:spcBef>
            </a:pPr>
            <a:r>
              <a:rPr lang="en-US" sz="2772" spc="110">
                <a:solidFill>
                  <a:srgbClr val="003B5C"/>
                </a:solidFill>
                <a:latin typeface="Kievit Offc 2"/>
              </a:rPr>
              <a:t>(RANGES FROM 24 WORDS TO 119 WORDS)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6535455" y="8614709"/>
            <a:ext cx="495300" cy="495300"/>
            <a:chOff x="0" y="0"/>
            <a:chExt cx="6355080" cy="63550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5080" cy="6355080"/>
            </a:xfrm>
            <a:custGeom>
              <a:avLst/>
              <a:gdLst/>
              <a:ahLst/>
              <a:cxnLst/>
              <a:rect r="r" b="b" t="t" l="l"/>
              <a:pathLst>
                <a:path h="6355080" w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06A8E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1694643">
            <a:off x="16059100" y="1463678"/>
            <a:ext cx="3136394" cy="1568197"/>
          </a:xfrm>
          <a:custGeom>
            <a:avLst/>
            <a:gdLst/>
            <a:ahLst/>
            <a:cxnLst/>
            <a:rect r="r" b="b" t="t" l="l"/>
            <a:pathLst>
              <a:path h="1568197" w="3136394">
                <a:moveTo>
                  <a:pt x="0" y="0"/>
                </a:moveTo>
                <a:lnTo>
                  <a:pt x="3136394" y="0"/>
                </a:lnTo>
                <a:lnTo>
                  <a:pt x="3136394" y="1568196"/>
                </a:lnTo>
                <a:lnTo>
                  <a:pt x="0" y="15681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8100000">
            <a:off x="2020506" y="1514817"/>
            <a:ext cx="785485" cy="528135"/>
            <a:chOff x="0" y="0"/>
            <a:chExt cx="1930400" cy="129794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930400" cy="1297940"/>
            </a:xfrm>
            <a:custGeom>
              <a:avLst/>
              <a:gdLst/>
              <a:ahLst/>
              <a:cxnLst/>
              <a:rect r="r" b="b" t="t" l="l"/>
              <a:pathLst>
                <a:path h="1297940" w="193040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B8DDE1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1102570">
            <a:off x="794723" y="7075442"/>
            <a:ext cx="3237049" cy="3437022"/>
          </a:xfrm>
          <a:custGeom>
            <a:avLst/>
            <a:gdLst/>
            <a:ahLst/>
            <a:cxnLst/>
            <a:rect r="r" b="b" t="t" l="l"/>
            <a:pathLst>
              <a:path h="3437022" w="3237049">
                <a:moveTo>
                  <a:pt x="0" y="0"/>
                </a:moveTo>
                <a:lnTo>
                  <a:pt x="3237050" y="0"/>
                </a:lnTo>
                <a:lnTo>
                  <a:pt x="3237050" y="3437022"/>
                </a:lnTo>
                <a:lnTo>
                  <a:pt x="0" y="34370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3682476" y="1899828"/>
            <a:ext cx="10667714" cy="13768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130"/>
              </a:lnSpc>
            </a:pPr>
            <a:r>
              <a:rPr lang="en-US" sz="3946" spc="157">
                <a:solidFill>
                  <a:srgbClr val="D73F09"/>
                </a:solidFill>
                <a:latin typeface="Kievit Offc 1"/>
              </a:rPr>
              <a:t>SOCIAL MEDIA TEAM</a:t>
            </a:r>
          </a:p>
          <a:p>
            <a:pPr>
              <a:lnSpc>
                <a:spcPts val="5130"/>
              </a:lnSpc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4960867" y="3793883"/>
            <a:ext cx="9389324" cy="4264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852046" indent="-426023" lvl="1">
              <a:lnSpc>
                <a:spcPts val="5130"/>
              </a:lnSpc>
              <a:buFont typeface="Arial"/>
              <a:buChar char="•"/>
            </a:pPr>
            <a:r>
              <a:rPr lang="en-US" sz="3946" spc="157">
                <a:solidFill>
                  <a:srgbClr val="D73F09"/>
                </a:solidFill>
                <a:latin typeface="Kievit Offc 1"/>
              </a:rPr>
              <a:t>BUILDS THE POST</a:t>
            </a:r>
          </a:p>
          <a:p>
            <a:pPr marL="852046" indent="-426023" lvl="1">
              <a:lnSpc>
                <a:spcPts val="5130"/>
              </a:lnSpc>
              <a:buFont typeface="Arial"/>
              <a:buChar char="•"/>
            </a:pPr>
            <a:r>
              <a:rPr lang="en-US" sz="3946" spc="157">
                <a:solidFill>
                  <a:srgbClr val="D73F09"/>
                </a:solidFill>
                <a:latin typeface="Kievit Offc 1"/>
              </a:rPr>
              <a:t>EDIT THE VIDEO</a:t>
            </a:r>
          </a:p>
          <a:p>
            <a:pPr marL="852046" indent="-426023" lvl="1">
              <a:lnSpc>
                <a:spcPts val="5130"/>
              </a:lnSpc>
              <a:buFont typeface="Arial"/>
              <a:buChar char="•"/>
            </a:pPr>
            <a:r>
              <a:rPr lang="en-US" sz="3946" spc="157">
                <a:solidFill>
                  <a:srgbClr val="D73F09"/>
                </a:solidFill>
                <a:latin typeface="Kievit Offc 1"/>
              </a:rPr>
              <a:t>CREATE ADDITIONAL ARTWORK</a:t>
            </a:r>
          </a:p>
          <a:p>
            <a:pPr>
              <a:lnSpc>
                <a:spcPts val="5130"/>
              </a:lnSpc>
            </a:pPr>
          </a:p>
          <a:p>
            <a:pPr marL="852046" indent="-426023" lvl="1">
              <a:lnSpc>
                <a:spcPts val="5130"/>
              </a:lnSpc>
              <a:buFont typeface="Arial"/>
              <a:buChar char="•"/>
            </a:pPr>
            <a:r>
              <a:rPr lang="en-US" sz="3946" spc="157">
                <a:solidFill>
                  <a:srgbClr val="D73F09"/>
                </a:solidFill>
                <a:latin typeface="Kievit Offc 1"/>
              </a:rPr>
              <a:t>BRAND IT AS NECESSARY</a:t>
            </a:r>
          </a:p>
          <a:p>
            <a:pPr marL="852046" indent="-426023" lvl="1">
              <a:lnSpc>
                <a:spcPts val="5130"/>
              </a:lnSpc>
              <a:buFont typeface="Arial"/>
              <a:buChar char="•"/>
            </a:pPr>
            <a:r>
              <a:rPr lang="en-US" sz="3946" spc="157">
                <a:solidFill>
                  <a:srgbClr val="D73F09"/>
                </a:solidFill>
                <a:latin typeface="Kievit Offc 1"/>
              </a:rPr>
              <a:t>SCHEDULE AND UPLOAD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097554" y="6134548"/>
            <a:ext cx="6426448" cy="5182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95"/>
              </a:lnSpc>
              <a:spcBef>
                <a:spcPct val="0"/>
              </a:spcBef>
            </a:pPr>
            <a:r>
              <a:rPr lang="en-US" sz="2919" spc="116">
                <a:solidFill>
                  <a:srgbClr val="003B5C"/>
                </a:solidFill>
                <a:latin typeface="Kievit Offc 2"/>
              </a:rPr>
              <a:t>COLLABORATOR REVIEWS THE FINAL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6535455" y="8614709"/>
            <a:ext cx="495300" cy="495300"/>
            <a:chOff x="0" y="0"/>
            <a:chExt cx="6355080" cy="63550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5080" cy="6355080"/>
            </a:xfrm>
            <a:custGeom>
              <a:avLst/>
              <a:gdLst/>
              <a:ahLst/>
              <a:cxnLst/>
              <a:rect r="r" b="b" t="t" l="l"/>
              <a:pathLst>
                <a:path h="6355080" w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06A8E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1694643">
            <a:off x="16059100" y="1463678"/>
            <a:ext cx="3136394" cy="1568197"/>
          </a:xfrm>
          <a:custGeom>
            <a:avLst/>
            <a:gdLst/>
            <a:ahLst/>
            <a:cxnLst/>
            <a:rect r="r" b="b" t="t" l="l"/>
            <a:pathLst>
              <a:path h="1568197" w="3136394">
                <a:moveTo>
                  <a:pt x="0" y="0"/>
                </a:moveTo>
                <a:lnTo>
                  <a:pt x="3136394" y="0"/>
                </a:lnTo>
                <a:lnTo>
                  <a:pt x="3136394" y="1568196"/>
                </a:lnTo>
                <a:lnTo>
                  <a:pt x="0" y="15681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8100000">
            <a:off x="2020506" y="1514817"/>
            <a:ext cx="785485" cy="528135"/>
            <a:chOff x="0" y="0"/>
            <a:chExt cx="1930400" cy="129794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930400" cy="1297940"/>
            </a:xfrm>
            <a:custGeom>
              <a:avLst/>
              <a:gdLst/>
              <a:ahLst/>
              <a:cxnLst/>
              <a:rect r="r" b="b" t="t" l="l"/>
              <a:pathLst>
                <a:path h="1297940" w="193040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B8DDE1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1102570">
            <a:off x="794723" y="7075442"/>
            <a:ext cx="3237049" cy="3437022"/>
          </a:xfrm>
          <a:custGeom>
            <a:avLst/>
            <a:gdLst/>
            <a:ahLst/>
            <a:cxnLst/>
            <a:rect r="r" b="b" t="t" l="l"/>
            <a:pathLst>
              <a:path h="3437022" w="3237049">
                <a:moveTo>
                  <a:pt x="0" y="0"/>
                </a:moveTo>
                <a:lnTo>
                  <a:pt x="3237050" y="0"/>
                </a:lnTo>
                <a:lnTo>
                  <a:pt x="3237050" y="3437022"/>
                </a:lnTo>
                <a:lnTo>
                  <a:pt x="0" y="34370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6802656" y="3742680"/>
            <a:ext cx="9389324" cy="4325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852046" indent="-426023" lvl="1">
              <a:lnSpc>
                <a:spcPts val="5130"/>
              </a:lnSpc>
              <a:buFont typeface="Arial"/>
              <a:buChar char="•"/>
            </a:pPr>
            <a:r>
              <a:rPr lang="en-US" sz="3946" spc="157">
                <a:solidFill>
                  <a:srgbClr val="D73F09"/>
                </a:solidFill>
                <a:latin typeface="Kievit Offc 1"/>
              </a:rPr>
              <a:t>Inclusive</a:t>
            </a:r>
          </a:p>
          <a:p>
            <a:pPr marL="852046" indent="-426023" lvl="1">
              <a:lnSpc>
                <a:spcPts val="5130"/>
              </a:lnSpc>
              <a:buFont typeface="Arial"/>
              <a:buChar char="•"/>
            </a:pPr>
            <a:r>
              <a:rPr lang="en-US" sz="3946" spc="157">
                <a:solidFill>
                  <a:srgbClr val="D73F09"/>
                </a:solidFill>
                <a:latin typeface="Kievit Offc 1"/>
              </a:rPr>
              <a:t>Listen</a:t>
            </a:r>
          </a:p>
          <a:p>
            <a:pPr marL="852046" indent="-426023" lvl="1">
              <a:lnSpc>
                <a:spcPts val="5130"/>
              </a:lnSpc>
              <a:buFont typeface="Arial"/>
              <a:buChar char="•"/>
            </a:pPr>
            <a:r>
              <a:rPr lang="en-US" sz="3946" spc="157">
                <a:solidFill>
                  <a:srgbClr val="D73F09"/>
                </a:solidFill>
                <a:latin typeface="Kievit Offc 1"/>
              </a:rPr>
              <a:t>Real</a:t>
            </a:r>
          </a:p>
          <a:p>
            <a:pPr marL="852046" indent="-426023" lvl="1">
              <a:lnSpc>
                <a:spcPts val="5130"/>
              </a:lnSpc>
              <a:buFont typeface="Arial"/>
              <a:buChar char="•"/>
            </a:pPr>
            <a:r>
              <a:rPr lang="en-US" sz="3946" spc="157">
                <a:solidFill>
                  <a:srgbClr val="D73F09"/>
                </a:solidFill>
                <a:latin typeface="Kievit Offc 1"/>
              </a:rPr>
              <a:t>Helpful</a:t>
            </a:r>
          </a:p>
          <a:p>
            <a:pPr marL="852046" indent="-426023" lvl="1">
              <a:lnSpc>
                <a:spcPts val="5130"/>
              </a:lnSpc>
              <a:buFont typeface="Arial"/>
              <a:buChar char="•"/>
            </a:pPr>
            <a:r>
              <a:rPr lang="en-US" sz="3946" spc="157">
                <a:solidFill>
                  <a:srgbClr val="D73F09"/>
                </a:solidFill>
                <a:latin typeface="Kievit Offc 1"/>
              </a:rPr>
              <a:t>Creative</a:t>
            </a:r>
          </a:p>
          <a:p>
            <a:pPr marL="852046" indent="-426023" lvl="1">
              <a:lnSpc>
                <a:spcPts val="5130"/>
              </a:lnSpc>
              <a:buFont typeface="Arial"/>
              <a:buChar char="•"/>
            </a:pPr>
            <a:r>
              <a:rPr lang="en-US" sz="3946" spc="157">
                <a:solidFill>
                  <a:srgbClr val="D73F09"/>
                </a:solidFill>
                <a:latin typeface="Kievit Offc 1"/>
              </a:rPr>
              <a:t>Fun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701871" y="2531889"/>
            <a:ext cx="11490108" cy="721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130"/>
              </a:lnSpc>
            </a:pPr>
            <a:r>
              <a:rPr lang="en-US" sz="3946" spc="157">
                <a:solidFill>
                  <a:srgbClr val="003B5C"/>
                </a:solidFill>
                <a:latin typeface="Kievit Offc 1 Bold"/>
              </a:rPr>
              <a:t>OUR COMMITMENTS TO COLLABORATORS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73F0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8443667" y="1485170"/>
            <a:ext cx="8871302" cy="7765149"/>
          </a:xfrm>
          <a:custGeom>
            <a:avLst/>
            <a:gdLst/>
            <a:ahLst/>
            <a:cxnLst/>
            <a:rect r="r" b="b" t="t" l="l"/>
            <a:pathLst>
              <a:path h="7765149" w="8871302">
                <a:moveTo>
                  <a:pt x="8871302" y="0"/>
                </a:moveTo>
                <a:lnTo>
                  <a:pt x="0" y="0"/>
                </a:lnTo>
                <a:lnTo>
                  <a:pt x="0" y="7765150"/>
                </a:lnTo>
                <a:lnTo>
                  <a:pt x="8871302" y="7765150"/>
                </a:lnTo>
                <a:lnTo>
                  <a:pt x="8871302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-241" b="-1452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694643">
            <a:off x="16038644" y="7825141"/>
            <a:ext cx="1343134" cy="671567"/>
          </a:xfrm>
          <a:custGeom>
            <a:avLst/>
            <a:gdLst/>
            <a:ahLst/>
            <a:cxnLst/>
            <a:rect r="r" b="b" t="t" l="l"/>
            <a:pathLst>
              <a:path h="671567" w="1343134">
                <a:moveTo>
                  <a:pt x="0" y="0"/>
                </a:moveTo>
                <a:lnTo>
                  <a:pt x="1343134" y="0"/>
                </a:lnTo>
                <a:lnTo>
                  <a:pt x="1343134" y="671566"/>
                </a:lnTo>
                <a:lnTo>
                  <a:pt x="0" y="6715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10451451" y="282040"/>
            <a:ext cx="2427867" cy="1987327"/>
          </a:xfrm>
          <a:prstGeom prst="rect">
            <a:avLst/>
          </a:prstGeom>
        </p:spPr>
      </p:pic>
      <p:sp>
        <p:nvSpPr>
          <p:cNvPr name="Freeform 5" id="5"/>
          <p:cNvSpPr/>
          <p:nvPr/>
        </p:nvSpPr>
        <p:spPr>
          <a:xfrm flipH="false" flipV="false" rot="0">
            <a:off x="8953824" y="1508529"/>
            <a:ext cx="8308722" cy="7749771"/>
          </a:xfrm>
          <a:custGeom>
            <a:avLst/>
            <a:gdLst/>
            <a:ahLst/>
            <a:cxnLst/>
            <a:rect r="r" b="b" t="t" l="l"/>
            <a:pathLst>
              <a:path h="7749771" w="8308722">
                <a:moveTo>
                  <a:pt x="0" y="0"/>
                </a:moveTo>
                <a:lnTo>
                  <a:pt x="8308722" y="0"/>
                </a:lnTo>
                <a:lnTo>
                  <a:pt x="8308722" y="7749771"/>
                </a:lnTo>
                <a:lnTo>
                  <a:pt x="0" y="77497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28700" y="1104900"/>
            <a:ext cx="8604279" cy="15948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098"/>
              </a:lnSpc>
            </a:pPr>
            <a:r>
              <a:rPr lang="en-US" sz="10976">
                <a:solidFill>
                  <a:srgbClr val="F6F6F6"/>
                </a:solidFill>
                <a:latin typeface="Kievit Offc 1"/>
              </a:rPr>
              <a:t>thank you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4003061"/>
            <a:ext cx="8882309" cy="23094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303"/>
              </a:lnSpc>
            </a:pPr>
            <a:r>
              <a:rPr lang="en-US" sz="4677">
                <a:solidFill>
                  <a:srgbClr val="F6F6F6"/>
                </a:solidFill>
                <a:latin typeface="Kievit Offc 1"/>
              </a:rPr>
              <a:t>Questions?</a:t>
            </a:r>
          </a:p>
          <a:p>
            <a:pPr>
              <a:lnSpc>
                <a:spcPts val="4303"/>
              </a:lnSpc>
            </a:pPr>
          </a:p>
          <a:p>
            <a:pPr>
              <a:lnSpc>
                <a:spcPts val="4303"/>
              </a:lnSpc>
            </a:pPr>
            <a:r>
              <a:rPr lang="en-US" sz="4677">
                <a:solidFill>
                  <a:srgbClr val="F6F6F6"/>
                </a:solidFill>
                <a:latin typeface="Kievit Offc 1"/>
              </a:rPr>
              <a:t>Email us at: foodherosocial@oregonstate.edu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6535455" y="8614709"/>
            <a:ext cx="495300" cy="495300"/>
            <a:chOff x="0" y="0"/>
            <a:chExt cx="6355080" cy="63550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5080" cy="6355080"/>
            </a:xfrm>
            <a:custGeom>
              <a:avLst/>
              <a:gdLst/>
              <a:ahLst/>
              <a:cxnLst/>
              <a:rect r="r" b="b" t="t" l="l"/>
              <a:pathLst>
                <a:path h="6355080" w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06A8E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1694643">
            <a:off x="16059100" y="1463678"/>
            <a:ext cx="3136394" cy="1568197"/>
          </a:xfrm>
          <a:custGeom>
            <a:avLst/>
            <a:gdLst/>
            <a:ahLst/>
            <a:cxnLst/>
            <a:rect r="r" b="b" t="t" l="l"/>
            <a:pathLst>
              <a:path h="1568197" w="3136394">
                <a:moveTo>
                  <a:pt x="0" y="0"/>
                </a:moveTo>
                <a:lnTo>
                  <a:pt x="3136394" y="0"/>
                </a:lnTo>
                <a:lnTo>
                  <a:pt x="3136394" y="1568196"/>
                </a:lnTo>
                <a:lnTo>
                  <a:pt x="0" y="15681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8100000">
            <a:off x="2020506" y="1514817"/>
            <a:ext cx="785485" cy="528135"/>
            <a:chOff x="0" y="0"/>
            <a:chExt cx="1930400" cy="129794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930400" cy="1297940"/>
            </a:xfrm>
            <a:custGeom>
              <a:avLst/>
              <a:gdLst/>
              <a:ahLst/>
              <a:cxnLst/>
              <a:rect r="r" b="b" t="t" l="l"/>
              <a:pathLst>
                <a:path h="1297940" w="193040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B8DDE1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1102570">
            <a:off x="794723" y="7075442"/>
            <a:ext cx="3237049" cy="3437022"/>
          </a:xfrm>
          <a:custGeom>
            <a:avLst/>
            <a:gdLst/>
            <a:ahLst/>
            <a:cxnLst/>
            <a:rect r="r" b="b" t="t" l="l"/>
            <a:pathLst>
              <a:path h="3437022" w="3237049">
                <a:moveTo>
                  <a:pt x="0" y="0"/>
                </a:moveTo>
                <a:lnTo>
                  <a:pt x="3237050" y="0"/>
                </a:lnTo>
                <a:lnTo>
                  <a:pt x="3237050" y="3437022"/>
                </a:lnTo>
                <a:lnTo>
                  <a:pt x="0" y="34370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3682476" y="1655060"/>
            <a:ext cx="9974415" cy="725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130"/>
              </a:lnSpc>
            </a:pPr>
            <a:r>
              <a:rPr lang="en-US" sz="3946" spc="157">
                <a:solidFill>
                  <a:srgbClr val="D73F09"/>
                </a:solidFill>
                <a:latin typeface="Kievit Offc 1"/>
              </a:rPr>
              <a:t>FOOD HERO SOCIAL MEDIA CHANNELS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691684" y="4294092"/>
            <a:ext cx="13461894" cy="26651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95243" indent="-397621" lvl="1">
              <a:lnSpc>
                <a:spcPts val="5156"/>
              </a:lnSpc>
              <a:buFont typeface="Arial"/>
              <a:buChar char="•"/>
            </a:pPr>
            <a:r>
              <a:rPr lang="en-US" sz="3683" spc="73">
                <a:solidFill>
                  <a:srgbClr val="D73F09"/>
                </a:solidFill>
                <a:latin typeface="Kievit Offc 2"/>
              </a:rPr>
              <a:t>Facebook: English</a:t>
            </a:r>
          </a:p>
          <a:p>
            <a:pPr marL="795243" indent="-397621" lvl="1">
              <a:lnSpc>
                <a:spcPts val="5156"/>
              </a:lnSpc>
              <a:buFont typeface="Arial"/>
              <a:buChar char="•"/>
            </a:pPr>
            <a:r>
              <a:rPr lang="en-US" sz="3683" spc="73">
                <a:solidFill>
                  <a:srgbClr val="D73F09"/>
                </a:solidFill>
                <a:latin typeface="Kievit Offc 2"/>
              </a:rPr>
              <a:t>Facebook: Spanish</a:t>
            </a:r>
          </a:p>
          <a:p>
            <a:pPr marL="795243" indent="-397621" lvl="1">
              <a:lnSpc>
                <a:spcPts val="5156"/>
              </a:lnSpc>
              <a:buFont typeface="Arial"/>
              <a:buChar char="•"/>
            </a:pPr>
            <a:r>
              <a:rPr lang="en-US" sz="3683" spc="73">
                <a:solidFill>
                  <a:srgbClr val="D73F09"/>
                </a:solidFill>
                <a:latin typeface="Kievit Offc 2"/>
              </a:rPr>
              <a:t>Instagram</a:t>
            </a:r>
          </a:p>
          <a:p>
            <a:pPr marL="795244" indent="-397622" lvl="1">
              <a:lnSpc>
                <a:spcPts val="5156"/>
              </a:lnSpc>
              <a:buFont typeface="Arial"/>
              <a:buChar char="•"/>
            </a:pPr>
            <a:r>
              <a:rPr lang="en-US" sz="3683" spc="73">
                <a:solidFill>
                  <a:srgbClr val="D73F09"/>
                </a:solidFill>
                <a:latin typeface="Kievit Offc 2"/>
              </a:rPr>
              <a:t>Monthly Newsletters (English and Spanish)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691684" y="3556810"/>
            <a:ext cx="9974415" cy="725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130"/>
              </a:lnSpc>
            </a:pPr>
            <a:r>
              <a:rPr lang="en-US" sz="3946" spc="157">
                <a:solidFill>
                  <a:srgbClr val="D73F09"/>
                </a:solidFill>
                <a:latin typeface="Kievit Offc 1"/>
              </a:rPr>
              <a:t>PRIORITY Q1 2023: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6535455" y="8614709"/>
            <a:ext cx="495300" cy="495300"/>
            <a:chOff x="0" y="0"/>
            <a:chExt cx="6355080" cy="63550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5080" cy="6355080"/>
            </a:xfrm>
            <a:custGeom>
              <a:avLst/>
              <a:gdLst/>
              <a:ahLst/>
              <a:cxnLst/>
              <a:rect r="r" b="b" t="t" l="l"/>
              <a:pathLst>
                <a:path h="6355080" w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06A8E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1694643">
            <a:off x="16059100" y="1463678"/>
            <a:ext cx="3136394" cy="1568197"/>
          </a:xfrm>
          <a:custGeom>
            <a:avLst/>
            <a:gdLst/>
            <a:ahLst/>
            <a:cxnLst/>
            <a:rect r="r" b="b" t="t" l="l"/>
            <a:pathLst>
              <a:path h="1568197" w="3136394">
                <a:moveTo>
                  <a:pt x="0" y="0"/>
                </a:moveTo>
                <a:lnTo>
                  <a:pt x="3136394" y="0"/>
                </a:lnTo>
                <a:lnTo>
                  <a:pt x="3136394" y="1568196"/>
                </a:lnTo>
                <a:lnTo>
                  <a:pt x="0" y="15681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8100000">
            <a:off x="2020506" y="1514817"/>
            <a:ext cx="785485" cy="528135"/>
            <a:chOff x="0" y="0"/>
            <a:chExt cx="1930400" cy="129794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930400" cy="1297940"/>
            </a:xfrm>
            <a:custGeom>
              <a:avLst/>
              <a:gdLst/>
              <a:ahLst/>
              <a:cxnLst/>
              <a:rect r="r" b="b" t="t" l="l"/>
              <a:pathLst>
                <a:path h="1297940" w="193040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B8DDE1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1102570">
            <a:off x="794723" y="7075442"/>
            <a:ext cx="3237049" cy="3437022"/>
          </a:xfrm>
          <a:custGeom>
            <a:avLst/>
            <a:gdLst/>
            <a:ahLst/>
            <a:cxnLst/>
            <a:rect r="r" b="b" t="t" l="l"/>
            <a:pathLst>
              <a:path h="3437022" w="3237049">
                <a:moveTo>
                  <a:pt x="0" y="0"/>
                </a:moveTo>
                <a:lnTo>
                  <a:pt x="3237050" y="0"/>
                </a:lnTo>
                <a:lnTo>
                  <a:pt x="3237050" y="3437022"/>
                </a:lnTo>
                <a:lnTo>
                  <a:pt x="0" y="34370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8700" y="4173406"/>
            <a:ext cx="8115300" cy="4893209"/>
          </a:xfrm>
          <a:custGeom>
            <a:avLst/>
            <a:gdLst/>
            <a:ahLst/>
            <a:cxnLst/>
            <a:rect r="r" b="b" t="t" l="l"/>
            <a:pathLst>
              <a:path h="4893209" w="8115300">
                <a:moveTo>
                  <a:pt x="0" y="0"/>
                </a:moveTo>
                <a:lnTo>
                  <a:pt x="8115300" y="0"/>
                </a:lnTo>
                <a:lnTo>
                  <a:pt x="8115300" y="4893209"/>
                </a:lnTo>
                <a:lnTo>
                  <a:pt x="0" y="48932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912142" y="4243990"/>
            <a:ext cx="7347158" cy="4370718"/>
          </a:xfrm>
          <a:custGeom>
            <a:avLst/>
            <a:gdLst/>
            <a:ahLst/>
            <a:cxnLst/>
            <a:rect r="r" b="b" t="t" l="l"/>
            <a:pathLst>
              <a:path h="4370718" w="7347158">
                <a:moveTo>
                  <a:pt x="0" y="0"/>
                </a:moveTo>
                <a:lnTo>
                  <a:pt x="7347158" y="0"/>
                </a:lnTo>
                <a:lnTo>
                  <a:pt x="7347158" y="4370719"/>
                </a:lnTo>
                <a:lnTo>
                  <a:pt x="0" y="437071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3682476" y="1655060"/>
            <a:ext cx="9974415" cy="725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130"/>
              </a:lnSpc>
            </a:pPr>
            <a:r>
              <a:rPr lang="en-US" sz="3946" spc="157">
                <a:solidFill>
                  <a:srgbClr val="D73F09"/>
                </a:solidFill>
                <a:latin typeface="Kievit Offc 1"/>
              </a:rPr>
              <a:t>FOOD HERO SOCIAL MEDIA CHANNELS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710975" y="3158199"/>
            <a:ext cx="4433025" cy="7104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156"/>
              </a:lnSpc>
            </a:pPr>
            <a:r>
              <a:rPr lang="en-US" sz="3683" spc="73">
                <a:solidFill>
                  <a:srgbClr val="D73F09"/>
                </a:solidFill>
                <a:latin typeface="Kievit Offc 2"/>
              </a:rPr>
              <a:t>Facebook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710975" y="2420917"/>
            <a:ext cx="9974415" cy="725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130"/>
              </a:lnSpc>
            </a:pPr>
            <a:r>
              <a:rPr lang="en-US" sz="3946" spc="157">
                <a:solidFill>
                  <a:srgbClr val="D73F09"/>
                </a:solidFill>
                <a:latin typeface="Kievit Offc 1"/>
              </a:rPr>
              <a:t>PRIORITY Q1 2023: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6535455" y="8614709"/>
            <a:ext cx="495300" cy="495300"/>
            <a:chOff x="0" y="0"/>
            <a:chExt cx="6355080" cy="63550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5080" cy="6355080"/>
            </a:xfrm>
            <a:custGeom>
              <a:avLst/>
              <a:gdLst/>
              <a:ahLst/>
              <a:cxnLst/>
              <a:rect r="r" b="b" t="t" l="l"/>
              <a:pathLst>
                <a:path h="6355080" w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06A8E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1694643">
            <a:off x="16059100" y="1463678"/>
            <a:ext cx="3136394" cy="1568197"/>
          </a:xfrm>
          <a:custGeom>
            <a:avLst/>
            <a:gdLst/>
            <a:ahLst/>
            <a:cxnLst/>
            <a:rect r="r" b="b" t="t" l="l"/>
            <a:pathLst>
              <a:path h="1568197" w="3136394">
                <a:moveTo>
                  <a:pt x="0" y="0"/>
                </a:moveTo>
                <a:lnTo>
                  <a:pt x="3136394" y="0"/>
                </a:lnTo>
                <a:lnTo>
                  <a:pt x="3136394" y="1568196"/>
                </a:lnTo>
                <a:lnTo>
                  <a:pt x="0" y="15681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8100000">
            <a:off x="2020506" y="1514817"/>
            <a:ext cx="785485" cy="528135"/>
            <a:chOff x="0" y="0"/>
            <a:chExt cx="1930400" cy="129794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930400" cy="1297940"/>
            </a:xfrm>
            <a:custGeom>
              <a:avLst/>
              <a:gdLst/>
              <a:ahLst/>
              <a:cxnLst/>
              <a:rect r="r" b="b" t="t" l="l"/>
              <a:pathLst>
                <a:path h="1297940" w="193040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B8DDE1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1102570">
            <a:off x="794723" y="7075442"/>
            <a:ext cx="3237049" cy="3437022"/>
          </a:xfrm>
          <a:custGeom>
            <a:avLst/>
            <a:gdLst/>
            <a:ahLst/>
            <a:cxnLst/>
            <a:rect r="r" b="b" t="t" l="l"/>
            <a:pathLst>
              <a:path h="3437022" w="3237049">
                <a:moveTo>
                  <a:pt x="0" y="0"/>
                </a:moveTo>
                <a:lnTo>
                  <a:pt x="3237050" y="0"/>
                </a:lnTo>
                <a:lnTo>
                  <a:pt x="3237050" y="3437022"/>
                </a:lnTo>
                <a:lnTo>
                  <a:pt x="0" y="34370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139405" y="482794"/>
            <a:ext cx="7870438" cy="9321413"/>
          </a:xfrm>
          <a:custGeom>
            <a:avLst/>
            <a:gdLst/>
            <a:ahLst/>
            <a:cxnLst/>
            <a:rect r="r" b="b" t="t" l="l"/>
            <a:pathLst>
              <a:path h="9321413" w="7870438">
                <a:moveTo>
                  <a:pt x="0" y="0"/>
                </a:moveTo>
                <a:lnTo>
                  <a:pt x="7870438" y="0"/>
                </a:lnTo>
                <a:lnTo>
                  <a:pt x="7870438" y="9321412"/>
                </a:lnTo>
                <a:lnTo>
                  <a:pt x="0" y="93214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3658239" y="4695357"/>
            <a:ext cx="4433025" cy="7104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156"/>
              </a:lnSpc>
            </a:pPr>
            <a:r>
              <a:rPr lang="en-US" sz="3683" spc="73">
                <a:solidFill>
                  <a:srgbClr val="D73F09"/>
                </a:solidFill>
                <a:latin typeface="Kievit Offc 2"/>
              </a:rPr>
              <a:t>Instagram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6535455" y="8614709"/>
            <a:ext cx="495300" cy="495300"/>
            <a:chOff x="0" y="0"/>
            <a:chExt cx="6355080" cy="63550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5080" cy="6355080"/>
            </a:xfrm>
            <a:custGeom>
              <a:avLst/>
              <a:gdLst/>
              <a:ahLst/>
              <a:cxnLst/>
              <a:rect r="r" b="b" t="t" l="l"/>
              <a:pathLst>
                <a:path h="6355080" w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06A8E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1694643">
            <a:off x="16059100" y="1463678"/>
            <a:ext cx="3136394" cy="1568197"/>
          </a:xfrm>
          <a:custGeom>
            <a:avLst/>
            <a:gdLst/>
            <a:ahLst/>
            <a:cxnLst/>
            <a:rect r="r" b="b" t="t" l="l"/>
            <a:pathLst>
              <a:path h="1568197" w="3136394">
                <a:moveTo>
                  <a:pt x="0" y="0"/>
                </a:moveTo>
                <a:lnTo>
                  <a:pt x="3136394" y="0"/>
                </a:lnTo>
                <a:lnTo>
                  <a:pt x="3136394" y="1568196"/>
                </a:lnTo>
                <a:lnTo>
                  <a:pt x="0" y="15681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8100000">
            <a:off x="2020506" y="1514817"/>
            <a:ext cx="785485" cy="528135"/>
            <a:chOff x="0" y="0"/>
            <a:chExt cx="1930400" cy="129794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930400" cy="1297940"/>
            </a:xfrm>
            <a:custGeom>
              <a:avLst/>
              <a:gdLst/>
              <a:ahLst/>
              <a:cxnLst/>
              <a:rect r="r" b="b" t="t" l="l"/>
              <a:pathLst>
                <a:path h="1297940" w="193040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B8DDE1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1102570">
            <a:off x="794723" y="7075442"/>
            <a:ext cx="3237049" cy="3437022"/>
          </a:xfrm>
          <a:custGeom>
            <a:avLst/>
            <a:gdLst/>
            <a:ahLst/>
            <a:cxnLst/>
            <a:rect r="r" b="b" t="t" l="l"/>
            <a:pathLst>
              <a:path h="3437022" w="3237049">
                <a:moveTo>
                  <a:pt x="0" y="0"/>
                </a:moveTo>
                <a:lnTo>
                  <a:pt x="3237050" y="0"/>
                </a:lnTo>
                <a:lnTo>
                  <a:pt x="3237050" y="3437022"/>
                </a:lnTo>
                <a:lnTo>
                  <a:pt x="0" y="34370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697612" y="3479555"/>
            <a:ext cx="17332605" cy="5778745"/>
            <a:chOff x="0" y="0"/>
            <a:chExt cx="23110140" cy="770499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18036966" y="0"/>
              <a:ext cx="5073174" cy="7526594"/>
            </a:xfrm>
            <a:custGeom>
              <a:avLst/>
              <a:gdLst/>
              <a:ahLst/>
              <a:cxnLst/>
              <a:rect r="r" b="b" t="t" l="l"/>
              <a:pathLst>
                <a:path h="7526594" w="5073174">
                  <a:moveTo>
                    <a:pt x="0" y="0"/>
                  </a:moveTo>
                  <a:lnTo>
                    <a:pt x="5073174" y="0"/>
                  </a:lnTo>
                  <a:lnTo>
                    <a:pt x="5073174" y="7526594"/>
                  </a:lnTo>
                  <a:lnTo>
                    <a:pt x="0" y="75265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1909851" y="0"/>
              <a:ext cx="5823649" cy="7526594"/>
            </a:xfrm>
            <a:custGeom>
              <a:avLst/>
              <a:gdLst/>
              <a:ahLst/>
              <a:cxnLst/>
              <a:rect r="r" b="b" t="t" l="l"/>
              <a:pathLst>
                <a:path h="7526594" w="5823649">
                  <a:moveTo>
                    <a:pt x="0" y="0"/>
                  </a:moveTo>
                  <a:lnTo>
                    <a:pt x="5823649" y="0"/>
                  </a:lnTo>
                  <a:lnTo>
                    <a:pt x="5823649" y="7526594"/>
                  </a:lnTo>
                  <a:lnTo>
                    <a:pt x="0" y="75265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5937513" y="0"/>
              <a:ext cx="5972338" cy="7704993"/>
            </a:xfrm>
            <a:custGeom>
              <a:avLst/>
              <a:gdLst/>
              <a:ahLst/>
              <a:cxnLst/>
              <a:rect r="r" b="b" t="t" l="l"/>
              <a:pathLst>
                <a:path h="7704993" w="5972338">
                  <a:moveTo>
                    <a:pt x="0" y="0"/>
                  </a:moveTo>
                  <a:lnTo>
                    <a:pt x="5972338" y="0"/>
                  </a:lnTo>
                  <a:lnTo>
                    <a:pt x="5972338" y="7704993"/>
                  </a:lnTo>
                  <a:lnTo>
                    <a:pt x="0" y="7704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5637012" cy="7237196"/>
            </a:xfrm>
            <a:custGeom>
              <a:avLst/>
              <a:gdLst/>
              <a:ahLst/>
              <a:cxnLst/>
              <a:rect r="r" b="b" t="t" l="l"/>
              <a:pathLst>
                <a:path h="7237196" w="5637012">
                  <a:moveTo>
                    <a:pt x="0" y="0"/>
                  </a:moveTo>
                  <a:lnTo>
                    <a:pt x="5637012" y="0"/>
                  </a:lnTo>
                  <a:lnTo>
                    <a:pt x="5637012" y="7237196"/>
                  </a:lnTo>
                  <a:lnTo>
                    <a:pt x="0" y="7237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3682476" y="691092"/>
            <a:ext cx="9974415" cy="725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130"/>
              </a:lnSpc>
            </a:pPr>
            <a:r>
              <a:rPr lang="en-US" sz="3946" spc="157">
                <a:solidFill>
                  <a:srgbClr val="D73F09"/>
                </a:solidFill>
                <a:latin typeface="Kievit Offc 1"/>
              </a:rPr>
              <a:t>FOOD HERO SOCIAL MEDIA CHANNELS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710975" y="2194232"/>
            <a:ext cx="4433025" cy="7104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156"/>
              </a:lnSpc>
            </a:pPr>
            <a:r>
              <a:rPr lang="en-US" sz="3683" spc="73">
                <a:solidFill>
                  <a:srgbClr val="D73F09"/>
                </a:solidFill>
                <a:latin typeface="Kievit Offc 2"/>
              </a:rPr>
              <a:t>Newsletters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710975" y="1456949"/>
            <a:ext cx="9974415" cy="725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130"/>
              </a:lnSpc>
            </a:pPr>
            <a:r>
              <a:rPr lang="en-US" sz="3946" spc="157">
                <a:solidFill>
                  <a:srgbClr val="D73F09"/>
                </a:solidFill>
                <a:latin typeface="Kievit Offc 1"/>
              </a:rPr>
              <a:t>PRIORITY Q1 2023: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6535455" y="8614709"/>
            <a:ext cx="495300" cy="495300"/>
            <a:chOff x="0" y="0"/>
            <a:chExt cx="6355080" cy="63550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5080" cy="6355080"/>
            </a:xfrm>
            <a:custGeom>
              <a:avLst/>
              <a:gdLst/>
              <a:ahLst/>
              <a:cxnLst/>
              <a:rect r="r" b="b" t="t" l="l"/>
              <a:pathLst>
                <a:path h="6355080" w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06A8E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1694643">
            <a:off x="16059100" y="1463678"/>
            <a:ext cx="3136394" cy="1568197"/>
          </a:xfrm>
          <a:custGeom>
            <a:avLst/>
            <a:gdLst/>
            <a:ahLst/>
            <a:cxnLst/>
            <a:rect r="r" b="b" t="t" l="l"/>
            <a:pathLst>
              <a:path h="1568197" w="3136394">
                <a:moveTo>
                  <a:pt x="0" y="0"/>
                </a:moveTo>
                <a:lnTo>
                  <a:pt x="3136394" y="0"/>
                </a:lnTo>
                <a:lnTo>
                  <a:pt x="3136394" y="1568196"/>
                </a:lnTo>
                <a:lnTo>
                  <a:pt x="0" y="15681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8100000">
            <a:off x="2020506" y="1514817"/>
            <a:ext cx="785485" cy="528135"/>
            <a:chOff x="0" y="0"/>
            <a:chExt cx="1930400" cy="129794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930400" cy="1297940"/>
            </a:xfrm>
            <a:custGeom>
              <a:avLst/>
              <a:gdLst/>
              <a:ahLst/>
              <a:cxnLst/>
              <a:rect r="r" b="b" t="t" l="l"/>
              <a:pathLst>
                <a:path h="1297940" w="193040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B8DDE1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1102570">
            <a:off x="794723" y="7075442"/>
            <a:ext cx="3237049" cy="3437022"/>
          </a:xfrm>
          <a:custGeom>
            <a:avLst/>
            <a:gdLst/>
            <a:ahLst/>
            <a:cxnLst/>
            <a:rect r="r" b="b" t="t" l="l"/>
            <a:pathLst>
              <a:path h="3437022" w="3237049">
                <a:moveTo>
                  <a:pt x="0" y="0"/>
                </a:moveTo>
                <a:lnTo>
                  <a:pt x="3237050" y="0"/>
                </a:lnTo>
                <a:lnTo>
                  <a:pt x="3237050" y="3437022"/>
                </a:lnTo>
                <a:lnTo>
                  <a:pt x="0" y="34370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3682476" y="1655060"/>
            <a:ext cx="9974415" cy="725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130"/>
              </a:lnSpc>
            </a:pPr>
            <a:r>
              <a:rPr lang="en-US" sz="3946" spc="157">
                <a:solidFill>
                  <a:srgbClr val="D73F09"/>
                </a:solidFill>
                <a:latin typeface="Kievit Offc 1"/>
              </a:rPr>
              <a:t>FOOD HERO SOCIAL MEDIA CHANNELS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826106" y="3528235"/>
            <a:ext cx="13461894" cy="13619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95243" indent="-397621" lvl="1">
              <a:lnSpc>
                <a:spcPts val="5156"/>
              </a:lnSpc>
              <a:buFont typeface="Arial"/>
              <a:buChar char="•"/>
            </a:pPr>
            <a:r>
              <a:rPr lang="en-US" sz="3683" spc="73">
                <a:solidFill>
                  <a:srgbClr val="D73F09"/>
                </a:solidFill>
                <a:latin typeface="Kievit Offc 2"/>
              </a:rPr>
              <a:t>YouTube</a:t>
            </a:r>
          </a:p>
          <a:p>
            <a:pPr marL="795244" indent="-397622" lvl="1">
              <a:lnSpc>
                <a:spcPts val="5156"/>
              </a:lnSpc>
              <a:buFont typeface="Arial"/>
              <a:buChar char="•"/>
            </a:pPr>
            <a:r>
              <a:rPr lang="en-US" sz="3683" spc="73">
                <a:solidFill>
                  <a:srgbClr val="D73F09"/>
                </a:solidFill>
                <a:latin typeface="Kievit Offc 2"/>
              </a:rPr>
              <a:t>Twitter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710975" y="2557093"/>
            <a:ext cx="11163777" cy="725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130"/>
              </a:lnSpc>
            </a:pPr>
            <a:r>
              <a:rPr lang="en-US" sz="3946" spc="157">
                <a:solidFill>
                  <a:srgbClr val="D73F09"/>
                </a:solidFill>
                <a:latin typeface="Kievit Offc 1 Bold"/>
              </a:rPr>
              <a:t>RE-EVALUATING USE MOVING FORWARD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176486" y="5569858"/>
            <a:ext cx="10761135" cy="20135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95243" indent="-397621" lvl="1">
              <a:lnSpc>
                <a:spcPts val="5156"/>
              </a:lnSpc>
              <a:buFont typeface="Arial"/>
              <a:buChar char="•"/>
            </a:pPr>
            <a:r>
              <a:rPr lang="en-US" sz="3683" spc="73">
                <a:solidFill>
                  <a:srgbClr val="D73F09"/>
                </a:solidFill>
                <a:latin typeface="Kievit Offc 2"/>
              </a:rPr>
              <a:t>Who are our audiences?</a:t>
            </a:r>
          </a:p>
          <a:p>
            <a:pPr marL="795243" indent="-397621" lvl="1">
              <a:lnSpc>
                <a:spcPts val="5156"/>
              </a:lnSpc>
              <a:buFont typeface="Arial"/>
              <a:buChar char="•"/>
            </a:pPr>
            <a:r>
              <a:rPr lang="en-US" sz="3683" spc="73">
                <a:solidFill>
                  <a:srgbClr val="D73F09"/>
                </a:solidFill>
                <a:latin typeface="Kievit Offc 2"/>
              </a:rPr>
              <a:t>What best practices are used in this channel? </a:t>
            </a:r>
          </a:p>
          <a:p>
            <a:pPr marL="795244" indent="-397622" lvl="1">
              <a:lnSpc>
                <a:spcPts val="5156"/>
              </a:lnSpc>
              <a:buFont typeface="Arial"/>
              <a:buChar char="•"/>
            </a:pPr>
            <a:r>
              <a:rPr lang="en-US" sz="3683" spc="73">
                <a:solidFill>
                  <a:srgbClr val="D73F09"/>
                </a:solidFill>
                <a:latin typeface="Kievit Offc 2"/>
              </a:rPr>
              <a:t>Is this an appropriate channel in 2023?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6535455" y="8614709"/>
            <a:ext cx="495300" cy="495300"/>
            <a:chOff x="0" y="0"/>
            <a:chExt cx="6355080" cy="63550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5080" cy="6355080"/>
            </a:xfrm>
            <a:custGeom>
              <a:avLst/>
              <a:gdLst/>
              <a:ahLst/>
              <a:cxnLst/>
              <a:rect r="r" b="b" t="t" l="l"/>
              <a:pathLst>
                <a:path h="6355080" w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06A8E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1694643">
            <a:off x="16059100" y="1463678"/>
            <a:ext cx="3136394" cy="1568197"/>
          </a:xfrm>
          <a:custGeom>
            <a:avLst/>
            <a:gdLst/>
            <a:ahLst/>
            <a:cxnLst/>
            <a:rect r="r" b="b" t="t" l="l"/>
            <a:pathLst>
              <a:path h="1568197" w="3136394">
                <a:moveTo>
                  <a:pt x="0" y="0"/>
                </a:moveTo>
                <a:lnTo>
                  <a:pt x="3136394" y="0"/>
                </a:lnTo>
                <a:lnTo>
                  <a:pt x="3136394" y="1568196"/>
                </a:lnTo>
                <a:lnTo>
                  <a:pt x="0" y="15681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8100000">
            <a:off x="2020506" y="1514817"/>
            <a:ext cx="785485" cy="528135"/>
            <a:chOff x="0" y="0"/>
            <a:chExt cx="1930400" cy="129794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930400" cy="1297940"/>
            </a:xfrm>
            <a:custGeom>
              <a:avLst/>
              <a:gdLst/>
              <a:ahLst/>
              <a:cxnLst/>
              <a:rect r="r" b="b" t="t" l="l"/>
              <a:pathLst>
                <a:path h="1297940" w="193040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B8DDE1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1102570">
            <a:off x="794723" y="7075442"/>
            <a:ext cx="3237049" cy="3437022"/>
          </a:xfrm>
          <a:custGeom>
            <a:avLst/>
            <a:gdLst/>
            <a:ahLst/>
            <a:cxnLst/>
            <a:rect r="r" b="b" t="t" l="l"/>
            <a:pathLst>
              <a:path h="3437022" w="3237049">
                <a:moveTo>
                  <a:pt x="0" y="0"/>
                </a:moveTo>
                <a:lnTo>
                  <a:pt x="3237050" y="0"/>
                </a:lnTo>
                <a:lnTo>
                  <a:pt x="3237050" y="3437022"/>
                </a:lnTo>
                <a:lnTo>
                  <a:pt x="0" y="34370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001578" y="5001484"/>
            <a:ext cx="6522804" cy="1651343"/>
          </a:xfrm>
          <a:custGeom>
            <a:avLst/>
            <a:gdLst/>
            <a:ahLst/>
            <a:cxnLst/>
            <a:rect r="r" b="b" t="t" l="l"/>
            <a:pathLst>
              <a:path h="1651343" w="6522804">
                <a:moveTo>
                  <a:pt x="0" y="0"/>
                </a:moveTo>
                <a:lnTo>
                  <a:pt x="6522804" y="0"/>
                </a:lnTo>
                <a:lnTo>
                  <a:pt x="6522804" y="1651343"/>
                </a:lnTo>
                <a:lnTo>
                  <a:pt x="0" y="16513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924067" y="7290802"/>
            <a:ext cx="4439865" cy="2026736"/>
          </a:xfrm>
          <a:custGeom>
            <a:avLst/>
            <a:gdLst/>
            <a:ahLst/>
            <a:cxnLst/>
            <a:rect r="r" b="b" t="t" l="l"/>
            <a:pathLst>
              <a:path h="2026736" w="4439865">
                <a:moveTo>
                  <a:pt x="0" y="0"/>
                </a:moveTo>
                <a:lnTo>
                  <a:pt x="4439866" y="0"/>
                </a:lnTo>
                <a:lnTo>
                  <a:pt x="4439866" y="2026736"/>
                </a:lnTo>
                <a:lnTo>
                  <a:pt x="0" y="20267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257472" y="4372078"/>
            <a:ext cx="4229324" cy="2482429"/>
          </a:xfrm>
          <a:custGeom>
            <a:avLst/>
            <a:gdLst/>
            <a:ahLst/>
            <a:cxnLst/>
            <a:rect r="r" b="b" t="t" l="l"/>
            <a:pathLst>
              <a:path h="2482429" w="4229324">
                <a:moveTo>
                  <a:pt x="0" y="0"/>
                </a:moveTo>
                <a:lnTo>
                  <a:pt x="4229323" y="0"/>
                </a:lnTo>
                <a:lnTo>
                  <a:pt x="4229323" y="2482429"/>
                </a:lnTo>
                <a:lnTo>
                  <a:pt x="0" y="248242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3682476" y="1655060"/>
            <a:ext cx="9974415" cy="725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130"/>
              </a:lnSpc>
            </a:pPr>
            <a:r>
              <a:rPr lang="en-US" sz="3946" spc="157">
                <a:solidFill>
                  <a:srgbClr val="D73F09"/>
                </a:solidFill>
                <a:latin typeface="Kievit Offc 1"/>
              </a:rPr>
              <a:t>FOOD HERO SOCIAL MEDIA CHANNELS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710975" y="2557093"/>
            <a:ext cx="11163777" cy="13768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130"/>
              </a:lnSpc>
            </a:pPr>
            <a:r>
              <a:rPr lang="en-US" sz="3946" spc="157">
                <a:solidFill>
                  <a:srgbClr val="D73F09"/>
                </a:solidFill>
                <a:latin typeface="Kievit Offc 1 Bold"/>
              </a:rPr>
              <a:t>WHO ARE WE MISSING THAT WE MIGHT MEET IN OTHER CHANNELS?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6535455" y="8614709"/>
            <a:ext cx="495300" cy="495300"/>
            <a:chOff x="0" y="0"/>
            <a:chExt cx="6355080" cy="63550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5080" cy="6355080"/>
            </a:xfrm>
            <a:custGeom>
              <a:avLst/>
              <a:gdLst/>
              <a:ahLst/>
              <a:cxnLst/>
              <a:rect r="r" b="b" t="t" l="l"/>
              <a:pathLst>
                <a:path h="6355080" w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06A8E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1694643">
            <a:off x="16059100" y="1463678"/>
            <a:ext cx="3136394" cy="1568197"/>
          </a:xfrm>
          <a:custGeom>
            <a:avLst/>
            <a:gdLst/>
            <a:ahLst/>
            <a:cxnLst/>
            <a:rect r="r" b="b" t="t" l="l"/>
            <a:pathLst>
              <a:path h="1568197" w="3136394">
                <a:moveTo>
                  <a:pt x="0" y="0"/>
                </a:moveTo>
                <a:lnTo>
                  <a:pt x="3136394" y="0"/>
                </a:lnTo>
                <a:lnTo>
                  <a:pt x="3136394" y="1568196"/>
                </a:lnTo>
                <a:lnTo>
                  <a:pt x="0" y="15681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8100000">
            <a:off x="2020506" y="1514817"/>
            <a:ext cx="785485" cy="528135"/>
            <a:chOff x="0" y="0"/>
            <a:chExt cx="1930400" cy="129794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930400" cy="1297940"/>
            </a:xfrm>
            <a:custGeom>
              <a:avLst/>
              <a:gdLst/>
              <a:ahLst/>
              <a:cxnLst/>
              <a:rect r="r" b="b" t="t" l="l"/>
              <a:pathLst>
                <a:path h="1297940" w="193040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B8DDE1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1102570">
            <a:off x="794723" y="7075442"/>
            <a:ext cx="3237049" cy="3437022"/>
          </a:xfrm>
          <a:custGeom>
            <a:avLst/>
            <a:gdLst/>
            <a:ahLst/>
            <a:cxnLst/>
            <a:rect r="r" b="b" t="t" l="l"/>
            <a:pathLst>
              <a:path h="3437022" w="3237049">
                <a:moveTo>
                  <a:pt x="0" y="0"/>
                </a:moveTo>
                <a:lnTo>
                  <a:pt x="3237050" y="0"/>
                </a:lnTo>
                <a:lnTo>
                  <a:pt x="3237050" y="3437022"/>
                </a:lnTo>
                <a:lnTo>
                  <a:pt x="0" y="34370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3682476" y="1655060"/>
            <a:ext cx="9974415" cy="725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130"/>
              </a:lnSpc>
            </a:pPr>
            <a:r>
              <a:rPr lang="en-US" sz="3946" spc="157">
                <a:solidFill>
                  <a:srgbClr val="D73F09"/>
                </a:solidFill>
                <a:latin typeface="Kievit Offc 1"/>
              </a:rPr>
              <a:t>WHO ARE OUR AUDIENCES?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510443" y="3079473"/>
            <a:ext cx="12748857" cy="70043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109"/>
              </a:lnSpc>
            </a:pPr>
            <a:r>
              <a:rPr lang="en-US" sz="4363" spc="87">
                <a:solidFill>
                  <a:srgbClr val="D73F09"/>
                </a:solidFill>
                <a:latin typeface="Kievit Offc 2"/>
              </a:rPr>
              <a:t>SNAP-Ed Colleagues</a:t>
            </a:r>
          </a:p>
          <a:p>
            <a:pPr algn="just">
              <a:lnSpc>
                <a:spcPts val="6109"/>
              </a:lnSpc>
            </a:pPr>
            <a:r>
              <a:rPr lang="en-US" sz="4363" spc="87">
                <a:solidFill>
                  <a:srgbClr val="D73F09"/>
                </a:solidFill>
                <a:latin typeface="Kievit Offc 2"/>
              </a:rPr>
              <a:t>Educators</a:t>
            </a:r>
          </a:p>
          <a:p>
            <a:pPr algn="just">
              <a:lnSpc>
                <a:spcPts val="6109"/>
              </a:lnSpc>
            </a:pPr>
            <a:r>
              <a:rPr lang="en-US" sz="4363" spc="87">
                <a:solidFill>
                  <a:srgbClr val="D73F09"/>
                </a:solidFill>
                <a:latin typeface="Kievit Offc 2"/>
              </a:rPr>
              <a:t>Organizational partners</a:t>
            </a:r>
          </a:p>
          <a:p>
            <a:pPr algn="just">
              <a:lnSpc>
                <a:spcPts val="6109"/>
              </a:lnSpc>
            </a:pPr>
          </a:p>
          <a:p>
            <a:pPr algn="just">
              <a:lnSpc>
                <a:spcPts val="6109"/>
              </a:lnSpc>
            </a:pPr>
            <a:r>
              <a:rPr lang="en-US" sz="4363" spc="87">
                <a:solidFill>
                  <a:srgbClr val="D73F09"/>
                </a:solidFill>
                <a:latin typeface="Kievit Offc 2"/>
              </a:rPr>
              <a:t>AND</a:t>
            </a:r>
          </a:p>
          <a:p>
            <a:pPr algn="just">
              <a:lnSpc>
                <a:spcPts val="6109"/>
              </a:lnSpc>
            </a:pPr>
          </a:p>
          <a:p>
            <a:pPr algn="just">
              <a:lnSpc>
                <a:spcPts val="6109"/>
              </a:lnSpc>
            </a:pPr>
            <a:r>
              <a:rPr lang="en-US" sz="4363" spc="87">
                <a:solidFill>
                  <a:srgbClr val="D73F09"/>
                </a:solidFill>
                <a:latin typeface="Kievit Offc 1"/>
              </a:rPr>
              <a:t>intended audiences of low-income Oregonians</a:t>
            </a:r>
          </a:p>
          <a:p>
            <a:pPr algn="just">
              <a:lnSpc>
                <a:spcPts val="6109"/>
              </a:lnSpc>
            </a:pPr>
            <a:r>
              <a:rPr lang="en-US" sz="4363" spc="87">
                <a:solidFill>
                  <a:srgbClr val="D73F09"/>
                </a:solidFill>
                <a:latin typeface="Kievit Offc 2"/>
              </a:rPr>
              <a:t> </a:t>
            </a:r>
          </a:p>
          <a:p>
            <a:pPr algn="just">
              <a:lnSpc>
                <a:spcPts val="6109"/>
              </a:lnSpc>
            </a:p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DAFl3erxOHo</dc:identifier>
  <dcterms:modified xsi:type="dcterms:W3CDTF">2011-08-01T06:04:30Z</dcterms:modified>
  <cp:revision>1</cp:revision>
  <dc:title>June FoodHeroSocialCollabPresentation</dc:title>
</cp:coreProperties>
</file>