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82" r:id="rId3"/>
    <p:sldId id="268" r:id="rId4"/>
    <p:sldId id="281" r:id="rId5"/>
    <p:sldId id="269" r:id="rId6"/>
    <p:sldId id="280" r:id="rId7"/>
    <p:sldId id="270" r:id="rId8"/>
    <p:sldId id="284" r:id="rId9"/>
    <p:sldId id="279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83428" autoAdjust="0"/>
  </p:normalViewPr>
  <p:slideViewPr>
    <p:cSldViewPr snapToGrid="0">
      <p:cViewPr varScale="1">
        <p:scale>
          <a:sx n="42" d="100"/>
          <a:sy n="42" d="100"/>
        </p:scale>
        <p:origin x="44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A9CA9-47FD-4D40-842A-5DF5CD97A72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B93D9-09AC-4811-991C-21641585EE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/>
            <a:t>Healthy Eating Changes </a:t>
          </a:r>
          <a:r>
            <a:rPr lang="en-US" sz="3200" dirty="0"/>
            <a:t> 112 adopted at 35 sites </a:t>
          </a:r>
        </a:p>
      </dgm:t>
    </dgm:pt>
    <dgm:pt modelId="{F0042B2E-5765-4F5D-8012-B667B8CA4CA9}" type="parTrans" cxnId="{D7BD46CF-B071-41E7-BFDA-FE7AA11ABCF7}">
      <dgm:prSet/>
      <dgm:spPr/>
      <dgm:t>
        <a:bodyPr/>
        <a:lstStyle/>
        <a:p>
          <a:endParaRPr lang="en-US" sz="3200"/>
        </a:p>
      </dgm:t>
    </dgm:pt>
    <dgm:pt modelId="{153F0110-7BC5-4045-B497-FFC09DD79DE6}" type="sibTrans" cxnId="{D7BD46CF-B071-41E7-BFDA-FE7AA11ABCF7}">
      <dgm:prSet/>
      <dgm:spPr/>
      <dgm:t>
        <a:bodyPr/>
        <a:lstStyle/>
        <a:p>
          <a:endParaRPr lang="en-US" sz="3200"/>
        </a:p>
      </dgm:t>
    </dgm:pt>
    <dgm:pt modelId="{ACDB2A83-9A0B-406E-8788-1448FF65C2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/>
            <a:t>Physical Activity Changes</a:t>
          </a:r>
          <a:r>
            <a:rPr lang="en-US" sz="3200" dirty="0"/>
            <a:t> 35 adopted at 13 sites </a:t>
          </a:r>
        </a:p>
      </dgm:t>
    </dgm:pt>
    <dgm:pt modelId="{9747AB7D-1BF7-4A68-8525-F1B32F41E28C}" type="parTrans" cxnId="{18A1321E-5037-43A2-96B9-AC50A8BB755B}">
      <dgm:prSet/>
      <dgm:spPr/>
      <dgm:t>
        <a:bodyPr/>
        <a:lstStyle/>
        <a:p>
          <a:endParaRPr lang="en-US" sz="3200"/>
        </a:p>
      </dgm:t>
    </dgm:pt>
    <dgm:pt modelId="{08134525-C269-42F4-830D-B245B374BE4E}" type="sibTrans" cxnId="{18A1321E-5037-43A2-96B9-AC50A8BB755B}">
      <dgm:prSet/>
      <dgm:spPr/>
      <dgm:t>
        <a:bodyPr/>
        <a:lstStyle/>
        <a:p>
          <a:endParaRPr lang="en-US" sz="3200"/>
        </a:p>
      </dgm:t>
    </dgm:pt>
    <dgm:pt modelId="{64346A27-A949-4D53-869E-C2B0F6CBDFF1}" type="pres">
      <dgm:prSet presAssocID="{FB5A9CA9-47FD-4D40-842A-5DF5CD97A725}" presName="root" presStyleCnt="0">
        <dgm:presLayoutVars>
          <dgm:dir/>
          <dgm:resizeHandles val="exact"/>
        </dgm:presLayoutVars>
      </dgm:prSet>
      <dgm:spPr/>
    </dgm:pt>
    <dgm:pt modelId="{C3A1057D-BCA7-4D54-AB06-D4FDA3D226E7}" type="pres">
      <dgm:prSet presAssocID="{DA3B93D9-09AC-4811-991C-21641585EE28}" presName="compNode" presStyleCnt="0"/>
      <dgm:spPr/>
    </dgm:pt>
    <dgm:pt modelId="{4F521967-C475-43D5-8A79-B195371C9FC4}" type="pres">
      <dgm:prSet presAssocID="{DA3B93D9-09AC-4811-991C-21641585EE2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730BCBC2-9FF3-4E4F-8A28-27F524EB7360}" type="pres">
      <dgm:prSet presAssocID="{DA3B93D9-09AC-4811-991C-21641585EE28}" presName="spaceRect" presStyleCnt="0"/>
      <dgm:spPr/>
    </dgm:pt>
    <dgm:pt modelId="{F31F60C2-9BE0-4E12-ABAE-4625D11B7017}" type="pres">
      <dgm:prSet presAssocID="{DA3B93D9-09AC-4811-991C-21641585EE28}" presName="textRect" presStyleLbl="revTx" presStyleIdx="0" presStyleCnt="2">
        <dgm:presLayoutVars>
          <dgm:chMax val="1"/>
          <dgm:chPref val="1"/>
        </dgm:presLayoutVars>
      </dgm:prSet>
      <dgm:spPr/>
    </dgm:pt>
    <dgm:pt modelId="{097B45CA-F119-4F3D-9424-0B6A2A906F7C}" type="pres">
      <dgm:prSet presAssocID="{153F0110-7BC5-4045-B497-FFC09DD79DE6}" presName="sibTrans" presStyleCnt="0"/>
      <dgm:spPr/>
    </dgm:pt>
    <dgm:pt modelId="{846FB898-476E-488F-A87D-DD7FABFC74B8}" type="pres">
      <dgm:prSet presAssocID="{ACDB2A83-9A0B-406E-8788-1448FF65C2AE}" presName="compNode" presStyleCnt="0"/>
      <dgm:spPr/>
    </dgm:pt>
    <dgm:pt modelId="{23CE5ADB-E7E5-411D-B553-500A655025DD}" type="pres">
      <dgm:prSet presAssocID="{ACDB2A83-9A0B-406E-8788-1448FF65C2A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FC44CF0B-4EEA-41B0-81F0-A71606F3A279}" type="pres">
      <dgm:prSet presAssocID="{ACDB2A83-9A0B-406E-8788-1448FF65C2AE}" presName="spaceRect" presStyleCnt="0"/>
      <dgm:spPr/>
    </dgm:pt>
    <dgm:pt modelId="{DD6A25B1-FD97-4B76-9BA3-D8184704C3B9}" type="pres">
      <dgm:prSet presAssocID="{ACDB2A83-9A0B-406E-8788-1448FF65C2A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8A1321E-5037-43A2-96B9-AC50A8BB755B}" srcId="{FB5A9CA9-47FD-4D40-842A-5DF5CD97A725}" destId="{ACDB2A83-9A0B-406E-8788-1448FF65C2AE}" srcOrd="1" destOrd="0" parTransId="{9747AB7D-1BF7-4A68-8525-F1B32F41E28C}" sibTransId="{08134525-C269-42F4-830D-B245B374BE4E}"/>
    <dgm:cxn modelId="{16ACB650-3460-436B-8010-093C35C92E15}" type="presOf" srcId="{DA3B93D9-09AC-4811-991C-21641585EE28}" destId="{F31F60C2-9BE0-4E12-ABAE-4625D11B7017}" srcOrd="0" destOrd="0" presId="urn:microsoft.com/office/officeart/2018/2/layout/IconLabelList"/>
    <dgm:cxn modelId="{E2CA597C-5151-40B9-BE13-D342837721C1}" type="presOf" srcId="{ACDB2A83-9A0B-406E-8788-1448FF65C2AE}" destId="{DD6A25B1-FD97-4B76-9BA3-D8184704C3B9}" srcOrd="0" destOrd="0" presId="urn:microsoft.com/office/officeart/2018/2/layout/IconLabelList"/>
    <dgm:cxn modelId="{D7BD46CF-B071-41E7-BFDA-FE7AA11ABCF7}" srcId="{FB5A9CA9-47FD-4D40-842A-5DF5CD97A725}" destId="{DA3B93D9-09AC-4811-991C-21641585EE28}" srcOrd="0" destOrd="0" parTransId="{F0042B2E-5765-4F5D-8012-B667B8CA4CA9}" sibTransId="{153F0110-7BC5-4045-B497-FFC09DD79DE6}"/>
    <dgm:cxn modelId="{CB81BDD0-AFB7-42EC-BC55-70E57827740E}" type="presOf" srcId="{FB5A9CA9-47FD-4D40-842A-5DF5CD97A725}" destId="{64346A27-A949-4D53-869E-C2B0F6CBDFF1}" srcOrd="0" destOrd="0" presId="urn:microsoft.com/office/officeart/2018/2/layout/IconLabelList"/>
    <dgm:cxn modelId="{09F6906C-775B-461A-B9B8-52D1C952EB47}" type="presParOf" srcId="{64346A27-A949-4D53-869E-C2B0F6CBDFF1}" destId="{C3A1057D-BCA7-4D54-AB06-D4FDA3D226E7}" srcOrd="0" destOrd="0" presId="urn:microsoft.com/office/officeart/2018/2/layout/IconLabelList"/>
    <dgm:cxn modelId="{4509C7DB-6A44-4B40-8874-5ECE697FFA5F}" type="presParOf" srcId="{C3A1057D-BCA7-4D54-AB06-D4FDA3D226E7}" destId="{4F521967-C475-43D5-8A79-B195371C9FC4}" srcOrd="0" destOrd="0" presId="urn:microsoft.com/office/officeart/2018/2/layout/IconLabelList"/>
    <dgm:cxn modelId="{1A6BD382-4FA2-4CB7-8284-883EB2ABFCBD}" type="presParOf" srcId="{C3A1057D-BCA7-4D54-AB06-D4FDA3D226E7}" destId="{730BCBC2-9FF3-4E4F-8A28-27F524EB7360}" srcOrd="1" destOrd="0" presId="urn:microsoft.com/office/officeart/2018/2/layout/IconLabelList"/>
    <dgm:cxn modelId="{B307187A-BD7A-48D1-B49B-06BE9DDC62E1}" type="presParOf" srcId="{C3A1057D-BCA7-4D54-AB06-D4FDA3D226E7}" destId="{F31F60C2-9BE0-4E12-ABAE-4625D11B7017}" srcOrd="2" destOrd="0" presId="urn:microsoft.com/office/officeart/2018/2/layout/IconLabelList"/>
    <dgm:cxn modelId="{CD4AD858-AE41-4F0A-BA8B-9EA94808CED2}" type="presParOf" srcId="{64346A27-A949-4D53-869E-C2B0F6CBDFF1}" destId="{097B45CA-F119-4F3D-9424-0B6A2A906F7C}" srcOrd="1" destOrd="0" presId="urn:microsoft.com/office/officeart/2018/2/layout/IconLabelList"/>
    <dgm:cxn modelId="{DB4AA27A-2E8F-4037-AE9F-6ECF0571886E}" type="presParOf" srcId="{64346A27-A949-4D53-869E-C2B0F6CBDFF1}" destId="{846FB898-476E-488F-A87D-DD7FABFC74B8}" srcOrd="2" destOrd="0" presId="urn:microsoft.com/office/officeart/2018/2/layout/IconLabelList"/>
    <dgm:cxn modelId="{001FC4C2-5318-432F-B8E7-0BD98245F05B}" type="presParOf" srcId="{846FB898-476E-488F-A87D-DD7FABFC74B8}" destId="{23CE5ADB-E7E5-411D-B553-500A655025DD}" srcOrd="0" destOrd="0" presId="urn:microsoft.com/office/officeart/2018/2/layout/IconLabelList"/>
    <dgm:cxn modelId="{ECBB1157-9AB1-466B-BF7E-CC4D4CB37E96}" type="presParOf" srcId="{846FB898-476E-488F-A87D-DD7FABFC74B8}" destId="{FC44CF0B-4EEA-41B0-81F0-A71606F3A279}" srcOrd="1" destOrd="0" presId="urn:microsoft.com/office/officeart/2018/2/layout/IconLabelList"/>
    <dgm:cxn modelId="{FE97DA6C-3B13-41C5-BDE9-A8D900B5D731}" type="presParOf" srcId="{846FB898-476E-488F-A87D-DD7FABFC74B8}" destId="{DD6A25B1-FD97-4B76-9BA3-D8184704C3B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21967-C475-43D5-8A79-B195371C9FC4}">
      <dsp:nvSpPr>
        <dsp:cNvPr id="0" name=""/>
        <dsp:cNvSpPr/>
      </dsp:nvSpPr>
      <dsp:spPr>
        <a:xfrm>
          <a:off x="1953914" y="105527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F60C2-9BE0-4E12-ABAE-4625D11B7017}">
      <dsp:nvSpPr>
        <dsp:cNvPr id="0" name=""/>
        <dsp:cNvSpPr/>
      </dsp:nvSpPr>
      <dsp:spPr>
        <a:xfrm>
          <a:off x="765914" y="2571377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Healthy Eating Changes </a:t>
          </a:r>
          <a:r>
            <a:rPr lang="en-US" sz="3200" kern="1200" dirty="0"/>
            <a:t> 112 adopted at 35 sites </a:t>
          </a:r>
        </a:p>
      </dsp:txBody>
      <dsp:txXfrm>
        <a:off x="765914" y="2571377"/>
        <a:ext cx="4320000" cy="1012500"/>
      </dsp:txXfrm>
    </dsp:sp>
    <dsp:sp modelId="{23CE5ADB-E7E5-411D-B553-500A655025DD}">
      <dsp:nvSpPr>
        <dsp:cNvPr id="0" name=""/>
        <dsp:cNvSpPr/>
      </dsp:nvSpPr>
      <dsp:spPr>
        <a:xfrm>
          <a:off x="7029914" y="105527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A25B1-FD97-4B76-9BA3-D8184704C3B9}">
      <dsp:nvSpPr>
        <dsp:cNvPr id="0" name=""/>
        <dsp:cNvSpPr/>
      </dsp:nvSpPr>
      <dsp:spPr>
        <a:xfrm>
          <a:off x="5841914" y="2571377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Physical Activity Changes</a:t>
          </a:r>
          <a:r>
            <a:rPr lang="en-US" sz="3200" kern="1200" dirty="0"/>
            <a:t> 35 adopted at 13 sites </a:t>
          </a:r>
        </a:p>
      </dsp:txBody>
      <dsp:txXfrm>
        <a:off x="5841914" y="2571377"/>
        <a:ext cx="4320000" cy="101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DFD0A-5F4D-4337-A050-27C569ADE7B7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121AF-4356-40C2-912F-CB1A22C5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7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6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6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5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21AF-4356-40C2-912F-CB1A22C5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9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8F9-0B40-4F67-8D74-E678CDA79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542AA-C2A0-42F8-9221-E2EC817FC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9704B-A67C-40A1-A0A3-6666C706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BDEB-C1BF-4E9A-9B84-B97CE9729578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45563-8F17-4A3B-9579-AA9FF2EAB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57B6-5A50-40C5-AACC-93C34CBC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9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FC36-2BB0-4B12-B1B1-687CF143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BDF2C-4596-46C0-ABB6-26E5F60B4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02B21-611A-4296-A938-43E12CD1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8D03-00FD-460D-BE5A-E878BAA30E1F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40504-8A47-4A6C-89F8-863A973C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2C801-C88C-4AFE-92B4-EEDA5AFB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6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EC126F-952B-4F9A-BF04-91A248CE9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209B1-9CB6-4DC3-AD3D-953FB35AE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CE5C4-0943-400B-A206-386F81ED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751-B74E-4AB4-96EA-F878BAFF3C33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402ED-5664-4597-A2F3-59835AFD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E8515-90C3-4EF0-ACA4-D38F2D2E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A8C9-B2BE-4BA2-A1BD-DCF4EDB1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3279D-4A5F-4F0C-ADDD-575942267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DE448-B6E5-451E-9046-212ED6F3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01C3-D0F8-43E5-B003-D1393D0F8EB3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9C7CE-679E-4238-8D5C-0E66AEA8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9AB8-8789-4795-9797-1118C31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3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9BAC-BDEA-4999-A7EB-85F61842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B0996-A108-4D89-A496-B85E18AE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D15EB-589B-4518-8400-DAC0FE15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A09C-4EB9-4388-B3AE-AB9C58FF501B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6245-E942-4349-AB29-FD240BFE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62133-57E9-4CBA-B133-CDD54221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F47-B40A-4CDC-9168-3888A317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95AD3-975D-473C-9D93-6BA2218E4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31578-BA9B-4BBD-94C7-8995B7B68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6DD45-039F-40D2-8243-A30751F1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09E-79DB-4A1A-B8B8-F31C7F91451B}" type="datetime1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33874-AB60-42E2-AEA1-8ACC232C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FBF47-3BB0-4EA1-95CD-E965D85F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7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7791-1309-4618-94FB-299D84F8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BCB52-70E9-4115-8A65-3285AEDE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A5BA4-0104-4E2D-8B19-2667EE444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B91E65-A5B8-4864-A9E6-560BE579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E060D-42CF-47C4-8FA8-0A52B8A88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DC168-C119-4A2E-B861-D74136B5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9A75-2AB6-40F1-A2C7-41D87F34DBBE}" type="datetime1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00C1E-8B12-4C34-8884-699EEE07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D2CB6-27CC-4CD2-A13D-45D75276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6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D875-3C3D-4D16-8DCA-FEE34498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66488-82C4-4A6F-BA8E-460CBAD9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7ED5-58DF-4975-A598-0C01625C4258}" type="datetime1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07C91-5B48-4859-9257-66A3EB98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483CE-96F2-42A4-B466-1043BAE4A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5FD58-BE18-4FA5-977D-DF0DF4EB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0D88-8F69-483E-A38C-258CBA8B310F}" type="datetime1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FD67D-1F2E-478A-A880-983951E9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78B87-D699-43C6-A05E-AECB7FFC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9679-94E5-4925-A9B1-E6A080AF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98530-4C09-4CD8-8939-55DDCA33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3753C-7329-427A-B981-B9FD4A6A6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8A7E-4FB4-479E-A8D5-94552D50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03C4-25C1-452A-8BF9-51E4E8DAA3DE}" type="datetime1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83ADC-1EB3-467C-8D2E-2FAD3114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DDB97-9ADF-4CA8-9441-C2CB3D41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5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C824-BC8D-4AF9-B1DD-32A094DF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1EA44-9236-4A52-8F1A-68905552D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D187E-4477-495C-AED5-EC8796AE4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39D71-856C-4D62-B070-3BD8E44D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3422-CBB1-4338-AF91-2B63CE0BAD18}" type="datetime1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1D0A4-10A4-4C5C-81C1-CA063C40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478A7-71E5-4E25-A972-83D9E34C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3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C33F1-63A2-4DE3-B450-4C5A1CBE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922B1-2F55-4141-A2B7-FFF79CBA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177F-469B-48A4-990B-7ED16B531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2ABFD-BE70-4417-B4E3-79852F892773}" type="datetime1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9D38-9B51-4252-9911-C4E470D07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606F-0F7C-41F0-B33B-02F276087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4246-8E71-49DD-9FD0-FA663841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9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6000-4F34-433C-8550-3D937045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anchor="t">
            <a:normAutofit/>
          </a:bodyPr>
          <a:lstStyle/>
          <a:p>
            <a:pPr algn="l"/>
            <a:r>
              <a:rPr lang="en-US" sz="4800"/>
              <a:t>FFY 2022 SNAP-Ed Highlights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18D8F-84D7-4A93-8EC0-E2290280B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271" y="2793291"/>
            <a:ext cx="5161606" cy="972180"/>
          </a:xfrm>
        </p:spPr>
        <p:txBody>
          <a:bodyPr anchor="b">
            <a:normAutofit/>
          </a:bodyPr>
          <a:lstStyle/>
          <a:p>
            <a:pPr algn="l"/>
            <a:r>
              <a:rPr lang="en-US" sz="2000"/>
              <a:t>February 28, 2023 </a:t>
            </a:r>
          </a:p>
        </p:txBody>
      </p:sp>
      <p:sp>
        <p:nvSpPr>
          <p:cNvPr id="68" name="Freeform: Shape 61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ouple of women in a kitchen&#10;&#10;Description automatically generated with low confidence">
            <a:extLst>
              <a:ext uri="{FF2B5EF4-FFF2-40B4-BE49-F238E27FC236}">
                <a16:creationId xmlns:a16="http://schemas.microsoft.com/office/drawing/2014/main" id="{BEAF7403-9829-ABE4-BCDE-6FACE83D0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-2" b="486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69" name="Freeform: Shape 63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FFADAD1-DFA3-90B3-3FF6-45772B0B6C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 r="-4" b="9354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E7C27-9FAB-8B3C-F491-69ED42A5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10641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6BBC4246-8E71-49DD-9FD0-FA663841C847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0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B111-59A3-E9EA-BBCA-E10AD44248CB}"/>
              </a:ext>
            </a:extLst>
          </p:cNvPr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 </a:t>
            </a:r>
          </a:p>
        </p:txBody>
      </p:sp>
      <p:pic>
        <p:nvPicPr>
          <p:cNvPr id="13" name="Picture 12" descr="A group of people standing around a table with plates of food&#10;&#10;Description automatically generated with medium confidence">
            <a:extLst>
              <a:ext uri="{FF2B5EF4-FFF2-40B4-BE49-F238E27FC236}">
                <a16:creationId xmlns:a16="http://schemas.microsoft.com/office/drawing/2014/main" id="{033A9581-8102-AAFA-9A1D-A6B957684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r="-2" b="12379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1" name="Picture 20" descr="A picture containing outdoor, grass, plant, garden&#10;&#10;Description automatically generated">
            <a:extLst>
              <a:ext uri="{FF2B5EF4-FFF2-40B4-BE49-F238E27FC236}">
                <a16:creationId xmlns:a16="http://schemas.microsoft.com/office/drawing/2014/main" id="{02F15221-2534-FC75-AA8E-F6B1D30EE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20256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7" name="Picture 1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3C54270-F104-6968-487D-612B4D6BA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15399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7394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08E22-0E9D-6EAC-7377-3B03FF68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BBC4246-8E71-49DD-9FD0-FA663841C84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2A87E-88C6-327B-65F6-6344060B503F}"/>
              </a:ext>
            </a:extLst>
          </p:cNvPr>
          <p:cNvSpPr txBox="1"/>
          <p:nvPr/>
        </p:nvSpPr>
        <p:spPr>
          <a:xfrm>
            <a:off x="640080" y="4419600"/>
            <a:ext cx="10908792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of an Interactive Online Education Program– Marion/Polk/Yamhill</a:t>
            </a:r>
          </a:p>
        </p:txBody>
      </p:sp>
      <p:pic>
        <p:nvPicPr>
          <p:cNvPr id="8" name="officeArt object">
            <a:extLst>
              <a:ext uri="{FF2B5EF4-FFF2-40B4-BE49-F238E27FC236}">
                <a16:creationId xmlns:a16="http://schemas.microsoft.com/office/drawing/2014/main" id="{5A441CC8-DC52-721B-B0E2-4D9D41251D3F}"/>
              </a:ext>
            </a:extLst>
          </p:cNvPr>
          <p:cNvPicPr/>
          <p:nvPr/>
        </p:nvPicPr>
        <p:blipFill rotWithShape="1">
          <a:blip r:embed="rId3"/>
          <a:srcRect t="11075" b="16108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7" name="officeArt object" descr="A group of plants in pots&#10;&#10;Description automatically generated with low confidence">
            <a:extLst>
              <a:ext uri="{FF2B5EF4-FFF2-40B4-BE49-F238E27FC236}">
                <a16:creationId xmlns:a16="http://schemas.microsoft.com/office/drawing/2014/main" id="{0AC0645D-B1F6-6D91-A6DE-4489868EF4CD}"/>
              </a:ext>
            </a:extLst>
          </p:cNvPr>
          <p:cNvPicPr/>
          <p:nvPr/>
        </p:nvPicPr>
        <p:blipFill rotWithShape="1">
          <a:blip r:embed="rId4"/>
          <a:srcRect t="11274" r="-3" b="6762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6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E7C27-9FAB-8B3C-F491-69ED42A5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BBC4246-8E71-49DD-9FD0-FA663841C847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195CF-6AD1-4282-81A9-26963995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Policy, Systems and Environment Activities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970EAB44-FD8F-4BB2-8E42-9846E2AB8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61096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0AD3C-8E05-809D-94D6-9256B945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8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29B79-37A1-151B-E654-72F85B45DAF0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Development of a School Garden Committee – Deschutes County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furniture&#10;&#10;Description automatically generated">
            <a:extLst>
              <a:ext uri="{FF2B5EF4-FFF2-40B4-BE49-F238E27FC236}">
                <a16:creationId xmlns:a16="http://schemas.microsoft.com/office/drawing/2014/main" id="{85F4F289-6A4A-AE0D-CBC3-569A3D2EC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A969FD-98BD-4468-36EB-2AF58800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BBC4246-8E71-49DD-9FD0-FA663841C84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910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195CF-6AD1-4282-81A9-26963995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Multi-Component Interventions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A1432EA-089A-48DB-9CAC-107128EF8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527409"/>
              </p:ext>
            </p:extLst>
          </p:nvPr>
        </p:nvGraphicFramePr>
        <p:xfrm>
          <a:off x="751840" y="3092281"/>
          <a:ext cx="10607039" cy="24878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1305084260"/>
                    </a:ext>
                  </a:extLst>
                </a:gridCol>
                <a:gridCol w="1679171">
                  <a:extLst>
                    <a:ext uri="{9D8B030D-6E8A-4147-A177-3AD203B41FA5}">
                      <a16:colId xmlns:a16="http://schemas.microsoft.com/office/drawing/2014/main" val="3832054159"/>
                    </a:ext>
                  </a:extLst>
                </a:gridCol>
                <a:gridCol w="1998749">
                  <a:extLst>
                    <a:ext uri="{9D8B030D-6E8A-4147-A177-3AD203B41FA5}">
                      <a16:colId xmlns:a16="http://schemas.microsoft.com/office/drawing/2014/main" val="595687096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1852104286"/>
                    </a:ext>
                  </a:extLst>
                </a:gridCol>
              </a:tblGrid>
              <a:tr h="647264"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r>
                        <a:rPr lang="en-US" sz="33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r>
                        <a:rPr lang="en-US" sz="33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r>
                        <a:rPr lang="en-US" sz="33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2304713649"/>
                  </a:ext>
                </a:extLst>
              </a:tr>
              <a:tr h="647264">
                <a:tc>
                  <a:txBody>
                    <a:bodyPr/>
                    <a:lstStyle/>
                    <a:p>
                      <a:r>
                        <a:rPr lang="en-US" sz="3200" dirty="0"/>
                        <a:t>Direct Ed sites 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249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164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258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2976213382"/>
                  </a:ext>
                </a:extLst>
              </a:tr>
              <a:tr h="647264">
                <a:tc>
                  <a:txBody>
                    <a:bodyPr/>
                    <a:lstStyle/>
                    <a:p>
                      <a:r>
                        <a:rPr lang="en-US" sz="3200" dirty="0"/>
                        <a:t>Direct Ed + Additional </a:t>
                      </a:r>
                      <a:r>
                        <a:rPr lang="en-US" sz="3200" dirty="0" err="1"/>
                        <a:t>Activit</a:t>
                      </a:r>
                      <a:r>
                        <a:rPr lang="en-US" sz="3200" dirty="0"/>
                        <a:t>(</a:t>
                      </a:r>
                      <a:r>
                        <a:rPr lang="en-US" sz="3200" dirty="0" err="1"/>
                        <a:t>ies</a:t>
                      </a:r>
                      <a:r>
                        <a:rPr lang="en-US" sz="3200" dirty="0"/>
                        <a:t>)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183 (73%)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128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(78%)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173 (67%)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207788855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36691-382D-CE51-869E-0E5580DC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5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6000-4F34-433C-8550-3D937045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en-US"/>
              <a:t>Exploring Oregon’s First Foods</a:t>
            </a:r>
          </a:p>
        </p:txBody>
      </p:sp>
      <p:pic>
        <p:nvPicPr>
          <p:cNvPr id="8" name="Picture 7" descr="COURTESY PHOTO: JENNY RUDOLPH - OSU Extension student intern and garden designer Sean Jacobson spreads mulch in the native plant beds at Lewis &amp; Clark Elementary School. ">
            <a:extLst>
              <a:ext uri="{FF2B5EF4-FFF2-40B4-BE49-F238E27FC236}">
                <a16:creationId xmlns:a16="http://schemas.microsoft.com/office/drawing/2014/main" id="{4C6DECAE-8C31-5D26-39B2-80D380D7E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</p:spPr>
      </p:pic>
      <p:pic>
        <p:nvPicPr>
          <p:cNvPr id="4" name="Picture 3" descr="A student at Lewis and Clark Elementary School plants asparagus crowns in the school garden. ">
            <a:extLst>
              <a:ext uri="{FF2B5EF4-FFF2-40B4-BE49-F238E27FC236}">
                <a16:creationId xmlns:a16="http://schemas.microsoft.com/office/drawing/2014/main" id="{C4F52ED7-F26F-4BAE-7C85-17CB372DF6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8" b="27564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4C670-3F37-A2AC-E92C-F97AC7D3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5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195CF-6AD1-4282-81A9-26963995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Partnerships Key to SNAP-Ed Success</a:t>
            </a:r>
          </a:p>
        </p:txBody>
      </p:sp>
      <p:pic>
        <p:nvPicPr>
          <p:cNvPr id="12" name="Picture 11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B4EB73D6-CC10-3E93-7A15-8D06B64A1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35835" b="-1"/>
          <a:stretch/>
        </p:blipFill>
        <p:spPr>
          <a:xfrm rot="5400000">
            <a:off x="873259" y="-256261"/>
            <a:ext cx="3049204" cy="4160452"/>
          </a:xfrm>
          <a:prstGeom prst="rect">
            <a:avLst/>
          </a:prstGeom>
        </p:spPr>
      </p:pic>
      <p:pic>
        <p:nvPicPr>
          <p:cNvPr id="10" name="Picture 9" descr="A picture containing text, indoor, floor, library&#10;&#10;Description automatically generated">
            <a:extLst>
              <a:ext uri="{FF2B5EF4-FFF2-40B4-BE49-F238E27FC236}">
                <a16:creationId xmlns:a16="http://schemas.microsoft.com/office/drawing/2014/main" id="{6C6F0204-843D-EF91-FDD8-BE2610C7F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4" r="2" b="2598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elling food at an outdoor market&#10;&#10;Description automatically generated with low confidence">
            <a:extLst>
              <a:ext uri="{FF2B5EF4-FFF2-40B4-BE49-F238E27FC236}">
                <a16:creationId xmlns:a16="http://schemas.microsoft.com/office/drawing/2014/main" id="{1F8EE472-16CB-61EA-ED43-8C8B89895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B9A6B-50FF-EFAF-DB47-51883C9F7347}"/>
              </a:ext>
            </a:extLst>
          </p:cNvPr>
          <p:cNvSpPr txBox="1"/>
          <p:nvPr/>
        </p:nvSpPr>
        <p:spPr>
          <a:xfrm>
            <a:off x="526073" y="3059668"/>
            <a:ext cx="11139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CA65E-0E67-93CF-8B9D-0340EBA2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8356C644-9FE9-7E3B-2470-416C98B58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4" r="1" b="72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Picture 4" descr="A group of people standing in a kitchen&#10;&#10;Description automatically generated with low confidence">
            <a:extLst>
              <a:ext uri="{FF2B5EF4-FFF2-40B4-BE49-F238E27FC236}">
                <a16:creationId xmlns:a16="http://schemas.microsoft.com/office/drawing/2014/main" id="{3EF93BFB-6241-B40B-AF5F-1C4D1183F9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7" r="-2" b="5987"/>
          <a:stretch/>
        </p:blipFill>
        <p:spPr bwMode="auto">
          <a:xfrm>
            <a:off x="4719344" y="370320"/>
            <a:ext cx="6798905" cy="40510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E29B79-37A1-151B-E654-72F85B45DAF0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/>
              <a:t>Klamath County Cooking Matters for Teens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A969FD-98BD-4468-36EB-2AF58800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4256" y="6356350"/>
            <a:ext cx="2289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BBC4246-8E71-49DD-9FD0-FA663841C847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38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195CF-6AD1-4282-81A9-26963995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Amplified Reach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58AA60-B4A4-A949-0688-BF4EAA4D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119478"/>
              </p:ext>
            </p:extLst>
          </p:nvPr>
        </p:nvGraphicFramePr>
        <p:xfrm>
          <a:off x="1423512" y="2536738"/>
          <a:ext cx="9289879" cy="377924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113661">
                  <a:extLst>
                    <a:ext uri="{9D8B030D-6E8A-4147-A177-3AD203B41FA5}">
                      <a16:colId xmlns:a16="http://schemas.microsoft.com/office/drawing/2014/main" val="1540190415"/>
                    </a:ext>
                  </a:extLst>
                </a:gridCol>
                <a:gridCol w="2604534">
                  <a:extLst>
                    <a:ext uri="{9D8B030D-6E8A-4147-A177-3AD203B41FA5}">
                      <a16:colId xmlns:a16="http://schemas.microsoft.com/office/drawing/2014/main" val="302365714"/>
                    </a:ext>
                  </a:extLst>
                </a:gridCol>
                <a:gridCol w="2285842">
                  <a:extLst>
                    <a:ext uri="{9D8B030D-6E8A-4147-A177-3AD203B41FA5}">
                      <a16:colId xmlns:a16="http://schemas.microsoft.com/office/drawing/2014/main" val="1990840061"/>
                    </a:ext>
                  </a:extLst>
                </a:gridCol>
                <a:gridCol w="2285842">
                  <a:extLst>
                    <a:ext uri="{9D8B030D-6E8A-4147-A177-3AD203B41FA5}">
                      <a16:colId xmlns:a16="http://schemas.microsoft.com/office/drawing/2014/main" val="733921527"/>
                    </a:ext>
                  </a:extLst>
                </a:gridCol>
              </a:tblGrid>
              <a:tr h="629874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</a:rPr>
                        <a:t>Leveraged Resources FFYs 2020-2022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45006"/>
                  </a:ext>
                </a:extLst>
              </a:tr>
              <a:tr h="62987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300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FFY 2020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FFY 2021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FFY 2022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extLst>
                  <a:ext uri="{0D108BD9-81ED-4DB2-BD59-A6C34878D82A}">
                    <a16:rowId xmlns:a16="http://schemas.microsoft.com/office/drawing/2014/main" val="300480441"/>
                  </a:ext>
                </a:extLst>
              </a:tr>
              <a:tr h="62987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Grants 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$914,264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$608,672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$568,494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extLst>
                  <a:ext uri="{0D108BD9-81ED-4DB2-BD59-A6C34878D82A}">
                    <a16:rowId xmlns:a16="http://schemas.microsoft.com/office/drawing/2014/main" val="1702254725"/>
                  </a:ext>
                </a:extLst>
              </a:tr>
              <a:tr h="62987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Staffing 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$101,000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$170,057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$221,741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extLst>
                  <a:ext uri="{0D108BD9-81ED-4DB2-BD59-A6C34878D82A}">
                    <a16:rowId xmlns:a16="http://schemas.microsoft.com/office/drawing/2014/main" val="1924859109"/>
                  </a:ext>
                </a:extLst>
              </a:tr>
              <a:tr h="62987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In-Kind 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$34,986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$12,789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$113,531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extLst>
                  <a:ext uri="{0D108BD9-81ED-4DB2-BD59-A6C34878D82A}">
                    <a16:rowId xmlns:a16="http://schemas.microsoft.com/office/drawing/2014/main" val="3100433036"/>
                  </a:ext>
                </a:extLst>
              </a:tr>
              <a:tr h="62987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Total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dirty="0">
                          <a:effectLst/>
                        </a:rPr>
                        <a:t>$1,050,250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dirty="0">
                          <a:effectLst/>
                        </a:rPr>
                        <a:t>$791,518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dirty="0">
                          <a:effectLst/>
                        </a:rPr>
                        <a:t>$903,766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595" marR="188595" marT="0" marB="0" anchor="ctr"/>
                </a:tc>
                <a:extLst>
                  <a:ext uri="{0D108BD9-81ED-4DB2-BD59-A6C34878D82A}">
                    <a16:rowId xmlns:a16="http://schemas.microsoft.com/office/drawing/2014/main" val="45792340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A5316-8579-7370-F9FF-86447DC4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4246-8E71-49DD-9FD0-FA663841C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8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160</Words>
  <Application>Microsoft Office PowerPoint</Application>
  <PresentationFormat>Widescreen</PresentationFormat>
  <Paragraphs>64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Tw Cen MT</vt:lpstr>
      <vt:lpstr>Verdana</vt:lpstr>
      <vt:lpstr>Office Theme</vt:lpstr>
      <vt:lpstr>FFY 2022 SNAP-Ed Highlights </vt:lpstr>
      <vt:lpstr>PowerPoint Presentation</vt:lpstr>
      <vt:lpstr>Policy, Systems and Environment Activities </vt:lpstr>
      <vt:lpstr>PowerPoint Presentation</vt:lpstr>
      <vt:lpstr>Multi-Component Interventions</vt:lpstr>
      <vt:lpstr>Exploring Oregon’s First Foods</vt:lpstr>
      <vt:lpstr>Partnerships Key to SNAP-Ed Success</vt:lpstr>
      <vt:lpstr>PowerPoint Presentation</vt:lpstr>
      <vt:lpstr>Amplified Reach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Education</dc:title>
  <dc:creator>Hoisington, Anne</dc:creator>
  <cp:lastModifiedBy>Hoisington, Anne</cp:lastModifiedBy>
  <cp:revision>30</cp:revision>
  <dcterms:created xsi:type="dcterms:W3CDTF">2021-12-06T19:53:38Z</dcterms:created>
  <dcterms:modified xsi:type="dcterms:W3CDTF">2023-02-27T17:51:14Z</dcterms:modified>
</cp:coreProperties>
</file>