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429" r:id="rId5"/>
    <p:sldId id="367" r:id="rId6"/>
    <p:sldId id="359" r:id="rId7"/>
    <p:sldId id="259" r:id="rId8"/>
    <p:sldId id="431" r:id="rId9"/>
    <p:sldId id="383" r:id="rId10"/>
    <p:sldId id="430" r:id="rId11"/>
    <p:sldId id="432" r:id="rId12"/>
    <p:sldId id="433" r:id="rId13"/>
    <p:sldId id="43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4CE20-5B4B-46E0-A622-93F3937567CA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B56C3-4A47-47EB-BF67-324F288D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3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Sally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9B7B30-4E3C-495F-A312-F9DD1E08C76B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76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9B7B30-4E3C-495F-A312-F9DD1E08C76B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76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Rocci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4423F-2F0B-444E-8344-2A7E6A8CD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22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0FF1E-8385-C66A-4405-6F8C26BC4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4018C3-B1C2-70A1-CAC4-3A21AF5DDD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EC1EC5-5914-05D4-3CEC-C2513395B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Rocci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3B9D8-37D0-AB00-7835-AB6264B47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4423F-2F0B-444E-8344-2A7E6A8CD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06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8B56C3-4A47-47EB-BF67-324F288D72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0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37743-597E-A8CA-04D6-CF9B642D9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F3A5C-CF2B-BBB6-B880-A4F9123C6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0971E-626D-62A7-6853-AE0ED7F1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BF06-0EDA-434E-8628-4881A7E0F451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4A938-B530-8EFB-DE72-A505FD4C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6EB95-AA3B-2FA2-B109-C34C79137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EAC0-2602-44BF-869D-F7B3A7ED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3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51BC3-20FF-4B70-0D23-C2EAEB498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ABCAB-7DE7-B49A-EC85-7965D7E3A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98CE7-26A8-0A08-B3EC-E2D54F2E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BF06-0EDA-434E-8628-4881A7E0F451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20991-55C2-E6ED-40AA-5090B2D1A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FF588-0328-4F46-FF19-BB71939A3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EAC0-2602-44BF-869D-F7B3A7ED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1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AF05A0-1FB8-1887-0E11-F8AA76183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37806-8DC8-1E5F-4A18-013AF4EB0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FED4E-0C07-F841-FDEE-6D9BA1FFA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86BF06-0EDA-434E-8628-4881A7E0F451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CA95E-C432-6685-A34C-8E2FC0E82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F282E-8E81-DF39-DF99-A917AA284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F5EAC0-2602-44BF-869D-F7B3A7ED9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6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utrition.extension.oregonstate.edu/collection/program-evaluati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B96C9-DA84-F2B8-7520-FB69BAD49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0885B8-8398-BCF7-667D-F1338BA3F928}"/>
              </a:ext>
            </a:extLst>
          </p:cNvPr>
          <p:cNvSpPr/>
          <p:nvPr/>
        </p:nvSpPr>
        <p:spPr>
          <a:xfrm>
            <a:off x="0" y="-62631"/>
            <a:ext cx="12192000" cy="6920631"/>
          </a:xfrm>
          <a:prstGeom prst="rect">
            <a:avLst/>
          </a:prstGeom>
          <a:solidFill>
            <a:srgbClr val="D73F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43AD99-C299-1C1A-B59F-A8204708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Stratum2 Medium"/>
              </a:rPr>
              <a:t>SNAP-Ed Sunset and Transition</a:t>
            </a:r>
            <a:br>
              <a:rPr lang="en-US" sz="5400" b="1" dirty="0">
                <a:solidFill>
                  <a:schemeClr val="bg1"/>
                </a:solidFill>
                <a:latin typeface="Stratum2 Medium"/>
              </a:rPr>
            </a:br>
            <a:r>
              <a:rPr lang="en-US" sz="5400" b="1" dirty="0">
                <a:solidFill>
                  <a:schemeClr val="bg1"/>
                </a:solidFill>
                <a:latin typeface="Stratum2 Medium"/>
              </a:rPr>
              <a:t>Updates</a:t>
            </a:r>
            <a:br>
              <a:rPr lang="en-US" b="1" dirty="0">
                <a:solidFill>
                  <a:schemeClr val="bg1"/>
                </a:solidFill>
                <a:latin typeface="Stratum2 Medium"/>
              </a:rPr>
            </a:br>
            <a:endParaRPr lang="en-US" dirty="0">
              <a:solidFill>
                <a:schemeClr val="bg1"/>
              </a:solidFill>
              <a:latin typeface="Stratum2 Medium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6438D-6B2B-A5FF-9830-06BCCC4CD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Stratum2 Medium"/>
              </a:rPr>
              <a:t>FCH SNAP-Ed Statewide Meeting</a:t>
            </a:r>
          </a:p>
          <a:p>
            <a:r>
              <a:rPr lang="en-US" b="1" dirty="0">
                <a:solidFill>
                  <a:schemeClr val="bg1"/>
                </a:solidFill>
                <a:latin typeface="Stratum2 Medium"/>
              </a:rPr>
              <a:t>July 28, 2025</a:t>
            </a:r>
          </a:p>
        </p:txBody>
      </p:sp>
    </p:spTree>
    <p:extLst>
      <p:ext uri="{BB962C8B-B14F-4D97-AF65-F5344CB8AC3E}">
        <p14:creationId xmlns:p14="http://schemas.microsoft.com/office/powerpoint/2010/main" val="72837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FE7E6-0169-2601-AA6A-640B4D971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3D24F-7252-FC9B-FDC9-8DE816826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How to Answer Common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F47CA-6585-ACE8-4707-B42E0D9A8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684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Kievit Offc" panose="020B0504030101020102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A68791-3936-D96E-6B9D-3F808B639E05}"/>
              </a:ext>
            </a:extLst>
          </p:cNvPr>
          <p:cNvSpPr txBox="1"/>
          <p:nvPr/>
        </p:nvSpPr>
        <p:spPr>
          <a:xfrm>
            <a:off x="972766" y="1517515"/>
            <a:ext cx="1082688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What should I tell my partners?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At this time, we are continuing current activities through 9/30/25.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 don’t yet have guidance for activities after 9/30/25 when SNAP-Ed funding ends, but our team is working hard to make those decisions and plans. I will update you as soon as I can.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If I have a partner MOU/agreement that goes beyond 9/30/25 what should I do?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Make that known to Dusti/Rose. 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Let partner know that because SNAP-Ed funding ends 9/30/25, that you are working with the team to understand how that affects the current MOU/agreement. 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What will happen with [[material, online resource, equipment, etc.]]?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For now…[[please hold onto it/please continue to distribute/etc.]]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 don’t have guidance on that yet, but our team is aware of this need. I will let you know as soon as I do.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Our team is working hard to plan, and we appreciate your patience and understanding.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We are working to ensure nothing disappears suddenly (e.g., curriculum, recipes). </a:t>
            </a:r>
          </a:p>
        </p:txBody>
      </p:sp>
    </p:spTree>
    <p:extLst>
      <p:ext uri="{BB962C8B-B14F-4D97-AF65-F5344CB8AC3E}">
        <p14:creationId xmlns:p14="http://schemas.microsoft.com/office/powerpoint/2010/main" val="40984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B617F-5C51-E014-8C71-3879D6E0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SNAP-Ed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5FCB-FE37-3275-C0B8-3291E5D7F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2760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Kievit Offc" panose="020B0504030101020102" pitchFamily="34" charset="0"/>
              </a:rPr>
              <a:t>To the best of your ability, keep going with programming: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Classes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Events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Food Hero recipes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Food Hero tastings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Coalition meetings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SNAP-Ed programs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Distribution of materials &amp; reinforcements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54E93CF9-6867-FEF1-8EC5-C706163C0A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325" y="1505542"/>
            <a:ext cx="7645020" cy="764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258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19B9-56CD-B52D-E4E3-E5AE60FD9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Supplies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7FD56-51B4-9F76-B916-99608519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68430" cy="4351338"/>
          </a:xfrm>
        </p:spPr>
        <p:txBody>
          <a:bodyPr>
            <a:normAutofit/>
          </a:bodyPr>
          <a:lstStyle/>
          <a:p>
            <a:r>
              <a:rPr lang="en-US" b="1" dirty="0">
                <a:latin typeface="Kievit Offc" panose="020B0504030101020102" pitchFamily="34" charset="0"/>
              </a:rPr>
              <a:t>SNAP-Ed Programming through September 30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Continue to use supplies, reinforcements, budget for classes, tastings, events, through September 30, as you normally would.</a:t>
            </a:r>
          </a:p>
          <a:p>
            <a:r>
              <a:rPr lang="en-US" b="1" dirty="0">
                <a:latin typeface="Kievit Offc" panose="020B0504030101020102" pitchFamily="34" charset="0"/>
              </a:rPr>
              <a:t>Extra items that won’t be used before </a:t>
            </a:r>
            <a:br>
              <a:rPr lang="en-US" b="1" dirty="0">
                <a:latin typeface="Kievit Offc" panose="020B0504030101020102" pitchFamily="34" charset="0"/>
              </a:rPr>
            </a:br>
            <a:r>
              <a:rPr lang="en-US" b="1" dirty="0">
                <a:latin typeface="Kievit Offc" panose="020B0504030101020102" pitchFamily="34" charset="0"/>
              </a:rPr>
              <a:t>September 30 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It is too early to make decisions yet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We must wait for instructions from our funders (Oregon Department of Human Services, USDA Food and Nutrition Services)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You can organize, inventory, and think about usefulness</a:t>
            </a:r>
          </a:p>
          <a:p>
            <a:pPr marL="0" indent="0">
              <a:buNone/>
            </a:pPr>
            <a:endParaRPr lang="en-US" dirty="0">
              <a:latin typeface="Kievit Offc" panose="020B0504030101020102" pitchFamily="34" charset="0"/>
            </a:endParaRPr>
          </a:p>
          <a:p>
            <a:pPr marL="0" indent="0">
              <a:buNone/>
            </a:pPr>
            <a:endParaRPr lang="en-US" dirty="0">
              <a:latin typeface="Kievit Offc" panose="020B0504030101020102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4424ACDB-7BEF-4462-14B5-6F12C1D368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115" y="1111734"/>
            <a:ext cx="5065229" cy="506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58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E99254-E3DE-FC96-D6B9-1851FAAD6D13}"/>
              </a:ext>
            </a:extLst>
          </p:cNvPr>
          <p:cNvSpPr/>
          <p:nvPr/>
        </p:nvSpPr>
        <p:spPr>
          <a:xfrm>
            <a:off x="0" y="-62631"/>
            <a:ext cx="12192000" cy="6920631"/>
          </a:xfrm>
          <a:prstGeom prst="rect">
            <a:avLst/>
          </a:prstGeom>
          <a:solidFill>
            <a:srgbClr val="D73F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6B617F-5C51-E014-8C71-3879D6E0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Inventory 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5FCB-FE37-3275-C0B8-3291E5D7F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9735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b="1" dirty="0">
                <a:solidFill>
                  <a:schemeClr val="bg1"/>
                </a:solidFill>
              </a:rPr>
              <a:t>Purpose</a:t>
            </a:r>
            <a:r>
              <a:rPr lang="en-US" dirty="0">
                <a:solidFill>
                  <a:schemeClr val="bg1"/>
                </a:solidFill>
              </a:rPr>
              <a:t>: to understand what you have so we can provide guidance for supplies we would have after September 30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Follow the instructions in yellow on each tab of the attached Excel inventory document. 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Include items that will remain after September 30. 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Only those with useful life left.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In most cases, estimates are fine (e.g. 1 box of measuring cups or approximately 25 assorted kitchen utensils).</a:t>
            </a:r>
          </a:p>
          <a:p>
            <a:pPr marL="0" indent="0" fontAlgn="base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315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4F805-6C06-4D17-559E-38465196A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F9240-0434-D307-B2A2-6601E5A80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panose="02040502050405020303" pitchFamily="18" charset="0"/>
              </a:rPr>
              <a:t>Budget &amp; Expenses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2674E-9444-38F0-CBA5-4AE9E76BB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8851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Kievit Offc" panose="020B0504030101020102" pitchFamily="34" charset="0"/>
              </a:rPr>
              <a:t>Prevent expenses after September 30 on SNAP-Ed indices</a:t>
            </a:r>
          </a:p>
          <a:p>
            <a:r>
              <a:rPr lang="en-US" dirty="0">
                <a:latin typeface="Kievit Offc" panose="020B0504030101020102" pitchFamily="34" charset="0"/>
              </a:rPr>
              <a:t>Final SNAP-Ed purchases should be made before September 26.</a:t>
            </a:r>
          </a:p>
          <a:p>
            <a:endParaRPr lang="en-US" dirty="0">
              <a:latin typeface="Kievit Offc" panose="020B0504030101020102" pitchFamily="34" charset="0"/>
            </a:endParaRPr>
          </a:p>
          <a:p>
            <a:pPr marL="0" indent="0">
              <a:buNone/>
            </a:pPr>
            <a:endParaRPr lang="en-US" dirty="0">
              <a:latin typeface="Kievit Offc" panose="020B0504030101020102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3C76DE12-5120-F0BB-3616-53F693916E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50" y="2692809"/>
            <a:ext cx="478155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641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SNAP-Ed Reporting &amp; Evaluation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654798-950D-834A-DEA8-AF6A3FE67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Kievit Offc" panose="020B0504030101020102" pitchFamily="34" charset="0"/>
              </a:rPr>
              <a:t>Continue: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Entering data into PEARS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Sending completed surveys to campus</a:t>
            </a:r>
          </a:p>
          <a:p>
            <a:pPr lvl="2"/>
            <a:r>
              <a:rPr lang="en-US" b="1" dirty="0">
                <a:latin typeface="Kievit Offc" panose="020B0504030101020102" pitchFamily="34" charset="0"/>
              </a:rPr>
              <a:t>New address – </a:t>
            </a:r>
            <a:r>
              <a:rPr lang="en-US" b="1" dirty="0">
                <a:latin typeface="Kievit Offc" panose="020B0504030101020102" pitchFamily="34" charset="0"/>
                <a:hlinkClick r:id="rId3"/>
              </a:rPr>
              <a:t>cover sheet</a:t>
            </a:r>
            <a:r>
              <a:rPr lang="en-US" b="1" dirty="0">
                <a:latin typeface="Kievit Offc" panose="020B0504030101020102" pitchFamily="34" charset="0"/>
              </a:rPr>
              <a:t> has been updated:</a:t>
            </a:r>
          </a:p>
          <a:p>
            <a:pPr lvl="3"/>
            <a:r>
              <a:rPr lang="en-US" b="1" dirty="0">
                <a:latin typeface="Kievit Offc" panose="020B0504030101020102" pitchFamily="34" charset="0"/>
              </a:rPr>
              <a:t>OSU Extension Family &amp; Community Health</a:t>
            </a:r>
          </a:p>
          <a:p>
            <a:pPr lvl="3"/>
            <a:r>
              <a:rPr lang="en-US" b="1" dirty="0">
                <a:latin typeface="Kievit Offc" panose="020B0504030101020102" pitchFamily="34" charset="0"/>
              </a:rPr>
              <a:t>2591 SW Campus Way, Corvallis, OR 97331</a:t>
            </a:r>
          </a:p>
          <a:p>
            <a:pPr lvl="1"/>
            <a:endParaRPr lang="en-US" dirty="0">
              <a:latin typeface="Kievit Offc" panose="020B0504030101020102" pitchFamily="34" charset="0"/>
            </a:endParaRPr>
          </a:p>
          <a:p>
            <a:r>
              <a:rPr lang="en-US" dirty="0">
                <a:latin typeface="Kievit Offc" panose="020B0504030101020102" pitchFamily="34" charset="0"/>
              </a:rPr>
              <a:t>Maintain records: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Receipts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Registration forms</a:t>
            </a:r>
          </a:p>
          <a:p>
            <a:pPr lvl="1"/>
            <a:r>
              <a:rPr lang="en-US" dirty="0">
                <a:latin typeface="Kievit Offc" panose="020B0504030101020102" pitchFamily="34" charset="0"/>
              </a:rPr>
              <a:t>Program documents</a:t>
            </a:r>
          </a:p>
        </p:txBody>
      </p: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C468FEAD-F93E-61B7-C081-AD9A45C510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8349">
            <a:off x="7384654" y="2025653"/>
            <a:ext cx="5889255" cy="588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531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BE5E6-DAB1-0ABB-223C-4A7A7B05F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34485-FAB6-A6D5-F765-040F8B078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Communications to Partners and Participants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561CF2-06BC-F533-A5AC-EAC3A16D0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093" y="2276474"/>
            <a:ext cx="2770762" cy="38810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highlight>
                  <a:srgbClr val="00FFFF"/>
                </a:highlight>
                <a:latin typeface="Kievit Offc" panose="020B0504030101020102" pitchFamily="34" charset="0"/>
              </a:rPr>
              <a:t>New resource!</a:t>
            </a:r>
          </a:p>
          <a:p>
            <a:pPr marL="0" indent="0">
              <a:buNone/>
            </a:pPr>
            <a:r>
              <a:rPr lang="en-US" dirty="0">
                <a:latin typeface="Kievit Offc" panose="020B0504030101020102" pitchFamily="34" charset="0"/>
              </a:rPr>
              <a:t>Talking points for responding to questions from partners and program participants</a:t>
            </a:r>
          </a:p>
          <a:p>
            <a:endParaRPr lang="en-US" dirty="0">
              <a:latin typeface="Kievit Offc" panose="020B0504030101020102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B39912-4A2F-F013-3B34-30CBDB4AC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8268" y="1806170"/>
            <a:ext cx="8582930" cy="396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54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75C3A-F46F-D17D-7A19-D78A66782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D40FB-9191-01D3-78E3-0344B012C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General Guidance for Responding to </a:t>
            </a:r>
            <a:br>
              <a:rPr lang="en-US" sz="3200" dirty="0">
                <a:latin typeface="Georgia" panose="02040502050405020303" pitchFamily="18" charset="0"/>
              </a:rPr>
            </a:br>
            <a:r>
              <a:rPr lang="en-US" sz="3200" dirty="0">
                <a:latin typeface="Georgia" panose="02040502050405020303" pitchFamily="18" charset="0"/>
              </a:rPr>
              <a:t>Questions from Partners and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D26BA-F7DE-DA3A-3217-50D9E1BB0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3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It is ok to…</a:t>
            </a:r>
          </a:p>
          <a:p>
            <a:pPr marL="914400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Answer questions using information in the document, in emails from Allison Myers and Kris Elliott, and as directed by Dusti and Rose. </a:t>
            </a:r>
            <a:endParaRPr lang="en-US" sz="2400" dirty="0">
              <a:latin typeface="Kievit Offc" panose="020B0504030101020102" pitchFamily="34" charset="0"/>
            </a:endParaRPr>
          </a:p>
          <a:p>
            <a:pPr marL="914400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latin typeface="Kievit Offc" panose="020B0504030101020102" pitchFamily="34" charset="0"/>
              </a:rPr>
              <a:t>Say you are not sure at this time but you will get back to them as soon as possible</a:t>
            </a:r>
          </a:p>
          <a:p>
            <a:pPr marL="914400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latin typeface="Kievit Offc" panose="020B0504030101020102" pitchFamily="34" charset="0"/>
              </a:rPr>
              <a:t>Tell Rose and Dusti that a partner would benefit from a personal in-depth conversation</a:t>
            </a:r>
          </a:p>
          <a:p>
            <a:pPr marL="0" indent="0">
              <a:buNone/>
            </a:pPr>
            <a:endParaRPr lang="en-US" dirty="0">
              <a:latin typeface="Kievit Offc" panose="020B0504030101020102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Graphic 5" descr="Checkbox Checked with solid fill">
            <a:extLst>
              <a:ext uri="{FF2B5EF4-FFF2-40B4-BE49-F238E27FC236}">
                <a16:creationId xmlns:a16="http://schemas.microsoft.com/office/drawing/2014/main" id="{AF0251ED-EA49-21ED-B2D1-2BF16356CF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7344" y="2127469"/>
            <a:ext cx="914400" cy="914400"/>
          </a:xfrm>
          <a:prstGeom prst="rect">
            <a:avLst/>
          </a:prstGeom>
        </p:spPr>
      </p:pic>
      <p:pic>
        <p:nvPicPr>
          <p:cNvPr id="7" name="Graphic 6" descr="Checkbox Checked with solid fill">
            <a:extLst>
              <a:ext uri="{FF2B5EF4-FFF2-40B4-BE49-F238E27FC236}">
                <a16:creationId xmlns:a16="http://schemas.microsoft.com/office/drawing/2014/main" id="{BA8DDFB8-6B0D-1FB7-19F9-5F01040C92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7344" y="3331724"/>
            <a:ext cx="914400" cy="914400"/>
          </a:xfrm>
          <a:prstGeom prst="rect">
            <a:avLst/>
          </a:prstGeom>
        </p:spPr>
      </p:pic>
      <p:pic>
        <p:nvPicPr>
          <p:cNvPr id="8" name="Graphic 7" descr="Checkbox Checked with solid fill">
            <a:extLst>
              <a:ext uri="{FF2B5EF4-FFF2-40B4-BE49-F238E27FC236}">
                <a16:creationId xmlns:a16="http://schemas.microsoft.com/office/drawing/2014/main" id="{A0B3110A-6625-2462-E4AA-0098771D5A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7344" y="4152216"/>
            <a:ext cx="914400" cy="914400"/>
          </a:xfrm>
          <a:prstGeom prst="rect">
            <a:avLst/>
          </a:prstGeom>
        </p:spPr>
      </p:pic>
      <p:pic>
        <p:nvPicPr>
          <p:cNvPr id="15" name="Graphic 14" descr="Chat outline">
            <a:extLst>
              <a:ext uri="{FF2B5EF4-FFF2-40B4-BE49-F238E27FC236}">
                <a16:creationId xmlns:a16="http://schemas.microsoft.com/office/drawing/2014/main" id="{E7A65E31-5E3D-AD81-159D-764502DB6A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3143" y="3041869"/>
            <a:ext cx="4464582" cy="4464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202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03B9E-EBEF-5606-5A69-34785F34C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531C7-C725-B9DB-0C2C-D03590566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11458-51CB-6BE1-0DEC-67CDF3F37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684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Kievit Offc" panose="020B0504030101020102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B2F24D-12ED-13AB-9963-9240E5AE7211}"/>
              </a:ext>
            </a:extLst>
          </p:cNvPr>
          <p:cNvSpPr txBox="1"/>
          <p:nvPr/>
        </p:nvSpPr>
        <p:spPr>
          <a:xfrm>
            <a:off x="972766" y="1517515"/>
            <a:ext cx="10826885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Federal funding for SNAP-Ed will end on Sept. 30, 2025. As a result, OSU must plan with our partners to sunset this impactful program. 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Until then, we are continuing current activities.  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Nutrition, food security and physical activity education will continue to be part of OSU Extension’s work in Oregon. Understandably, this work will need to look different without SNAP-Ed funding.  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 are working to make this transition, though difficult, as smooth as possible and keep as many educational resources available as possible. We are working to ensure nothing disappears suddenly. 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 will share specifics as they are available.  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OSU continues to pursue opportunities for funding and partnerships to support this essential work. </a:t>
            </a:r>
          </a:p>
        </p:txBody>
      </p:sp>
    </p:spTree>
    <p:extLst>
      <p:ext uri="{BB962C8B-B14F-4D97-AF65-F5344CB8AC3E}">
        <p14:creationId xmlns:p14="http://schemas.microsoft.com/office/powerpoint/2010/main" val="2857259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SU RGB 2018">
      <a:dk1>
        <a:sysClr val="windowText" lastClr="000000"/>
      </a:dk1>
      <a:lt1>
        <a:sysClr val="window" lastClr="FFFFFF"/>
      </a:lt1>
      <a:dk2>
        <a:srgbClr val="8E9089"/>
      </a:dk2>
      <a:lt2>
        <a:srgbClr val="B7A99A"/>
      </a:lt2>
      <a:accent1>
        <a:srgbClr val="D73F09"/>
      </a:accent1>
      <a:accent2>
        <a:srgbClr val="00859B"/>
      </a:accent2>
      <a:accent3>
        <a:srgbClr val="B8DDE1"/>
      </a:accent3>
      <a:accent4>
        <a:srgbClr val="FFB500"/>
      </a:accent4>
      <a:accent5>
        <a:srgbClr val="FDD26E"/>
      </a:accent5>
      <a:accent6>
        <a:srgbClr val="4A773C"/>
      </a:accent6>
      <a:hlink>
        <a:srgbClr val="C4D6A4"/>
      </a:hlink>
      <a:folHlink>
        <a:srgbClr val="7A6855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87f7b8c-f11d-435f-a58e-06d7b0b3fc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012273E8CB244CBF5497007167A3EC" ma:contentTypeVersion="17" ma:contentTypeDescription="Create a new document." ma:contentTypeScope="" ma:versionID="4dafa235fdf83cfcbf710f86d7160b5a">
  <xsd:schema xmlns:xsd="http://www.w3.org/2001/XMLSchema" xmlns:xs="http://www.w3.org/2001/XMLSchema" xmlns:p="http://schemas.microsoft.com/office/2006/metadata/properties" xmlns:ns3="774478b5-90ea-45c8-8ea9-bf034fac72ca" xmlns:ns4="987f7b8c-f11d-435f-a58e-06d7b0b3fc02" targetNamespace="http://schemas.microsoft.com/office/2006/metadata/properties" ma:root="true" ma:fieldsID="a61f69383250ed38eb6a620f19e9a174" ns3:_="" ns4:_="">
    <xsd:import namespace="774478b5-90ea-45c8-8ea9-bf034fac72ca"/>
    <xsd:import namespace="987f7b8c-f11d-435f-a58e-06d7b0b3fc0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DateTaken" minOccurs="0"/>
                <xsd:element ref="ns4:MediaServiceSystemTag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478b5-90ea-45c8-8ea9-bf034fac72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f7b8c-f11d-435f-a58e-06d7b0b3fc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DDE4FB-C928-4F50-964A-80C23E2F6C99}">
  <ds:schemaRefs>
    <ds:schemaRef ds:uri="http://purl.org/dc/dcmitype/"/>
    <ds:schemaRef ds:uri="http://schemas.openxmlformats.org/package/2006/metadata/core-properties"/>
    <ds:schemaRef ds:uri="987f7b8c-f11d-435f-a58e-06d7b0b3fc02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774478b5-90ea-45c8-8ea9-bf034fac72c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9FFDBBB-46F9-4C17-B563-D2F15565BE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B39135-F5D2-4118-B7A1-3DAC2E44A8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4478b5-90ea-45c8-8ea9-bf034fac72ca"/>
    <ds:schemaRef ds:uri="987f7b8c-f11d-435f-a58e-06d7b0b3fc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708</Words>
  <Application>Microsoft Office PowerPoint</Application>
  <PresentationFormat>Widescreen</PresentationFormat>
  <Paragraphs>88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Georgia</vt:lpstr>
      <vt:lpstr>Kievit Offc</vt:lpstr>
      <vt:lpstr>Stratum2 Medium</vt:lpstr>
      <vt:lpstr>Wingdings</vt:lpstr>
      <vt:lpstr>Office Theme</vt:lpstr>
      <vt:lpstr>SNAP-Ed Sunset and Transition Updates </vt:lpstr>
      <vt:lpstr>SNAP-Ed Programming</vt:lpstr>
      <vt:lpstr>Supplies</vt:lpstr>
      <vt:lpstr>Inventory Guiding Principles</vt:lpstr>
      <vt:lpstr>Budget &amp; Expenses</vt:lpstr>
      <vt:lpstr>SNAP-Ed Reporting &amp; Evaluation</vt:lpstr>
      <vt:lpstr>Communications to Partners and Participants</vt:lpstr>
      <vt:lpstr>General Guidance for Responding to  Questions from Partners and Participants</vt:lpstr>
      <vt:lpstr>Key Points</vt:lpstr>
      <vt:lpstr>How to Answer Common Questions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Jepson-Sullivan, Rose</dc:creator>
  <cp:lastModifiedBy>Linnell, Dusti</cp:lastModifiedBy>
  <cp:revision>4</cp:revision>
  <dcterms:created xsi:type="dcterms:W3CDTF">2025-07-22T16:36:39Z</dcterms:created>
  <dcterms:modified xsi:type="dcterms:W3CDTF">2025-07-28T19:56:11Z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0x01010012012273E8CB244CBF5497007167A3EC</vt:lpwstr>
  </property>
</Properties>
</file>